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 id="2147483664" r:id="rId3"/>
  </p:sldMasterIdLst>
  <p:notesMasterIdLst>
    <p:notesMasterId r:id="rId9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341" r:id="rId36"/>
    <p:sldId id="288" r:id="rId37"/>
    <p:sldId id="289" r:id="rId38"/>
    <p:sldId id="292" r:id="rId39"/>
    <p:sldId id="290" r:id="rId40"/>
    <p:sldId id="295" r:id="rId41"/>
    <p:sldId id="342" r:id="rId42"/>
    <p:sldId id="339" r:id="rId43"/>
    <p:sldId id="338" r:id="rId44"/>
    <p:sldId id="340" r:id="rId45"/>
    <p:sldId id="293" r:id="rId46"/>
    <p:sldId id="294"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A7A464A-DA8C-4437-85CB-C283F869F32B}">
  <a:tblStyle styleId="{BA7A464A-DA8C-4437-85CB-C283F869F32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31FB707-9F36-495E-A1BA-BD1E36C89170}"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showComments="0">
  <p:normalViewPr>
    <p:restoredLeft sz="15620"/>
    <p:restoredTop sz="94660"/>
  </p:normalViewPr>
  <p:slideViewPr>
    <p:cSldViewPr snapToGrid="0">
      <p:cViewPr varScale="1">
        <p:scale>
          <a:sx n="149" d="100"/>
          <a:sy n="149" d="100"/>
        </p:scale>
        <p:origin x="-14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76"/>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29690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800" b="0" i="0" u="none" strike="noStrike" cap="none"/>
          </a:p>
        </p:txBody>
      </p:sp>
      <p:sp>
        <p:nvSpPr>
          <p:cNvPr id="116" name="Google Shape;116;p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9" name="Google Shape;18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5" name="Google Shape;27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93" name="Google Shape;29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3" name="Google Shape;35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4" name="Google Shape;39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85" name="Google Shape;48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493" name="Google Shape;49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01" name="Google Shape;50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55f60c18a6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55f60c18a6_0_1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g55f60c18a6_0_1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23</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16" name="Google Shape;51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24" name="Google Shape;52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43" name="Google Shape;54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59" name="Google Shape;55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2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88" name="Google Shape;58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95" name="Google Shape;59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1" name="Google Shape;13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2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04" name="Google Shape;60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21" name="Google Shape;62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3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78" name="Google Shape;67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689" name="Google Shape;689;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3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40" name="Google Shape;74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05" name="Google Shape;80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3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752" name="Google Shape;75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5f60c18a6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5f60c18a6_0_2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1" name="Google Shape;891;g55f60c18a6_0_28: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Times New Roman"/>
              <a:buNone/>
            </a:pPr>
            <a:fld id="{00000000-1234-1234-1234-123412341234}" type="slidenum">
              <a:rPr lang="en-US"/>
              <a:t>38</a:t>
            </a:fld>
            <a:endParaRPr sz="1400">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65760" marR="0" indent="-256032" algn="l" defTabSz="457200" rtl="0" eaLnBrk="1" fontAlgn="auto" latinLnBrk="0" hangingPunct="1">
              <a:lnSpc>
                <a:spcPct val="100000"/>
              </a:lnSpc>
              <a:spcBef>
                <a:spcPts val="0"/>
              </a:spcBef>
              <a:spcAft>
                <a:spcPts val="0"/>
              </a:spcAft>
              <a:buFont typeface="Wingdings" pitchFamily="2" charset="2"/>
              <a:buChar char="§"/>
              <a:defRPr>
                <a:uFillTx/>
              </a:defRPr>
            </a:pPr>
            <a:r>
              <a:rPr lang="en-US" sz="1200" kern="1200" dirty="0" smtClean="0">
                <a:solidFill>
                  <a:schemeClr val="tx1"/>
                </a:solidFill>
                <a:effectLst/>
                <a:uFillTx/>
                <a:latin typeface="+mn-lt"/>
                <a:ea typeface="+mn-ea"/>
                <a:cs typeface="+mn-cs"/>
              </a:rPr>
              <a:t>Democratizing</a:t>
            </a:r>
            <a:r>
              <a:rPr lang="en-US" sz="1200" kern="1200" baseline="0" dirty="0" smtClean="0">
                <a:solidFill>
                  <a:schemeClr val="tx1"/>
                </a:solidFill>
                <a:effectLst/>
                <a:uFillTx/>
                <a:latin typeface="+mn-lt"/>
                <a:ea typeface="+mn-ea"/>
                <a:cs typeface="+mn-cs"/>
              </a:rPr>
              <a:t> safety by bringing CPS/</a:t>
            </a:r>
            <a:r>
              <a:rPr lang="en-US" sz="1200" kern="1200" baseline="0" dirty="0" err="1" smtClean="0">
                <a:solidFill>
                  <a:schemeClr val="tx1"/>
                </a:solidFill>
                <a:effectLst/>
                <a:uFillTx/>
                <a:latin typeface="+mn-lt"/>
                <a:ea typeface="+mn-ea"/>
                <a:cs typeface="+mn-cs"/>
              </a:rPr>
              <a:t>IoT</a:t>
            </a:r>
            <a:r>
              <a:rPr lang="en-US" sz="1200" kern="1200" baseline="0" dirty="0" smtClean="0">
                <a:solidFill>
                  <a:schemeClr val="tx1"/>
                </a:solidFill>
                <a:effectLst/>
                <a:uFillTx/>
                <a:latin typeface="+mn-lt"/>
                <a:ea typeface="+mn-ea"/>
                <a:cs typeface="+mn-cs"/>
              </a:rPr>
              <a:t> to everyone… </a:t>
            </a:r>
            <a:endParaRPr lang="en-US" sz="1200" kern="1200" dirty="0" smtClean="0">
              <a:solidFill>
                <a:schemeClr val="tx1"/>
              </a:solidFill>
              <a:effectLst/>
              <a:uFillTx/>
              <a:latin typeface="+mn-lt"/>
              <a:ea typeface="+mn-ea"/>
              <a:cs typeface="+mn-cs"/>
            </a:endParaRPr>
          </a:p>
          <a:p>
            <a:pPr marL="365760" marR="0" indent="-256032" algn="l" defTabSz="457200" rtl="0" eaLnBrk="1" fontAlgn="auto" latinLnBrk="0" hangingPunct="1">
              <a:lnSpc>
                <a:spcPct val="100000"/>
              </a:lnSpc>
              <a:spcBef>
                <a:spcPts val="0"/>
              </a:spcBef>
              <a:spcAft>
                <a:spcPts val="0"/>
              </a:spcAft>
              <a:buFont typeface="Wingdings" pitchFamily="2" charset="2"/>
              <a:buChar char="§"/>
              <a:defRPr>
                <a:uFillTx/>
              </a:defRPr>
            </a:pPr>
            <a:r>
              <a:rPr lang="en-US" sz="1200" kern="1200" dirty="0" smtClean="0">
                <a:solidFill>
                  <a:schemeClr val="tx1"/>
                </a:solidFill>
                <a:effectLst/>
                <a:uFillTx/>
                <a:latin typeface="+mn-lt"/>
                <a:ea typeface="+mn-ea"/>
                <a:cs typeface="+mn-cs"/>
              </a:rPr>
              <a:t>The effectiveness of these deployments lies in making them resilient and dependable, i.e. always available and operational despite failures and disruptions – small or large.  Mechanisms for monitoring of civil  infrastructures are necessary to support increased efficiency and safety of public utilities such as  transportation networks etc. Techniques to improve quality of information from deployments  include data lineage mechanisms (where did this data come from) as well as rich analytics for data cleaning. There is an inherent need (and benefit ) in supporting technology diversity, i.e. enable multiple redundant technologies for sensing, communication and analysis (and use these effectively).  Having such “</a:t>
            </a:r>
            <a:r>
              <a:rPr lang="en-US" sz="1200" kern="1200" dirty="0" err="1" smtClean="0">
                <a:solidFill>
                  <a:schemeClr val="tx1"/>
                </a:solidFill>
                <a:effectLst/>
                <a:uFillTx/>
                <a:latin typeface="+mn-lt"/>
                <a:ea typeface="+mn-ea"/>
                <a:cs typeface="+mn-cs"/>
              </a:rPr>
              <a:t>IoT</a:t>
            </a:r>
            <a:r>
              <a:rPr lang="en-US" sz="1200" kern="1200" dirty="0" smtClean="0">
                <a:solidFill>
                  <a:schemeClr val="tx1"/>
                </a:solidFill>
                <a:effectLst/>
                <a:uFillTx/>
                <a:latin typeface="+mn-lt"/>
                <a:ea typeface="+mn-ea"/>
                <a:cs typeface="+mn-cs"/>
              </a:rPr>
              <a:t> integration grand challenges” periodically is a meaningful exercise that the govt. should fund agencies to conduct so as to hone the cutting edge of new technologies as they appear.</a:t>
            </a:r>
            <a:endParaRPr lang="en-US" sz="1200" b="1" dirty="0" smtClean="0">
              <a:uFillTx/>
            </a:endParaRPr>
          </a:p>
        </p:txBody>
      </p:sp>
      <p:sp>
        <p:nvSpPr>
          <p:cNvPr id="4" name="Slide Number Placeholder 3"/>
          <p:cNvSpPr>
            <a:spLocks noGrp="1"/>
          </p:cNvSpPr>
          <p:nvPr>
            <p:ph type="sldNum" sz="quarter" idx="10"/>
          </p:nvPr>
        </p:nvSpPr>
        <p:spPr/>
        <p:txBody>
          <a:bodyPr/>
          <a:lstStyle/>
          <a:p>
            <a:fld id="{ECC1EA9B-7644-E64B-928F-F4B0D1843A28}" type="slidenum">
              <a:rPr lang="en-US" smtClean="0">
                <a:uFillTx/>
              </a:rPr>
              <a:pPr/>
              <a:t>39</a:t>
            </a:fld>
            <a:endParaRPr lang="en-US">
              <a:uFillTx/>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9" name="Google Shape;13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Put </a:t>
            </a:r>
            <a:r>
              <a:rPr lang="en-US" sz="1100" b="0" i="0" u="none" strike="noStrike" cap="none" dirty="0" err="1" smtClean="0">
                <a:solidFill>
                  <a:schemeClr val="dk1"/>
                </a:solidFill>
                <a:latin typeface="Arial"/>
                <a:ea typeface="Arial"/>
                <a:cs typeface="Arial"/>
                <a:sym typeface="Arial"/>
              </a:rPr>
              <a:t>primals</a:t>
            </a:r>
            <a:r>
              <a:rPr lang="en-US" sz="1100" b="0" i="0" u="none" strike="noStrike" cap="none" dirty="0" smtClean="0">
                <a:solidFill>
                  <a:schemeClr val="dk1"/>
                </a:solidFill>
                <a:latin typeface="Arial"/>
                <a:ea typeface="Arial"/>
                <a:cs typeface="Arial"/>
                <a:sym typeface="Arial"/>
              </a:rPr>
              <a:t>’ building</a:t>
            </a:r>
            <a:r>
              <a:rPr lang="en-US" sz="1100" b="0" i="0" u="none" strike="noStrike" cap="none" baseline="0" dirty="0" smtClean="0">
                <a:solidFill>
                  <a:schemeClr val="dk1"/>
                </a:solidFill>
                <a:latin typeface="Arial"/>
                <a:ea typeface="Arial"/>
                <a:cs typeface="Arial"/>
                <a:sym typeface="Arial"/>
              </a:rPr>
              <a:t> picture here.</a:t>
            </a:r>
            <a:endParaRPr sz="1100" b="0" i="0" u="none" strike="noStrike" cap="none" dirty="0">
              <a:solidFill>
                <a:schemeClr val="dk1"/>
              </a:solidFill>
              <a:latin typeface="Arial"/>
              <a:ea typeface="Arial"/>
              <a:cs typeface="Arial"/>
              <a:sym typeface="Arial"/>
            </a:endParaRPr>
          </a:p>
        </p:txBody>
      </p:sp>
      <p:sp>
        <p:nvSpPr>
          <p:cNvPr id="59" name="Shape 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08103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36580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7" name="Shape 21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8319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3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14" name="Google Shape;81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840" name="Google Shape;84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3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7" name="Google Shape;89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4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03" name="Google Shape;90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1" name="Google Shape;911;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27" name="Google Shape;927;p4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SzPts val="1400"/>
              <a:buNone/>
            </a:pPr>
            <a:endParaRPr/>
          </a:p>
        </p:txBody>
      </p:sp>
      <p:sp>
        <p:nvSpPr>
          <p:cNvPr id="928" name="Google Shape;928;p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7" name="Google Shape;14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40" name="Google Shape;94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48" name="Google Shape;94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4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56" name="Google Shape;95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4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69" name="Google Shape;969;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4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88" name="Google Shape;98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4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9" name="Google Shape;104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5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69" name="Google Shape;106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5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03" name="Google Shape;110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5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1" name="Google Shape;111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22" name="Google Shape;112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5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1" name="Google Shape;113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5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37" name="Google Shape;113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5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5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61" name="Google Shape;116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5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6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9" name="Google Shape;121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6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51" name="Google Shape;1251;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6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59" name="Google Shape;125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6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67" name="Google Shape;126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6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75" name="Google Shape;127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6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99" name="Google Shape;1299;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p6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7" name="Google Shape;130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5" name="Google Shape;131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6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22" name="Google Shape;132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p6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30" name="Google Shape;133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7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51" name="Google Shape;135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7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59" name="Google Shape;1359;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68" name="Google Shape;136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7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76" name="Google Shape;137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73" name="Google Shape;17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7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4" name="Google Shape;138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p7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93" name="Google Shape;1393;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7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01" name="Google Shape;140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7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13" name="Google Shape;141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p7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19" name="Google Shape;141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7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25" name="Google Shape;142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8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31" name="Google Shape;143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82" name="Google Shape;18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18" name="Google Shape;18;p2"/>
          <p:cNvSpPr txBox="1">
            <a:spLocks noGrp="1"/>
          </p:cNvSpPr>
          <p:nvPr>
            <p:ph type="subTitle" idx="1"/>
          </p:nvPr>
        </p:nvSpPr>
        <p:spPr>
          <a:xfrm>
            <a:off x="1371600" y="3886200"/>
            <a:ext cx="6400800" cy="1752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R="0" lvl="0" algn="ctr">
              <a:lnSpc>
                <a:spcPct val="100000"/>
              </a:lnSpc>
              <a:spcBef>
                <a:spcPts val="560"/>
              </a:spcBef>
              <a:spcAft>
                <a:spcPts val="0"/>
              </a:spcAft>
              <a:buClr>
                <a:schemeClr val="accent2"/>
              </a:buClr>
              <a:buSzPts val="2800"/>
              <a:buFont typeface="Arial"/>
              <a:buNone/>
              <a:defRPr sz="2800" b="0" i="0" u="none" strike="noStrike" cap="none">
                <a:solidFill>
                  <a:schemeClr val="dk1"/>
                </a:solidFill>
                <a:latin typeface="Tahoma"/>
                <a:ea typeface="Tahoma"/>
                <a:cs typeface="Tahoma"/>
                <a:sym typeface="Tahoma"/>
              </a:defRPr>
            </a:lvl1pPr>
            <a:lvl2pPr marR="0" lvl="1" algn="ctr">
              <a:lnSpc>
                <a:spcPct val="100000"/>
              </a:lnSpc>
              <a:spcBef>
                <a:spcPts val="480"/>
              </a:spcBef>
              <a:spcAft>
                <a:spcPts val="0"/>
              </a:spcAft>
              <a:buClr>
                <a:schemeClr val="accent2"/>
              </a:buClr>
              <a:buSzPts val="2400"/>
              <a:buFont typeface="Arial"/>
              <a:buNone/>
              <a:defRPr sz="2400" b="0" i="0" u="none" strike="noStrike" cap="none">
                <a:solidFill>
                  <a:schemeClr val="accent1"/>
                </a:solidFill>
                <a:latin typeface="Tahoma"/>
                <a:ea typeface="Tahoma"/>
                <a:cs typeface="Tahoma"/>
                <a:sym typeface="Tahoma"/>
              </a:defRPr>
            </a:lvl2pPr>
            <a:lvl3pPr marR="0" lvl="2" algn="ctr">
              <a:lnSpc>
                <a:spcPct val="100000"/>
              </a:lnSpc>
              <a:spcBef>
                <a:spcPts val="400"/>
              </a:spcBef>
              <a:spcAft>
                <a:spcPts val="0"/>
              </a:spcAft>
              <a:buClr>
                <a:schemeClr val="accent2"/>
              </a:buClr>
              <a:buSzPts val="2000"/>
              <a:buFont typeface="Arial"/>
              <a:buNone/>
              <a:defRPr sz="2000" b="1" i="0" u="none" strike="noStrike" cap="none">
                <a:solidFill>
                  <a:srgbClr val="009900"/>
                </a:solidFill>
                <a:latin typeface="Tahoma"/>
                <a:ea typeface="Tahoma"/>
                <a:cs typeface="Tahoma"/>
                <a:sym typeface="Tahoma"/>
              </a:defRPr>
            </a:lvl3pPr>
            <a:lvl4pPr marR="0" lvl="3" algn="ctr">
              <a:lnSpc>
                <a:spcPct val="100000"/>
              </a:lnSpc>
              <a:spcBef>
                <a:spcPts val="360"/>
              </a:spcBef>
              <a:spcAft>
                <a:spcPts val="0"/>
              </a:spcAft>
              <a:buClr>
                <a:schemeClr val="accent2"/>
              </a:buClr>
              <a:buSzPts val="1800"/>
              <a:buFont typeface="Tahoma"/>
              <a:buNone/>
              <a:defRPr sz="1800" b="1" i="0" u="none" strike="noStrike" cap="none">
                <a:solidFill>
                  <a:srgbClr val="0066FF"/>
                </a:solidFill>
                <a:latin typeface="Tahoma"/>
                <a:ea typeface="Tahoma"/>
                <a:cs typeface="Tahoma"/>
                <a:sym typeface="Tahoma"/>
              </a:defRPr>
            </a:lvl4pPr>
            <a:lvl5pPr marR="0" lvl="4" algn="ctr">
              <a:lnSpc>
                <a:spcPct val="100000"/>
              </a:lnSpc>
              <a:spcBef>
                <a:spcPts val="320"/>
              </a:spcBef>
              <a:spcAft>
                <a:spcPts val="0"/>
              </a:spcAft>
              <a:buClr>
                <a:schemeClr val="accent2"/>
              </a:buClr>
              <a:buSzPts val="1600"/>
              <a:buFont typeface="Tahoma"/>
              <a:buNone/>
              <a:defRPr sz="1600" b="0" i="0" u="none" strike="noStrike" cap="none">
                <a:solidFill>
                  <a:schemeClr val="dk1"/>
                </a:solidFill>
                <a:latin typeface="Tahoma"/>
                <a:ea typeface="Tahoma"/>
                <a:cs typeface="Tahoma"/>
                <a:sym typeface="Tahoma"/>
              </a:defRPr>
            </a:lvl5pPr>
            <a:lvl6pPr marR="0" lvl="5" algn="ctr">
              <a:lnSpc>
                <a:spcPct val="100000"/>
              </a:lnSpc>
              <a:spcBef>
                <a:spcPts val="320"/>
              </a:spcBef>
              <a:spcAft>
                <a:spcPts val="0"/>
              </a:spcAft>
              <a:buClr>
                <a:schemeClr val="accent2"/>
              </a:buClr>
              <a:buSzPts val="1600"/>
              <a:buFont typeface="Tahoma"/>
              <a:buNone/>
              <a:defRPr sz="1600" b="0" i="0" u="none" strike="noStrike" cap="none">
                <a:solidFill>
                  <a:schemeClr val="dk1"/>
                </a:solidFill>
                <a:latin typeface="Tahoma"/>
                <a:ea typeface="Tahoma"/>
                <a:cs typeface="Tahoma"/>
                <a:sym typeface="Tahoma"/>
              </a:defRPr>
            </a:lvl6pPr>
            <a:lvl7pPr marR="0" lvl="6" algn="ctr">
              <a:lnSpc>
                <a:spcPct val="100000"/>
              </a:lnSpc>
              <a:spcBef>
                <a:spcPts val="320"/>
              </a:spcBef>
              <a:spcAft>
                <a:spcPts val="0"/>
              </a:spcAft>
              <a:buClr>
                <a:schemeClr val="accent2"/>
              </a:buClr>
              <a:buSzPts val="1600"/>
              <a:buFont typeface="Tahoma"/>
              <a:buNone/>
              <a:defRPr sz="1600" b="0" i="0" u="none" strike="noStrike" cap="none">
                <a:solidFill>
                  <a:schemeClr val="dk1"/>
                </a:solidFill>
                <a:latin typeface="Tahoma"/>
                <a:ea typeface="Tahoma"/>
                <a:cs typeface="Tahoma"/>
                <a:sym typeface="Tahoma"/>
              </a:defRPr>
            </a:lvl7pPr>
            <a:lvl8pPr marR="0" lvl="7" algn="ctr">
              <a:lnSpc>
                <a:spcPct val="100000"/>
              </a:lnSpc>
              <a:spcBef>
                <a:spcPts val="320"/>
              </a:spcBef>
              <a:spcAft>
                <a:spcPts val="0"/>
              </a:spcAft>
              <a:buClr>
                <a:schemeClr val="accent2"/>
              </a:buClr>
              <a:buSzPts val="1600"/>
              <a:buFont typeface="Tahoma"/>
              <a:buNone/>
              <a:defRPr sz="1600" b="0" i="0" u="none" strike="noStrike" cap="none">
                <a:solidFill>
                  <a:schemeClr val="dk1"/>
                </a:solidFill>
                <a:latin typeface="Tahoma"/>
                <a:ea typeface="Tahoma"/>
                <a:cs typeface="Tahoma"/>
                <a:sym typeface="Tahoma"/>
              </a:defRPr>
            </a:lvl8pPr>
            <a:lvl9pPr marR="0" lvl="8" algn="ctr">
              <a:lnSpc>
                <a:spcPct val="100000"/>
              </a:lnSpc>
              <a:spcBef>
                <a:spcPts val="320"/>
              </a:spcBef>
              <a:spcAft>
                <a:spcPts val="0"/>
              </a:spcAft>
              <a:buClr>
                <a:schemeClr val="accent2"/>
              </a:buClr>
              <a:buSzPts val="1600"/>
              <a:buFont typeface="Tahoma"/>
              <a:buNone/>
              <a:defRPr sz="1600" b="0" i="0" u="none" strike="noStrike" cap="none">
                <a:solidFill>
                  <a:schemeClr val="dk1"/>
                </a:solidFill>
                <a:latin typeface="Tahoma"/>
                <a:ea typeface="Tahoma"/>
                <a:cs typeface="Tahoma"/>
                <a:sym typeface="Tahoma"/>
              </a:defRPr>
            </a:lvl9pPr>
          </a:lstStyle>
          <a:p>
            <a:endParaRPr/>
          </a:p>
        </p:txBody>
      </p:sp>
      <p:sp>
        <p:nvSpPr>
          <p:cNvPr id="19" name="Google Shape;19;p2"/>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1" name="Google Shape;21;p2"/>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000" b="1"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70" name="Google Shape;70;p11"/>
          <p:cNvSpPr txBox="1">
            <a:spLocks noGrp="1"/>
          </p:cNvSpPr>
          <p:nvPr>
            <p:ph type="body" idx="1"/>
          </p:nvPr>
        </p:nvSpPr>
        <p:spPr>
          <a:xfrm>
            <a:off x="3575050" y="273050"/>
            <a:ext cx="5111750" cy="5853113"/>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31800" algn="l">
              <a:lnSpc>
                <a:spcPct val="100000"/>
              </a:lnSpc>
              <a:spcBef>
                <a:spcPts val="640"/>
              </a:spcBef>
              <a:spcAft>
                <a:spcPts val="0"/>
              </a:spcAft>
              <a:buClr>
                <a:schemeClr val="accent2"/>
              </a:buClr>
              <a:buSzPts val="3200"/>
              <a:buFont typeface="Arial"/>
              <a:buChar char="●"/>
              <a:defRPr sz="3200">
                <a:solidFill>
                  <a:schemeClr val="dk1"/>
                </a:solidFill>
                <a:latin typeface="Tahoma"/>
                <a:ea typeface="Tahoma"/>
                <a:cs typeface="Tahoma"/>
                <a:sym typeface="Tahoma"/>
              </a:defRPr>
            </a:lvl1pPr>
            <a:lvl2pPr marL="914400" marR="0" lvl="1" indent="-406400" algn="l">
              <a:lnSpc>
                <a:spcPct val="100000"/>
              </a:lnSpc>
              <a:spcBef>
                <a:spcPts val="560"/>
              </a:spcBef>
              <a:spcAft>
                <a:spcPts val="0"/>
              </a:spcAft>
              <a:buClr>
                <a:schemeClr val="accent2"/>
              </a:buClr>
              <a:buSzPts val="2800"/>
              <a:buFont typeface="Arial"/>
              <a:buChar char="●"/>
              <a:defRPr sz="2800" b="0" i="0" u="none" strike="noStrike" cap="none">
                <a:solidFill>
                  <a:schemeClr val="accent1"/>
                </a:solidFill>
                <a:latin typeface="Tahoma"/>
                <a:ea typeface="Tahoma"/>
                <a:cs typeface="Tahoma"/>
                <a:sym typeface="Tahoma"/>
              </a:defRPr>
            </a:lvl2pPr>
            <a:lvl3pPr marL="1371600" marR="0" lvl="2" indent="-381000" algn="l">
              <a:lnSpc>
                <a:spcPct val="100000"/>
              </a:lnSpc>
              <a:spcBef>
                <a:spcPts val="480"/>
              </a:spcBef>
              <a:spcAft>
                <a:spcPts val="0"/>
              </a:spcAft>
              <a:buClr>
                <a:schemeClr val="accent2"/>
              </a:buClr>
              <a:buSzPts val="2400"/>
              <a:buFont typeface="Arial"/>
              <a:buChar char="●"/>
              <a:defRPr sz="2400" b="1" i="0" u="none" strike="noStrike" cap="none">
                <a:solidFill>
                  <a:srgbClr val="009900"/>
                </a:solidFill>
                <a:latin typeface="Tahoma"/>
                <a:ea typeface="Tahoma"/>
                <a:cs typeface="Tahoma"/>
                <a:sym typeface="Tahoma"/>
              </a:defRPr>
            </a:lvl3pPr>
            <a:lvl4pPr marL="1828800" marR="0" lvl="3" indent="-355600" algn="l">
              <a:lnSpc>
                <a:spcPct val="100000"/>
              </a:lnSpc>
              <a:spcBef>
                <a:spcPts val="400"/>
              </a:spcBef>
              <a:spcAft>
                <a:spcPts val="0"/>
              </a:spcAft>
              <a:buClr>
                <a:schemeClr val="accent2"/>
              </a:buClr>
              <a:buSzPts val="2000"/>
              <a:buFont typeface="Tahoma"/>
              <a:buChar char="•"/>
              <a:defRPr sz="2000" b="1" i="0" u="none" strike="noStrike" cap="none">
                <a:solidFill>
                  <a:srgbClr val="0066FF"/>
                </a:solidFill>
                <a:latin typeface="Tahoma"/>
                <a:ea typeface="Tahoma"/>
                <a:cs typeface="Tahoma"/>
                <a:sym typeface="Tahoma"/>
              </a:defRPr>
            </a:lvl4pPr>
            <a:lvl5pPr marL="2286000" marR="0" lvl="4" indent="-355600" algn="l">
              <a:lnSpc>
                <a:spcPct val="100000"/>
              </a:lnSpc>
              <a:spcBef>
                <a:spcPts val="400"/>
              </a:spcBef>
              <a:spcAft>
                <a:spcPts val="0"/>
              </a:spcAft>
              <a:buClr>
                <a:schemeClr val="accent2"/>
              </a:buClr>
              <a:buSzPts val="2000"/>
              <a:buFont typeface="Tahoma"/>
              <a:buChar char="–"/>
              <a:defRPr sz="2000" b="0" i="0" u="none" strike="noStrike" cap="none">
                <a:solidFill>
                  <a:schemeClr val="dk1"/>
                </a:solidFill>
                <a:latin typeface="Tahoma"/>
                <a:ea typeface="Tahoma"/>
                <a:cs typeface="Tahoma"/>
                <a:sym typeface="Tahoma"/>
              </a:defRPr>
            </a:lvl5pPr>
            <a:lvl6pPr marL="2743200" marR="0" lvl="5" indent="-355600" algn="l">
              <a:lnSpc>
                <a:spcPct val="100000"/>
              </a:lnSpc>
              <a:spcBef>
                <a:spcPts val="400"/>
              </a:spcBef>
              <a:spcAft>
                <a:spcPts val="0"/>
              </a:spcAft>
              <a:buClr>
                <a:schemeClr val="accent2"/>
              </a:buClr>
              <a:buSzPts val="2000"/>
              <a:buFont typeface="Tahoma"/>
              <a:buChar char="–"/>
              <a:defRPr sz="2000" b="0" i="0" u="none" strike="noStrike" cap="none">
                <a:solidFill>
                  <a:schemeClr val="dk1"/>
                </a:solidFill>
                <a:latin typeface="Tahoma"/>
                <a:ea typeface="Tahoma"/>
                <a:cs typeface="Tahoma"/>
                <a:sym typeface="Tahoma"/>
              </a:defRPr>
            </a:lvl6pPr>
            <a:lvl7pPr marL="3200400" marR="0" lvl="6" indent="-355600" algn="l">
              <a:lnSpc>
                <a:spcPct val="100000"/>
              </a:lnSpc>
              <a:spcBef>
                <a:spcPts val="400"/>
              </a:spcBef>
              <a:spcAft>
                <a:spcPts val="0"/>
              </a:spcAft>
              <a:buClr>
                <a:schemeClr val="accent2"/>
              </a:buClr>
              <a:buSzPts val="2000"/>
              <a:buFont typeface="Tahoma"/>
              <a:buChar char="–"/>
              <a:defRPr sz="2000" b="0" i="0" u="none" strike="noStrike" cap="none">
                <a:solidFill>
                  <a:schemeClr val="dk1"/>
                </a:solidFill>
                <a:latin typeface="Tahoma"/>
                <a:ea typeface="Tahoma"/>
                <a:cs typeface="Tahoma"/>
                <a:sym typeface="Tahoma"/>
              </a:defRPr>
            </a:lvl7pPr>
            <a:lvl8pPr marL="3657600" marR="0" lvl="7" indent="-355600" algn="l">
              <a:lnSpc>
                <a:spcPct val="100000"/>
              </a:lnSpc>
              <a:spcBef>
                <a:spcPts val="400"/>
              </a:spcBef>
              <a:spcAft>
                <a:spcPts val="0"/>
              </a:spcAft>
              <a:buClr>
                <a:schemeClr val="accent2"/>
              </a:buClr>
              <a:buSzPts val="2000"/>
              <a:buFont typeface="Tahoma"/>
              <a:buChar char="–"/>
              <a:defRPr sz="2000" b="0" i="0" u="none" strike="noStrike" cap="none">
                <a:solidFill>
                  <a:schemeClr val="dk1"/>
                </a:solidFill>
                <a:latin typeface="Tahoma"/>
                <a:ea typeface="Tahoma"/>
                <a:cs typeface="Tahoma"/>
                <a:sym typeface="Tahoma"/>
              </a:defRPr>
            </a:lvl8pPr>
            <a:lvl9pPr marL="4114800" marR="0" lvl="8" indent="-355600" algn="l">
              <a:lnSpc>
                <a:spcPct val="100000"/>
              </a:lnSpc>
              <a:spcBef>
                <a:spcPts val="400"/>
              </a:spcBef>
              <a:spcAft>
                <a:spcPts val="0"/>
              </a:spcAft>
              <a:buClr>
                <a:schemeClr val="accent2"/>
              </a:buClr>
              <a:buSzPts val="2000"/>
              <a:buFont typeface="Tahoma"/>
              <a:buChar char="–"/>
              <a:defRPr sz="2000" b="0" i="0" u="none" strike="noStrike" cap="none">
                <a:solidFill>
                  <a:schemeClr val="dk1"/>
                </a:solidFill>
                <a:latin typeface="Tahoma"/>
                <a:ea typeface="Tahoma"/>
                <a:cs typeface="Tahoma"/>
                <a:sym typeface="Tahoma"/>
              </a:defRPr>
            </a:lvl9pPr>
          </a:lstStyle>
          <a:p>
            <a:endParaRPr/>
          </a:p>
        </p:txBody>
      </p:sp>
      <p:sp>
        <p:nvSpPr>
          <p:cNvPr id="71" name="Google Shape;71;p11"/>
          <p:cNvSpPr txBox="1">
            <a:spLocks noGrp="1"/>
          </p:cNvSpPr>
          <p:nvPr>
            <p:ph type="body" idx="2"/>
          </p:nvPr>
        </p:nvSpPr>
        <p:spPr>
          <a:xfrm>
            <a:off x="457200" y="1435100"/>
            <a:ext cx="3008313" cy="4691063"/>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2"/>
              </a:buClr>
              <a:buSzPts val="2800"/>
              <a:buFont typeface="Arial"/>
              <a:buNone/>
              <a:defRPr sz="1400">
                <a:solidFill>
                  <a:schemeClr val="dk1"/>
                </a:solidFill>
                <a:latin typeface="Tahoma"/>
                <a:ea typeface="Tahoma"/>
                <a:cs typeface="Tahoma"/>
                <a:sym typeface="Tahoma"/>
              </a:defRPr>
            </a:lvl1pPr>
            <a:lvl2pPr marL="914400" marR="0" lvl="1" indent="-228600" algn="l">
              <a:lnSpc>
                <a:spcPct val="100000"/>
              </a:lnSpc>
              <a:spcBef>
                <a:spcPts val="240"/>
              </a:spcBef>
              <a:spcAft>
                <a:spcPts val="0"/>
              </a:spcAft>
              <a:buClr>
                <a:schemeClr val="accent2"/>
              </a:buClr>
              <a:buSzPts val="2400"/>
              <a:buFont typeface="Arial"/>
              <a:buNone/>
              <a:defRPr sz="1200" b="0" i="0" u="none" strike="noStrike" cap="none">
                <a:solidFill>
                  <a:schemeClr val="accent1"/>
                </a:solidFill>
                <a:latin typeface="Tahoma"/>
                <a:ea typeface="Tahoma"/>
                <a:cs typeface="Tahoma"/>
                <a:sym typeface="Tahoma"/>
              </a:defRPr>
            </a:lvl2pPr>
            <a:lvl3pPr marL="1371600" marR="0" lvl="2" indent="-228600" algn="l">
              <a:lnSpc>
                <a:spcPct val="100000"/>
              </a:lnSpc>
              <a:spcBef>
                <a:spcPts val="200"/>
              </a:spcBef>
              <a:spcAft>
                <a:spcPts val="0"/>
              </a:spcAft>
              <a:buClr>
                <a:schemeClr val="accent2"/>
              </a:buClr>
              <a:buSzPts val="2000"/>
              <a:buFont typeface="Arial"/>
              <a:buNone/>
              <a:defRPr sz="1000" b="1" i="0" u="none" strike="noStrike" cap="none">
                <a:solidFill>
                  <a:srgbClr val="009900"/>
                </a:solidFill>
                <a:latin typeface="Tahoma"/>
                <a:ea typeface="Tahoma"/>
                <a:cs typeface="Tahoma"/>
                <a:sym typeface="Tahoma"/>
              </a:defRPr>
            </a:lvl3pPr>
            <a:lvl4pPr marL="1828800" marR="0" lvl="3" indent="-228600" algn="l">
              <a:lnSpc>
                <a:spcPct val="100000"/>
              </a:lnSpc>
              <a:spcBef>
                <a:spcPts val="180"/>
              </a:spcBef>
              <a:spcAft>
                <a:spcPts val="0"/>
              </a:spcAft>
              <a:buClr>
                <a:schemeClr val="accent2"/>
              </a:buClr>
              <a:buSzPts val="1800"/>
              <a:buFont typeface="Tahoma"/>
              <a:buNone/>
              <a:defRPr sz="900" b="1" i="0" u="none" strike="noStrike" cap="none">
                <a:solidFill>
                  <a:srgbClr val="0066FF"/>
                </a:solidFill>
                <a:latin typeface="Tahoma"/>
                <a:ea typeface="Tahoma"/>
                <a:cs typeface="Tahoma"/>
                <a:sym typeface="Tahoma"/>
              </a:defRPr>
            </a:lvl4pPr>
            <a:lvl5pPr marL="2286000" marR="0" lvl="4"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5pPr>
            <a:lvl6pPr marL="2743200" marR="0" lvl="5"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6pPr>
            <a:lvl7pPr marL="3200400" marR="0" lvl="6"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7pPr>
            <a:lvl8pPr marL="3657600" marR="0" lvl="7"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8pPr>
            <a:lvl9pPr marL="4114800" marR="0" lvl="8"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9pPr>
          </a:lstStyle>
          <a:p>
            <a:endParaRPr/>
          </a:p>
        </p:txBody>
      </p:sp>
      <p:sp>
        <p:nvSpPr>
          <p:cNvPr id="72" name="Google Shape;72;p11"/>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3" name="Google Shape;73;p11"/>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4" name="Google Shape;74;p11"/>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77" name="Google Shape;77;p12"/>
          <p:cNvSpPr txBox="1">
            <a:spLocks noGrp="1"/>
          </p:cNvSpPr>
          <p:nvPr>
            <p:ph type="body" idx="1"/>
          </p:nvPr>
        </p:nvSpPr>
        <p:spPr>
          <a:xfrm>
            <a:off x="457200" y="1535113"/>
            <a:ext cx="4040188" cy="639762"/>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accent2"/>
              </a:buClr>
              <a:buSzPts val="2800"/>
              <a:buFont typeface="Arial"/>
              <a:buNone/>
              <a:defRPr sz="2400" b="1">
                <a:solidFill>
                  <a:schemeClr val="dk1"/>
                </a:solidFill>
                <a:latin typeface="Tahoma"/>
                <a:ea typeface="Tahoma"/>
                <a:cs typeface="Tahoma"/>
                <a:sym typeface="Tahoma"/>
              </a:defRPr>
            </a:lvl1pPr>
            <a:lvl2pPr marL="914400" marR="0" lvl="1" indent="-228600" algn="l">
              <a:lnSpc>
                <a:spcPct val="100000"/>
              </a:lnSpc>
              <a:spcBef>
                <a:spcPts val="400"/>
              </a:spcBef>
              <a:spcAft>
                <a:spcPts val="0"/>
              </a:spcAft>
              <a:buClr>
                <a:schemeClr val="accent2"/>
              </a:buClr>
              <a:buSzPts val="2400"/>
              <a:buFont typeface="Arial"/>
              <a:buNone/>
              <a:defRPr sz="2000" b="1" i="0" u="none" strike="noStrike" cap="none">
                <a:solidFill>
                  <a:schemeClr val="accent1"/>
                </a:solidFill>
                <a:latin typeface="Tahoma"/>
                <a:ea typeface="Tahoma"/>
                <a:cs typeface="Tahoma"/>
                <a:sym typeface="Tahoma"/>
              </a:defRPr>
            </a:lvl2pPr>
            <a:lvl3pPr marL="1371600" marR="0" lvl="2" indent="-228600" algn="l">
              <a:lnSpc>
                <a:spcPct val="100000"/>
              </a:lnSpc>
              <a:spcBef>
                <a:spcPts val="360"/>
              </a:spcBef>
              <a:spcAft>
                <a:spcPts val="0"/>
              </a:spcAft>
              <a:buClr>
                <a:schemeClr val="accent2"/>
              </a:buClr>
              <a:buSzPts val="2000"/>
              <a:buFont typeface="Arial"/>
              <a:buNone/>
              <a:defRPr sz="1800" b="1" i="0" u="none" strike="noStrike" cap="none">
                <a:solidFill>
                  <a:srgbClr val="009900"/>
                </a:solidFill>
                <a:latin typeface="Tahoma"/>
                <a:ea typeface="Tahoma"/>
                <a:cs typeface="Tahoma"/>
                <a:sym typeface="Tahoma"/>
              </a:defRPr>
            </a:lvl3pPr>
            <a:lvl4pPr marL="1828800" marR="0" lvl="3" indent="-228600" algn="l">
              <a:lnSpc>
                <a:spcPct val="100000"/>
              </a:lnSpc>
              <a:spcBef>
                <a:spcPts val="320"/>
              </a:spcBef>
              <a:spcAft>
                <a:spcPts val="0"/>
              </a:spcAft>
              <a:buClr>
                <a:schemeClr val="accent2"/>
              </a:buClr>
              <a:buSzPts val="1800"/>
              <a:buFont typeface="Tahoma"/>
              <a:buNone/>
              <a:defRPr sz="1600" b="1" i="0" u="none" strike="noStrike" cap="none">
                <a:solidFill>
                  <a:srgbClr val="0066FF"/>
                </a:solidFill>
                <a:latin typeface="Tahoma"/>
                <a:ea typeface="Tahoma"/>
                <a:cs typeface="Tahoma"/>
                <a:sym typeface="Tahoma"/>
              </a:defRPr>
            </a:lvl4pPr>
            <a:lvl5pPr marL="2286000" marR="0" lvl="4"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5pPr>
            <a:lvl6pPr marL="2743200" marR="0" lvl="5"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6pPr>
            <a:lvl7pPr marL="3200400" marR="0" lvl="6"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7pPr>
            <a:lvl8pPr marL="3657600" marR="0" lvl="7"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8pPr>
            <a:lvl9pPr marL="4114800" marR="0" lvl="8"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9pPr>
          </a:lstStyle>
          <a:p>
            <a:endParaRPr/>
          </a:p>
        </p:txBody>
      </p:sp>
      <p:sp>
        <p:nvSpPr>
          <p:cNvPr id="78" name="Google Shape;78;p12"/>
          <p:cNvSpPr txBox="1">
            <a:spLocks noGrp="1"/>
          </p:cNvSpPr>
          <p:nvPr>
            <p:ph type="body" idx="2"/>
          </p:nvPr>
        </p:nvSpPr>
        <p:spPr>
          <a:xfrm>
            <a:off x="457200" y="2174875"/>
            <a:ext cx="4040188" cy="3951288"/>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accent2"/>
              </a:buClr>
              <a:buSzPts val="2400"/>
              <a:buFont typeface="Arial"/>
              <a:buChar char="●"/>
              <a:defRPr sz="2400">
                <a:solidFill>
                  <a:schemeClr val="dk1"/>
                </a:solidFill>
                <a:latin typeface="Tahoma"/>
                <a:ea typeface="Tahoma"/>
                <a:cs typeface="Tahoma"/>
                <a:sym typeface="Tahoma"/>
              </a:defRPr>
            </a:lvl1pPr>
            <a:lvl2pPr marL="914400" marR="0" lvl="1" indent="-355600" algn="l">
              <a:lnSpc>
                <a:spcPct val="100000"/>
              </a:lnSpc>
              <a:spcBef>
                <a:spcPts val="400"/>
              </a:spcBef>
              <a:spcAft>
                <a:spcPts val="0"/>
              </a:spcAft>
              <a:buClr>
                <a:schemeClr val="accent2"/>
              </a:buClr>
              <a:buSzPts val="2000"/>
              <a:buFont typeface="Arial"/>
              <a:buChar char="●"/>
              <a:defRPr sz="2000" b="0" i="0" u="none" strike="noStrike" cap="none">
                <a:solidFill>
                  <a:schemeClr val="accent1"/>
                </a:solidFill>
                <a:latin typeface="Tahoma"/>
                <a:ea typeface="Tahoma"/>
                <a:cs typeface="Tahoma"/>
                <a:sym typeface="Tahoma"/>
              </a:defRPr>
            </a:lvl2pPr>
            <a:lvl3pPr marL="1371600" marR="0" lvl="2" indent="-342900" algn="l">
              <a:lnSpc>
                <a:spcPct val="100000"/>
              </a:lnSpc>
              <a:spcBef>
                <a:spcPts val="360"/>
              </a:spcBef>
              <a:spcAft>
                <a:spcPts val="0"/>
              </a:spcAft>
              <a:buClr>
                <a:schemeClr val="accent2"/>
              </a:buClr>
              <a:buSzPts val="1800"/>
              <a:buFont typeface="Arial"/>
              <a:buChar char="●"/>
              <a:defRPr sz="1800" b="1" i="0" u="none" strike="noStrike" cap="none">
                <a:solidFill>
                  <a:srgbClr val="009900"/>
                </a:solidFill>
                <a:latin typeface="Tahoma"/>
                <a:ea typeface="Tahoma"/>
                <a:cs typeface="Tahoma"/>
                <a:sym typeface="Tahoma"/>
              </a:defRPr>
            </a:lvl3pPr>
            <a:lvl4pPr marL="1828800" marR="0" lvl="3" indent="-330200" algn="l">
              <a:lnSpc>
                <a:spcPct val="100000"/>
              </a:lnSpc>
              <a:spcBef>
                <a:spcPts val="320"/>
              </a:spcBef>
              <a:spcAft>
                <a:spcPts val="0"/>
              </a:spcAft>
              <a:buClr>
                <a:schemeClr val="accent2"/>
              </a:buClr>
              <a:buSzPts val="1600"/>
              <a:buFont typeface="Tahoma"/>
              <a:buChar char="•"/>
              <a:defRPr sz="16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79" name="Google Shape;79;p12"/>
          <p:cNvSpPr txBox="1">
            <a:spLocks noGrp="1"/>
          </p:cNvSpPr>
          <p:nvPr>
            <p:ph type="body" idx="3"/>
          </p:nvPr>
        </p:nvSpPr>
        <p:spPr>
          <a:xfrm>
            <a:off x="4645025" y="1535113"/>
            <a:ext cx="4041775" cy="639762"/>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b" anchorCtr="0"/>
          <a:lstStyle>
            <a:lvl1pPr marL="457200" marR="0" lvl="0" indent="-228600" algn="l">
              <a:lnSpc>
                <a:spcPct val="100000"/>
              </a:lnSpc>
              <a:spcBef>
                <a:spcPts val="480"/>
              </a:spcBef>
              <a:spcAft>
                <a:spcPts val="0"/>
              </a:spcAft>
              <a:buClr>
                <a:schemeClr val="accent2"/>
              </a:buClr>
              <a:buSzPts val="2800"/>
              <a:buFont typeface="Arial"/>
              <a:buNone/>
              <a:defRPr sz="2400" b="1">
                <a:solidFill>
                  <a:schemeClr val="dk1"/>
                </a:solidFill>
                <a:latin typeface="Tahoma"/>
                <a:ea typeface="Tahoma"/>
                <a:cs typeface="Tahoma"/>
                <a:sym typeface="Tahoma"/>
              </a:defRPr>
            </a:lvl1pPr>
            <a:lvl2pPr marL="914400" marR="0" lvl="1" indent="-228600" algn="l">
              <a:lnSpc>
                <a:spcPct val="100000"/>
              </a:lnSpc>
              <a:spcBef>
                <a:spcPts val="400"/>
              </a:spcBef>
              <a:spcAft>
                <a:spcPts val="0"/>
              </a:spcAft>
              <a:buClr>
                <a:schemeClr val="accent2"/>
              </a:buClr>
              <a:buSzPts val="2400"/>
              <a:buFont typeface="Arial"/>
              <a:buNone/>
              <a:defRPr sz="2000" b="1" i="0" u="none" strike="noStrike" cap="none">
                <a:solidFill>
                  <a:schemeClr val="accent1"/>
                </a:solidFill>
                <a:latin typeface="Tahoma"/>
                <a:ea typeface="Tahoma"/>
                <a:cs typeface="Tahoma"/>
                <a:sym typeface="Tahoma"/>
              </a:defRPr>
            </a:lvl2pPr>
            <a:lvl3pPr marL="1371600" marR="0" lvl="2" indent="-228600" algn="l">
              <a:lnSpc>
                <a:spcPct val="100000"/>
              </a:lnSpc>
              <a:spcBef>
                <a:spcPts val="360"/>
              </a:spcBef>
              <a:spcAft>
                <a:spcPts val="0"/>
              </a:spcAft>
              <a:buClr>
                <a:schemeClr val="accent2"/>
              </a:buClr>
              <a:buSzPts val="2000"/>
              <a:buFont typeface="Arial"/>
              <a:buNone/>
              <a:defRPr sz="1800" b="1" i="0" u="none" strike="noStrike" cap="none">
                <a:solidFill>
                  <a:srgbClr val="009900"/>
                </a:solidFill>
                <a:latin typeface="Tahoma"/>
                <a:ea typeface="Tahoma"/>
                <a:cs typeface="Tahoma"/>
                <a:sym typeface="Tahoma"/>
              </a:defRPr>
            </a:lvl3pPr>
            <a:lvl4pPr marL="1828800" marR="0" lvl="3" indent="-228600" algn="l">
              <a:lnSpc>
                <a:spcPct val="100000"/>
              </a:lnSpc>
              <a:spcBef>
                <a:spcPts val="320"/>
              </a:spcBef>
              <a:spcAft>
                <a:spcPts val="0"/>
              </a:spcAft>
              <a:buClr>
                <a:schemeClr val="accent2"/>
              </a:buClr>
              <a:buSzPts val="1800"/>
              <a:buFont typeface="Tahoma"/>
              <a:buNone/>
              <a:defRPr sz="1600" b="1" i="0" u="none" strike="noStrike" cap="none">
                <a:solidFill>
                  <a:srgbClr val="0066FF"/>
                </a:solidFill>
                <a:latin typeface="Tahoma"/>
                <a:ea typeface="Tahoma"/>
                <a:cs typeface="Tahoma"/>
                <a:sym typeface="Tahoma"/>
              </a:defRPr>
            </a:lvl4pPr>
            <a:lvl5pPr marL="2286000" marR="0" lvl="4"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5pPr>
            <a:lvl6pPr marL="2743200" marR="0" lvl="5"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6pPr>
            <a:lvl7pPr marL="3200400" marR="0" lvl="6"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7pPr>
            <a:lvl8pPr marL="3657600" marR="0" lvl="7"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8pPr>
            <a:lvl9pPr marL="4114800" marR="0" lvl="8" indent="-228600" algn="l">
              <a:lnSpc>
                <a:spcPct val="100000"/>
              </a:lnSpc>
              <a:spcBef>
                <a:spcPts val="320"/>
              </a:spcBef>
              <a:spcAft>
                <a:spcPts val="0"/>
              </a:spcAft>
              <a:buClr>
                <a:schemeClr val="accent2"/>
              </a:buClr>
              <a:buSzPts val="1600"/>
              <a:buFont typeface="Tahoma"/>
              <a:buNone/>
              <a:defRPr sz="1600" b="1" i="0" u="none" strike="noStrike" cap="none">
                <a:solidFill>
                  <a:schemeClr val="dk1"/>
                </a:solidFill>
                <a:latin typeface="Tahoma"/>
                <a:ea typeface="Tahoma"/>
                <a:cs typeface="Tahoma"/>
                <a:sym typeface="Tahoma"/>
              </a:defRPr>
            </a:lvl9pPr>
          </a:lstStyle>
          <a:p>
            <a:endParaRPr/>
          </a:p>
        </p:txBody>
      </p:sp>
      <p:sp>
        <p:nvSpPr>
          <p:cNvPr id="80" name="Google Shape;80;p12"/>
          <p:cNvSpPr txBox="1">
            <a:spLocks noGrp="1"/>
          </p:cNvSpPr>
          <p:nvPr>
            <p:ph type="body" idx="4"/>
          </p:nvPr>
        </p:nvSpPr>
        <p:spPr>
          <a:xfrm>
            <a:off x="4645025" y="2174875"/>
            <a:ext cx="4041775" cy="3951288"/>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381000" algn="l">
              <a:lnSpc>
                <a:spcPct val="100000"/>
              </a:lnSpc>
              <a:spcBef>
                <a:spcPts val="480"/>
              </a:spcBef>
              <a:spcAft>
                <a:spcPts val="0"/>
              </a:spcAft>
              <a:buClr>
                <a:schemeClr val="accent2"/>
              </a:buClr>
              <a:buSzPts val="2400"/>
              <a:buFont typeface="Arial"/>
              <a:buChar char="●"/>
              <a:defRPr sz="2400">
                <a:solidFill>
                  <a:schemeClr val="dk1"/>
                </a:solidFill>
                <a:latin typeface="Tahoma"/>
                <a:ea typeface="Tahoma"/>
                <a:cs typeface="Tahoma"/>
                <a:sym typeface="Tahoma"/>
              </a:defRPr>
            </a:lvl1pPr>
            <a:lvl2pPr marL="914400" marR="0" lvl="1" indent="-355600" algn="l">
              <a:lnSpc>
                <a:spcPct val="100000"/>
              </a:lnSpc>
              <a:spcBef>
                <a:spcPts val="400"/>
              </a:spcBef>
              <a:spcAft>
                <a:spcPts val="0"/>
              </a:spcAft>
              <a:buClr>
                <a:schemeClr val="accent2"/>
              </a:buClr>
              <a:buSzPts val="2000"/>
              <a:buFont typeface="Arial"/>
              <a:buChar char="●"/>
              <a:defRPr sz="2000" b="0" i="0" u="none" strike="noStrike" cap="none">
                <a:solidFill>
                  <a:schemeClr val="accent1"/>
                </a:solidFill>
                <a:latin typeface="Tahoma"/>
                <a:ea typeface="Tahoma"/>
                <a:cs typeface="Tahoma"/>
                <a:sym typeface="Tahoma"/>
              </a:defRPr>
            </a:lvl2pPr>
            <a:lvl3pPr marL="1371600" marR="0" lvl="2" indent="-342900" algn="l">
              <a:lnSpc>
                <a:spcPct val="100000"/>
              </a:lnSpc>
              <a:spcBef>
                <a:spcPts val="360"/>
              </a:spcBef>
              <a:spcAft>
                <a:spcPts val="0"/>
              </a:spcAft>
              <a:buClr>
                <a:schemeClr val="accent2"/>
              </a:buClr>
              <a:buSzPts val="1800"/>
              <a:buFont typeface="Arial"/>
              <a:buChar char="●"/>
              <a:defRPr sz="1800" b="1" i="0" u="none" strike="noStrike" cap="none">
                <a:solidFill>
                  <a:srgbClr val="009900"/>
                </a:solidFill>
                <a:latin typeface="Tahoma"/>
                <a:ea typeface="Tahoma"/>
                <a:cs typeface="Tahoma"/>
                <a:sym typeface="Tahoma"/>
              </a:defRPr>
            </a:lvl3pPr>
            <a:lvl4pPr marL="1828800" marR="0" lvl="3" indent="-330200" algn="l">
              <a:lnSpc>
                <a:spcPct val="100000"/>
              </a:lnSpc>
              <a:spcBef>
                <a:spcPts val="320"/>
              </a:spcBef>
              <a:spcAft>
                <a:spcPts val="0"/>
              </a:spcAft>
              <a:buClr>
                <a:schemeClr val="accent2"/>
              </a:buClr>
              <a:buSzPts val="1600"/>
              <a:buFont typeface="Tahoma"/>
              <a:buChar char="•"/>
              <a:defRPr sz="16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81" name="Google Shape;81;p12"/>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R="0" lvl="0" algn="l">
              <a:lnSpc>
                <a:spcPct val="100000"/>
              </a:lnSpc>
              <a:spcBef>
                <a:spcPts val="0"/>
              </a:spcBef>
              <a:spcAft>
                <a:spcPts val="0"/>
              </a:spcAft>
              <a:buSzPts val="1400"/>
              <a:buNone/>
              <a:defRPr sz="4000" b="1"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86" name="Google Shape;86;p13"/>
          <p:cNvSpPr txBox="1">
            <a:spLocks noGrp="1"/>
          </p:cNvSpPr>
          <p:nvPr>
            <p:ph type="body" idx="1"/>
          </p:nvPr>
        </p:nvSpPr>
        <p:spPr>
          <a:xfrm>
            <a:off x="722313" y="2906713"/>
            <a:ext cx="7772400" cy="1500187"/>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b" anchorCtr="0"/>
          <a:lstStyle>
            <a:lvl1pPr marL="457200" marR="0" lvl="0" indent="-228600" algn="l">
              <a:lnSpc>
                <a:spcPct val="100000"/>
              </a:lnSpc>
              <a:spcBef>
                <a:spcPts val="400"/>
              </a:spcBef>
              <a:spcAft>
                <a:spcPts val="0"/>
              </a:spcAft>
              <a:buClr>
                <a:schemeClr val="accent2"/>
              </a:buClr>
              <a:buSzPts val="2800"/>
              <a:buFont typeface="Arial"/>
              <a:buNone/>
              <a:defRPr sz="2000">
                <a:solidFill>
                  <a:schemeClr val="dk1"/>
                </a:solidFill>
                <a:latin typeface="Tahoma"/>
                <a:ea typeface="Tahoma"/>
                <a:cs typeface="Tahoma"/>
                <a:sym typeface="Tahoma"/>
              </a:defRPr>
            </a:lvl1pPr>
            <a:lvl2pPr marL="914400" marR="0" lvl="1" indent="-228600" algn="l">
              <a:lnSpc>
                <a:spcPct val="100000"/>
              </a:lnSpc>
              <a:spcBef>
                <a:spcPts val="360"/>
              </a:spcBef>
              <a:spcAft>
                <a:spcPts val="0"/>
              </a:spcAft>
              <a:buClr>
                <a:schemeClr val="accent2"/>
              </a:buClr>
              <a:buSzPts val="2400"/>
              <a:buFont typeface="Arial"/>
              <a:buNone/>
              <a:defRPr sz="1800" b="0" i="0" u="none" strike="noStrike" cap="none">
                <a:solidFill>
                  <a:schemeClr val="accent1"/>
                </a:solidFill>
                <a:latin typeface="Tahoma"/>
                <a:ea typeface="Tahoma"/>
                <a:cs typeface="Tahoma"/>
                <a:sym typeface="Tahoma"/>
              </a:defRPr>
            </a:lvl2pPr>
            <a:lvl3pPr marL="1371600" marR="0" lvl="2" indent="-228600" algn="l">
              <a:lnSpc>
                <a:spcPct val="100000"/>
              </a:lnSpc>
              <a:spcBef>
                <a:spcPts val="320"/>
              </a:spcBef>
              <a:spcAft>
                <a:spcPts val="0"/>
              </a:spcAft>
              <a:buClr>
                <a:schemeClr val="accent2"/>
              </a:buClr>
              <a:buSzPts val="2000"/>
              <a:buFont typeface="Arial"/>
              <a:buNone/>
              <a:defRPr sz="1600" b="1" i="0" u="none" strike="noStrike" cap="none">
                <a:solidFill>
                  <a:srgbClr val="009900"/>
                </a:solidFill>
                <a:latin typeface="Tahoma"/>
                <a:ea typeface="Tahoma"/>
                <a:cs typeface="Tahoma"/>
                <a:sym typeface="Tahoma"/>
              </a:defRPr>
            </a:lvl3pPr>
            <a:lvl4pPr marL="1828800" marR="0" lvl="3" indent="-228600" algn="l">
              <a:lnSpc>
                <a:spcPct val="100000"/>
              </a:lnSpc>
              <a:spcBef>
                <a:spcPts val="280"/>
              </a:spcBef>
              <a:spcAft>
                <a:spcPts val="0"/>
              </a:spcAft>
              <a:buClr>
                <a:schemeClr val="accent2"/>
              </a:buClr>
              <a:buSzPts val="1800"/>
              <a:buFont typeface="Tahoma"/>
              <a:buNone/>
              <a:defRPr sz="1400" b="1" i="0" u="none" strike="noStrike" cap="none">
                <a:solidFill>
                  <a:srgbClr val="0066FF"/>
                </a:solidFill>
                <a:latin typeface="Tahoma"/>
                <a:ea typeface="Tahoma"/>
                <a:cs typeface="Tahoma"/>
                <a:sym typeface="Tahoma"/>
              </a:defRPr>
            </a:lvl4pPr>
            <a:lvl5pPr marL="2286000" marR="0" lvl="4" indent="-228600" algn="l">
              <a:lnSpc>
                <a:spcPct val="100000"/>
              </a:lnSpc>
              <a:spcBef>
                <a:spcPts val="280"/>
              </a:spcBef>
              <a:spcAft>
                <a:spcPts val="0"/>
              </a:spcAft>
              <a:buClr>
                <a:schemeClr val="accent2"/>
              </a:buClr>
              <a:buSzPts val="1600"/>
              <a:buFont typeface="Tahoma"/>
              <a:buNone/>
              <a:defRPr sz="1400" b="0" i="0" u="none" strike="noStrike" cap="none">
                <a:solidFill>
                  <a:schemeClr val="dk1"/>
                </a:solidFill>
                <a:latin typeface="Tahoma"/>
                <a:ea typeface="Tahoma"/>
                <a:cs typeface="Tahoma"/>
                <a:sym typeface="Tahoma"/>
              </a:defRPr>
            </a:lvl5pPr>
            <a:lvl6pPr marL="2743200" marR="0" lvl="5" indent="-228600" algn="l">
              <a:lnSpc>
                <a:spcPct val="100000"/>
              </a:lnSpc>
              <a:spcBef>
                <a:spcPts val="280"/>
              </a:spcBef>
              <a:spcAft>
                <a:spcPts val="0"/>
              </a:spcAft>
              <a:buClr>
                <a:schemeClr val="accent2"/>
              </a:buClr>
              <a:buSzPts val="1600"/>
              <a:buFont typeface="Tahoma"/>
              <a:buNone/>
              <a:defRPr sz="1400" b="0" i="0" u="none" strike="noStrike" cap="none">
                <a:solidFill>
                  <a:schemeClr val="dk1"/>
                </a:solidFill>
                <a:latin typeface="Tahoma"/>
                <a:ea typeface="Tahoma"/>
                <a:cs typeface="Tahoma"/>
                <a:sym typeface="Tahoma"/>
              </a:defRPr>
            </a:lvl6pPr>
            <a:lvl7pPr marL="3200400" marR="0" lvl="6" indent="-228600" algn="l">
              <a:lnSpc>
                <a:spcPct val="100000"/>
              </a:lnSpc>
              <a:spcBef>
                <a:spcPts val="280"/>
              </a:spcBef>
              <a:spcAft>
                <a:spcPts val="0"/>
              </a:spcAft>
              <a:buClr>
                <a:schemeClr val="accent2"/>
              </a:buClr>
              <a:buSzPts val="1600"/>
              <a:buFont typeface="Tahoma"/>
              <a:buNone/>
              <a:defRPr sz="1400" b="0" i="0" u="none" strike="noStrike" cap="none">
                <a:solidFill>
                  <a:schemeClr val="dk1"/>
                </a:solidFill>
                <a:latin typeface="Tahoma"/>
                <a:ea typeface="Tahoma"/>
                <a:cs typeface="Tahoma"/>
                <a:sym typeface="Tahoma"/>
              </a:defRPr>
            </a:lvl7pPr>
            <a:lvl8pPr marL="3657600" marR="0" lvl="7" indent="-228600" algn="l">
              <a:lnSpc>
                <a:spcPct val="100000"/>
              </a:lnSpc>
              <a:spcBef>
                <a:spcPts val="280"/>
              </a:spcBef>
              <a:spcAft>
                <a:spcPts val="0"/>
              </a:spcAft>
              <a:buClr>
                <a:schemeClr val="accent2"/>
              </a:buClr>
              <a:buSzPts val="1600"/>
              <a:buFont typeface="Tahoma"/>
              <a:buNone/>
              <a:defRPr sz="1400" b="0" i="0" u="none" strike="noStrike" cap="none">
                <a:solidFill>
                  <a:schemeClr val="dk1"/>
                </a:solidFill>
                <a:latin typeface="Tahoma"/>
                <a:ea typeface="Tahoma"/>
                <a:cs typeface="Tahoma"/>
                <a:sym typeface="Tahoma"/>
              </a:defRPr>
            </a:lvl8pPr>
            <a:lvl9pPr marL="4114800" marR="0" lvl="8" indent="-228600" algn="l">
              <a:lnSpc>
                <a:spcPct val="100000"/>
              </a:lnSpc>
              <a:spcBef>
                <a:spcPts val="280"/>
              </a:spcBef>
              <a:spcAft>
                <a:spcPts val="0"/>
              </a:spcAft>
              <a:buClr>
                <a:schemeClr val="accent2"/>
              </a:buClr>
              <a:buSzPts val="1600"/>
              <a:buFont typeface="Tahoma"/>
              <a:buNone/>
              <a:defRPr sz="1400" b="0" i="0" u="none" strike="noStrike" cap="none">
                <a:solidFill>
                  <a:schemeClr val="dk1"/>
                </a:solidFill>
                <a:latin typeface="Tahoma"/>
                <a:ea typeface="Tahoma"/>
                <a:cs typeface="Tahoma"/>
                <a:sym typeface="Tahoma"/>
              </a:defRPr>
            </a:lvl9pPr>
          </a:lstStyle>
          <a:p>
            <a:endParaRPr/>
          </a:p>
        </p:txBody>
      </p:sp>
      <p:sp>
        <p:nvSpPr>
          <p:cNvPr id="87" name="Google Shape;87;p13"/>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4"/>
        <p:cNvGrpSpPr/>
        <p:nvPr/>
      </p:nvGrpSpPr>
      <p:grpSpPr>
        <a:xfrm>
          <a:off x="0" y="0"/>
          <a:ext cx="0" cy="0"/>
          <a:chOff x="0" y="0"/>
          <a:chExt cx="0" cy="0"/>
        </a:xfrm>
      </p:grpSpPr>
      <p:sp>
        <p:nvSpPr>
          <p:cNvPr id="95" name="Google Shape;95;p15"/>
          <p:cNvSpPr txBox="1">
            <a:spLocks noGrp="1"/>
          </p:cNvSpPr>
          <p:nvPr>
            <p:ph type="title"/>
          </p:nvPr>
        </p:nvSpPr>
        <p:spPr>
          <a:xfrm>
            <a:off x="152400" y="533400"/>
            <a:ext cx="8839200" cy="381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96" name="Google Shape;96;p15"/>
          <p:cNvSpPr txBox="1">
            <a:spLocks noGrp="1"/>
          </p:cNvSpPr>
          <p:nvPr>
            <p:ph type="body" idx="1"/>
          </p:nvPr>
        </p:nvSpPr>
        <p:spPr>
          <a:xfrm>
            <a:off x="152400" y="990600"/>
            <a:ext cx="4343400" cy="5181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97" name="Google Shape;97;p15"/>
          <p:cNvSpPr txBox="1">
            <a:spLocks noGrp="1"/>
          </p:cNvSpPr>
          <p:nvPr>
            <p:ph type="body" idx="2"/>
          </p:nvPr>
        </p:nvSpPr>
        <p:spPr>
          <a:xfrm>
            <a:off x="4648200" y="990600"/>
            <a:ext cx="4343400" cy="2514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98" name="Google Shape;98;p15"/>
          <p:cNvSpPr txBox="1">
            <a:spLocks noGrp="1"/>
          </p:cNvSpPr>
          <p:nvPr>
            <p:ph type="body" idx="3"/>
          </p:nvPr>
        </p:nvSpPr>
        <p:spPr>
          <a:xfrm>
            <a:off x="4648200" y="3657600"/>
            <a:ext cx="4343400" cy="2514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57200" y="277813"/>
            <a:ext cx="8229600" cy="636587"/>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107" name="Google Shape;107;p17"/>
          <p:cNvSpPr txBox="1">
            <a:spLocks noGrp="1"/>
          </p:cNvSpPr>
          <p:nvPr>
            <p:ph type="body" idx="1"/>
          </p:nvPr>
        </p:nvSpPr>
        <p:spPr>
          <a:xfrm>
            <a:off x="457200" y="1219200"/>
            <a:ext cx="4038600" cy="2379663"/>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08" name="Google Shape;108;p17"/>
          <p:cNvSpPr txBox="1">
            <a:spLocks noGrp="1"/>
          </p:cNvSpPr>
          <p:nvPr>
            <p:ph type="body" idx="2"/>
          </p:nvPr>
        </p:nvSpPr>
        <p:spPr>
          <a:xfrm>
            <a:off x="4648200" y="1219200"/>
            <a:ext cx="4038600" cy="2379663"/>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09" name="Google Shape;109;p17"/>
          <p:cNvSpPr txBox="1">
            <a:spLocks noGrp="1"/>
          </p:cNvSpPr>
          <p:nvPr>
            <p:ph type="body" idx="3"/>
          </p:nvPr>
        </p:nvSpPr>
        <p:spPr>
          <a:xfrm>
            <a:off x="457200" y="3751263"/>
            <a:ext cx="4038600" cy="2379662"/>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10" name="Google Shape;110;p17"/>
          <p:cNvSpPr txBox="1">
            <a:spLocks noGrp="1"/>
          </p:cNvSpPr>
          <p:nvPr>
            <p:ph type="body" idx="4"/>
          </p:nvPr>
        </p:nvSpPr>
        <p:spPr>
          <a:xfrm>
            <a:off x="4648200" y="3751263"/>
            <a:ext cx="4038600" cy="2379662"/>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11" name="Google Shape;111;p17"/>
          <p:cNvSpPr txBox="1">
            <a:spLocks noGrp="1"/>
          </p:cNvSpPr>
          <p:nvPr>
            <p:ph type="dt" idx="10"/>
          </p:nvPr>
        </p:nvSpPr>
        <p:spPr>
          <a:xfrm>
            <a:off x="5791200" y="6172200"/>
            <a:ext cx="12954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2" name="Google Shape;112;p17"/>
          <p:cNvSpPr txBox="1">
            <a:spLocks noGrp="1"/>
          </p:cNvSpPr>
          <p:nvPr>
            <p:ph type="sldNum" idx="12"/>
          </p:nvPr>
        </p:nvSpPr>
        <p:spPr>
          <a:xfrm>
            <a:off x="4572000" y="6172200"/>
            <a:ext cx="762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24" name="Google Shape;24;p3"/>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25" name="Google Shape;25;p3"/>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30" name="Google Shape;30;p4"/>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1" name="Google Shape;31;p4"/>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strike="noStrike" cap="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2" name="Google Shape;32;p4"/>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35" name="Google Shape;35;p5"/>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7" name="Google Shape;37;p5"/>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40" name="Google Shape;40;p6"/>
          <p:cNvSpPr txBox="1">
            <a:spLocks noGrp="1"/>
          </p:cNvSpPr>
          <p:nvPr>
            <p:ph type="body" idx="1"/>
          </p:nvPr>
        </p:nvSpPr>
        <p:spPr>
          <a:xfrm>
            <a:off x="381000" y="1676400"/>
            <a:ext cx="40513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5pPr>
            <a:lvl6pPr marL="2743200" marR="0" lvl="5"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6pPr>
            <a:lvl7pPr marL="3200400" marR="0" lvl="6"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7pPr>
            <a:lvl8pPr marL="3657600" marR="0" lvl="7"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8pPr>
            <a:lvl9pPr marL="4114800" marR="0" lvl="8"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9pPr>
          </a:lstStyle>
          <a:p>
            <a:endParaRPr/>
          </a:p>
        </p:txBody>
      </p:sp>
      <p:sp>
        <p:nvSpPr>
          <p:cNvPr id="41" name="Google Shape;41;p6"/>
          <p:cNvSpPr txBox="1">
            <a:spLocks noGrp="1"/>
          </p:cNvSpPr>
          <p:nvPr>
            <p:ph type="body" idx="2"/>
          </p:nvPr>
        </p:nvSpPr>
        <p:spPr>
          <a:xfrm>
            <a:off x="4584700" y="1676400"/>
            <a:ext cx="40513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5pPr>
            <a:lvl6pPr marL="2743200" marR="0" lvl="5"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6pPr>
            <a:lvl7pPr marL="3200400" marR="0" lvl="6"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7pPr>
            <a:lvl8pPr marL="3657600" marR="0" lvl="7"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8pPr>
            <a:lvl9pPr marL="4114800" marR="0" lvl="8" indent="-342900" algn="l">
              <a:lnSpc>
                <a:spcPct val="100000"/>
              </a:lnSpc>
              <a:spcBef>
                <a:spcPts val="360"/>
              </a:spcBef>
              <a:spcAft>
                <a:spcPts val="0"/>
              </a:spcAft>
              <a:buClr>
                <a:schemeClr val="accent2"/>
              </a:buClr>
              <a:buSzPts val="1800"/>
              <a:buFont typeface="Tahoma"/>
              <a:buChar char="–"/>
              <a:defRPr sz="1800" b="0" i="0" u="none" strike="noStrike" cap="none">
                <a:solidFill>
                  <a:schemeClr val="dk1"/>
                </a:solidFill>
                <a:latin typeface="Tahoma"/>
                <a:ea typeface="Tahoma"/>
                <a:cs typeface="Tahoma"/>
                <a:sym typeface="Tahoma"/>
              </a:defRPr>
            </a:lvl9pPr>
          </a:lstStyle>
          <a:p>
            <a:endParaRPr/>
          </a:p>
        </p:txBody>
      </p:sp>
      <p:sp>
        <p:nvSpPr>
          <p:cNvPr id="42" name="Google Shape;42;p6"/>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4" name="Google Shape;44;p6"/>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rot="5400000">
            <a:off x="4670425" y="2130425"/>
            <a:ext cx="5867400" cy="206375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51" name="Google Shape;51;p8"/>
          <p:cNvSpPr txBox="1">
            <a:spLocks noGrp="1"/>
          </p:cNvSpPr>
          <p:nvPr>
            <p:ph type="body" idx="1"/>
          </p:nvPr>
        </p:nvSpPr>
        <p:spPr>
          <a:xfrm rot="5400000">
            <a:off x="466725" y="142875"/>
            <a:ext cx="5867400" cy="603885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52" name="Google Shape;52;p8"/>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3" name="Google Shape;53;p8"/>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4" name="Google Shape;54;p8"/>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57" name="Google Shape;57;p9"/>
          <p:cNvSpPr txBox="1">
            <a:spLocks noGrp="1"/>
          </p:cNvSpPr>
          <p:nvPr>
            <p:ph type="body" idx="1"/>
          </p:nvPr>
        </p:nvSpPr>
        <p:spPr>
          <a:xfrm rot="5400000">
            <a:off x="2298700" y="-241300"/>
            <a:ext cx="4419600" cy="82550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a:lnSpc>
                <a:spcPct val="100000"/>
              </a:lnSpc>
              <a:spcBef>
                <a:spcPts val="560"/>
              </a:spcBef>
              <a:spcAft>
                <a:spcPts val="0"/>
              </a:spcAft>
              <a:buClr>
                <a:schemeClr val="accent2"/>
              </a:buClr>
              <a:buSzPts val="2800"/>
              <a:buFont typeface="Arial"/>
              <a:buChar char="●"/>
              <a:defRPr sz="2800">
                <a:solidFill>
                  <a:schemeClr val="dk1"/>
                </a:solidFill>
                <a:latin typeface="Tahoma"/>
                <a:ea typeface="Tahoma"/>
                <a:cs typeface="Tahoma"/>
                <a:sym typeface="Tahoma"/>
              </a:defRPr>
            </a:lvl1pPr>
            <a:lvl2pPr marL="914400" marR="0" lvl="1" indent="-381000" algn="l">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58" name="Google Shape;58;p9"/>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0" name="Google Shape;60;p9"/>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000" b="1" i="0" u="none" strike="noStrike" cap="none">
                <a:solidFill>
                  <a:srgbClr val="003399"/>
                </a:solidFill>
                <a:latin typeface="Arial Black"/>
                <a:ea typeface="Arial Black"/>
                <a:cs typeface="Arial Black"/>
                <a:sym typeface="Arial Black"/>
              </a:defRPr>
            </a:lvl1pPr>
            <a:lvl2pPr marR="0" lvl="1"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2pPr>
            <a:lvl3pPr marR="0" lvl="2"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3pPr>
            <a:lvl4pPr marR="0" lvl="3"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4pPr>
            <a:lvl5pPr marR="0" lvl="4"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5pPr>
            <a:lvl6pPr marR="0" lvl="5"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6pPr>
            <a:lvl7pPr marR="0" lvl="6"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7pPr>
            <a:lvl8pPr marR="0" lvl="7"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8pPr>
            <a:lvl9pPr marR="0" lvl="8" algn="l">
              <a:lnSpc>
                <a:spcPct val="100000"/>
              </a:lnSpc>
              <a:spcBef>
                <a:spcPts val="0"/>
              </a:spcBef>
              <a:spcAft>
                <a:spcPts val="0"/>
              </a:spcAft>
              <a:buSzPts val="1400"/>
              <a:buNone/>
              <a:defRPr sz="3600" b="0" i="0" u="none" strike="noStrike" cap="none">
                <a:solidFill>
                  <a:srgbClr val="003399"/>
                </a:solidFill>
                <a:latin typeface="Arial Black"/>
                <a:ea typeface="Arial Black"/>
                <a:cs typeface="Arial Black"/>
                <a:sym typeface="Arial Black"/>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R="0" lvl="0" algn="l" rtl="0">
              <a:lnSpc>
                <a:spcPct val="100000"/>
              </a:lnSpc>
              <a:spcBef>
                <a:spcPts val="640"/>
              </a:spcBef>
              <a:spcAft>
                <a:spcPts val="0"/>
              </a:spcAft>
              <a:buClr>
                <a:schemeClr val="accent2"/>
              </a:buClr>
              <a:buSzPts val="1400"/>
              <a:buFont typeface="Arial"/>
              <a:buNone/>
              <a:defRPr sz="3200" b="0" i="0" u="none" strike="noStrike" cap="none">
                <a:solidFill>
                  <a:schemeClr val="dk1"/>
                </a:solidFill>
                <a:latin typeface="Tahoma"/>
                <a:ea typeface="Tahoma"/>
                <a:cs typeface="Tahoma"/>
                <a:sym typeface="Tahoma"/>
              </a:defRPr>
            </a:lvl1pPr>
            <a:lvl2pPr marR="0" lvl="1" algn="l" rtl="0">
              <a:lnSpc>
                <a:spcPct val="100000"/>
              </a:lnSpc>
              <a:spcBef>
                <a:spcPts val="560"/>
              </a:spcBef>
              <a:spcAft>
                <a:spcPts val="0"/>
              </a:spcAft>
              <a:buClr>
                <a:schemeClr val="accent2"/>
              </a:buClr>
              <a:buSzPts val="1400"/>
              <a:buFont typeface="Arial"/>
              <a:buNone/>
              <a:defRPr sz="2800" b="0" i="0" u="none" strike="noStrike" cap="none">
                <a:solidFill>
                  <a:schemeClr val="accent1"/>
                </a:solidFill>
                <a:latin typeface="Tahoma"/>
                <a:ea typeface="Tahoma"/>
                <a:cs typeface="Tahoma"/>
                <a:sym typeface="Tahoma"/>
              </a:defRPr>
            </a:lvl2pPr>
            <a:lvl3pPr marR="0" lvl="2" algn="l" rtl="0">
              <a:lnSpc>
                <a:spcPct val="100000"/>
              </a:lnSpc>
              <a:spcBef>
                <a:spcPts val="480"/>
              </a:spcBef>
              <a:spcAft>
                <a:spcPts val="0"/>
              </a:spcAft>
              <a:buClr>
                <a:schemeClr val="accent2"/>
              </a:buClr>
              <a:buSzPts val="1400"/>
              <a:buFont typeface="Arial"/>
              <a:buNone/>
              <a:defRPr sz="2400" b="1" i="0" u="none" strike="noStrike" cap="none">
                <a:solidFill>
                  <a:srgbClr val="009900"/>
                </a:solidFill>
                <a:latin typeface="Tahoma"/>
                <a:ea typeface="Tahoma"/>
                <a:cs typeface="Tahoma"/>
                <a:sym typeface="Tahoma"/>
              </a:defRPr>
            </a:lvl3pPr>
            <a:lvl4pPr marR="0" lvl="3" algn="l" rtl="0">
              <a:lnSpc>
                <a:spcPct val="100000"/>
              </a:lnSpc>
              <a:spcBef>
                <a:spcPts val="400"/>
              </a:spcBef>
              <a:spcAft>
                <a:spcPts val="0"/>
              </a:spcAft>
              <a:buClr>
                <a:schemeClr val="accent2"/>
              </a:buClr>
              <a:buSzPts val="1400"/>
              <a:buFont typeface="Tahoma"/>
              <a:buNone/>
              <a:defRPr sz="2000" b="1" i="0" u="none" strike="noStrike" cap="none">
                <a:solidFill>
                  <a:srgbClr val="0066FF"/>
                </a:solidFill>
                <a:latin typeface="Tahoma"/>
                <a:ea typeface="Tahoma"/>
                <a:cs typeface="Tahoma"/>
                <a:sym typeface="Tahoma"/>
              </a:defRPr>
            </a:lvl4pPr>
            <a:lvl5pPr marR="0" lvl="4" algn="l" rtl="0">
              <a:lnSpc>
                <a:spcPct val="100000"/>
              </a:lnSpc>
              <a:spcBef>
                <a:spcPts val="400"/>
              </a:spcBef>
              <a:spcAft>
                <a:spcPts val="0"/>
              </a:spcAft>
              <a:buClr>
                <a:schemeClr val="accent2"/>
              </a:buClr>
              <a:buSzPts val="1400"/>
              <a:buFont typeface="Tahoma"/>
              <a:buNone/>
              <a:defRPr sz="2000" b="0" i="0" u="none" strike="noStrike" cap="none">
                <a:solidFill>
                  <a:schemeClr val="dk1"/>
                </a:solidFill>
                <a:latin typeface="Tahoma"/>
                <a:ea typeface="Tahoma"/>
                <a:cs typeface="Tahoma"/>
                <a:sym typeface="Tahoma"/>
              </a:defRPr>
            </a:lvl5pPr>
            <a:lvl6pPr marR="0" lvl="5" algn="l" rtl="0">
              <a:lnSpc>
                <a:spcPct val="100000"/>
              </a:lnSpc>
              <a:spcBef>
                <a:spcPts val="400"/>
              </a:spcBef>
              <a:spcAft>
                <a:spcPts val="0"/>
              </a:spcAft>
              <a:buClr>
                <a:schemeClr val="accent2"/>
              </a:buClr>
              <a:buSzPts val="1400"/>
              <a:buFont typeface="Tahoma"/>
              <a:buNone/>
              <a:defRPr sz="2000" b="0" i="0" u="none" strike="noStrike" cap="none">
                <a:solidFill>
                  <a:schemeClr val="dk1"/>
                </a:solidFill>
                <a:latin typeface="Tahoma"/>
                <a:ea typeface="Tahoma"/>
                <a:cs typeface="Tahoma"/>
                <a:sym typeface="Tahoma"/>
              </a:defRPr>
            </a:lvl6pPr>
            <a:lvl7pPr marR="0" lvl="6" algn="l" rtl="0">
              <a:lnSpc>
                <a:spcPct val="100000"/>
              </a:lnSpc>
              <a:spcBef>
                <a:spcPts val="400"/>
              </a:spcBef>
              <a:spcAft>
                <a:spcPts val="0"/>
              </a:spcAft>
              <a:buClr>
                <a:schemeClr val="accent2"/>
              </a:buClr>
              <a:buSzPts val="1400"/>
              <a:buFont typeface="Tahoma"/>
              <a:buNone/>
              <a:defRPr sz="2000" b="0" i="0" u="none" strike="noStrike" cap="none">
                <a:solidFill>
                  <a:schemeClr val="dk1"/>
                </a:solidFill>
                <a:latin typeface="Tahoma"/>
                <a:ea typeface="Tahoma"/>
                <a:cs typeface="Tahoma"/>
                <a:sym typeface="Tahoma"/>
              </a:defRPr>
            </a:lvl7pPr>
            <a:lvl8pPr marR="0" lvl="7" algn="l" rtl="0">
              <a:lnSpc>
                <a:spcPct val="100000"/>
              </a:lnSpc>
              <a:spcBef>
                <a:spcPts val="400"/>
              </a:spcBef>
              <a:spcAft>
                <a:spcPts val="0"/>
              </a:spcAft>
              <a:buClr>
                <a:schemeClr val="accent2"/>
              </a:buClr>
              <a:buSzPts val="1400"/>
              <a:buFont typeface="Tahoma"/>
              <a:buNone/>
              <a:defRPr sz="2000" b="0" i="0" u="none" strike="noStrike" cap="none">
                <a:solidFill>
                  <a:schemeClr val="dk1"/>
                </a:solidFill>
                <a:latin typeface="Tahoma"/>
                <a:ea typeface="Tahoma"/>
                <a:cs typeface="Tahoma"/>
                <a:sym typeface="Tahoma"/>
              </a:defRPr>
            </a:lvl8pPr>
            <a:lvl9pPr marR="0" lvl="8" algn="l" rtl="0">
              <a:lnSpc>
                <a:spcPct val="100000"/>
              </a:lnSpc>
              <a:spcBef>
                <a:spcPts val="400"/>
              </a:spcBef>
              <a:spcAft>
                <a:spcPts val="0"/>
              </a:spcAft>
              <a:buClr>
                <a:schemeClr val="accent2"/>
              </a:buClr>
              <a:buSzPts val="1400"/>
              <a:buFont typeface="Tahoma"/>
              <a:buNone/>
              <a:defRPr sz="2000" b="0" i="0" u="none" strike="noStrike" cap="none">
                <a:solidFill>
                  <a:schemeClr val="dk1"/>
                </a:solidFill>
                <a:latin typeface="Tahoma"/>
                <a:ea typeface="Tahoma"/>
                <a:cs typeface="Tahoma"/>
                <a:sym typeface="Tahoma"/>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228600" algn="l">
              <a:lnSpc>
                <a:spcPct val="100000"/>
              </a:lnSpc>
              <a:spcBef>
                <a:spcPts val="280"/>
              </a:spcBef>
              <a:spcAft>
                <a:spcPts val="0"/>
              </a:spcAft>
              <a:buClr>
                <a:schemeClr val="accent2"/>
              </a:buClr>
              <a:buSzPts val="2800"/>
              <a:buFont typeface="Arial"/>
              <a:buNone/>
              <a:defRPr sz="1400">
                <a:solidFill>
                  <a:schemeClr val="dk1"/>
                </a:solidFill>
                <a:latin typeface="Tahoma"/>
                <a:ea typeface="Tahoma"/>
                <a:cs typeface="Tahoma"/>
                <a:sym typeface="Tahoma"/>
              </a:defRPr>
            </a:lvl1pPr>
            <a:lvl2pPr marL="914400" marR="0" lvl="1" indent="-228600" algn="l">
              <a:lnSpc>
                <a:spcPct val="100000"/>
              </a:lnSpc>
              <a:spcBef>
                <a:spcPts val="240"/>
              </a:spcBef>
              <a:spcAft>
                <a:spcPts val="0"/>
              </a:spcAft>
              <a:buClr>
                <a:schemeClr val="accent2"/>
              </a:buClr>
              <a:buSzPts val="2400"/>
              <a:buFont typeface="Arial"/>
              <a:buNone/>
              <a:defRPr sz="1200" b="0" i="0" u="none" strike="noStrike" cap="none">
                <a:solidFill>
                  <a:schemeClr val="accent1"/>
                </a:solidFill>
                <a:latin typeface="Tahoma"/>
                <a:ea typeface="Tahoma"/>
                <a:cs typeface="Tahoma"/>
                <a:sym typeface="Tahoma"/>
              </a:defRPr>
            </a:lvl2pPr>
            <a:lvl3pPr marL="1371600" marR="0" lvl="2" indent="-228600" algn="l">
              <a:lnSpc>
                <a:spcPct val="100000"/>
              </a:lnSpc>
              <a:spcBef>
                <a:spcPts val="200"/>
              </a:spcBef>
              <a:spcAft>
                <a:spcPts val="0"/>
              </a:spcAft>
              <a:buClr>
                <a:schemeClr val="accent2"/>
              </a:buClr>
              <a:buSzPts val="2000"/>
              <a:buFont typeface="Arial"/>
              <a:buNone/>
              <a:defRPr sz="1000" b="1" i="0" u="none" strike="noStrike" cap="none">
                <a:solidFill>
                  <a:srgbClr val="009900"/>
                </a:solidFill>
                <a:latin typeface="Tahoma"/>
                <a:ea typeface="Tahoma"/>
                <a:cs typeface="Tahoma"/>
                <a:sym typeface="Tahoma"/>
              </a:defRPr>
            </a:lvl3pPr>
            <a:lvl4pPr marL="1828800" marR="0" lvl="3" indent="-228600" algn="l">
              <a:lnSpc>
                <a:spcPct val="100000"/>
              </a:lnSpc>
              <a:spcBef>
                <a:spcPts val="180"/>
              </a:spcBef>
              <a:spcAft>
                <a:spcPts val="0"/>
              </a:spcAft>
              <a:buClr>
                <a:schemeClr val="accent2"/>
              </a:buClr>
              <a:buSzPts val="1800"/>
              <a:buFont typeface="Tahoma"/>
              <a:buNone/>
              <a:defRPr sz="900" b="1" i="0" u="none" strike="noStrike" cap="none">
                <a:solidFill>
                  <a:srgbClr val="0066FF"/>
                </a:solidFill>
                <a:latin typeface="Tahoma"/>
                <a:ea typeface="Tahoma"/>
                <a:cs typeface="Tahoma"/>
                <a:sym typeface="Tahoma"/>
              </a:defRPr>
            </a:lvl4pPr>
            <a:lvl5pPr marL="2286000" marR="0" lvl="4"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5pPr>
            <a:lvl6pPr marL="2743200" marR="0" lvl="5"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6pPr>
            <a:lvl7pPr marL="3200400" marR="0" lvl="6"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7pPr>
            <a:lvl8pPr marL="3657600" marR="0" lvl="7"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8pPr>
            <a:lvl9pPr marL="4114800" marR="0" lvl="8" indent="-228600" algn="l">
              <a:lnSpc>
                <a:spcPct val="100000"/>
              </a:lnSpc>
              <a:spcBef>
                <a:spcPts val="180"/>
              </a:spcBef>
              <a:spcAft>
                <a:spcPts val="0"/>
              </a:spcAft>
              <a:buClr>
                <a:schemeClr val="accent2"/>
              </a:buClr>
              <a:buSzPts val="1600"/>
              <a:buFont typeface="Tahoma"/>
              <a:buNone/>
              <a:defRPr sz="900" b="0" i="0" u="none" strike="noStrike" cap="none">
                <a:solidFill>
                  <a:schemeClr val="dk1"/>
                </a:solidFill>
                <a:latin typeface="Tahoma"/>
                <a:ea typeface="Tahoma"/>
                <a:cs typeface="Tahoma"/>
                <a:sym typeface="Tahoma"/>
              </a:defRPr>
            </a:lvl9pPr>
          </a:lstStyle>
          <a:p>
            <a:endParaRPr/>
          </a:p>
        </p:txBody>
      </p:sp>
      <p:sp>
        <p:nvSpPr>
          <p:cNvPr id="65" name="Google Shape;65;p10"/>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a:lnSpc>
                <a:spcPct val="100000"/>
              </a:lnSpc>
              <a:spcBef>
                <a:spcPts val="700"/>
              </a:spcBef>
              <a:spcAft>
                <a:spcPts val="0"/>
              </a:spcAft>
              <a:buSzPts val="1400"/>
              <a:buNone/>
              <a:defRPr sz="1400" b="0" i="0" u="none">
                <a:solidFill>
                  <a:schemeClr val="lt2"/>
                </a:solidFill>
                <a:latin typeface="Arial"/>
                <a:ea typeface="Arial"/>
                <a:cs typeface="Arial"/>
                <a:sym typeface="Arial"/>
              </a:defRPr>
            </a:lvl1pPr>
            <a:lvl2pPr marR="0" lvl="1"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7" name="Google Shape;67;p10"/>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2.xml"/><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9pPr>
          </a:lstStyle>
          <a:p>
            <a:endParaRPr/>
          </a:p>
        </p:txBody>
      </p:sp>
      <p:sp>
        <p:nvSpPr>
          <p:cNvPr id="11" name="Google Shape;11;p1"/>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rtl="0">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rtl="0">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2" name="Google Shape;12;p1"/>
          <p:cNvSpPr txBox="1">
            <a:spLocks noGrp="1"/>
          </p:cNvSpPr>
          <p:nvPr>
            <p:ph type="dt" idx="10"/>
          </p:nvPr>
        </p:nvSpPr>
        <p:spPr>
          <a:xfrm>
            <a:off x="431800" y="6229350"/>
            <a:ext cx="19050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29350"/>
            <a:ext cx="2895600" cy="457200"/>
          </a:xfrm>
          <a:prstGeom prst="rect">
            <a:avLst/>
          </a:prstGeom>
          <a:noFill/>
          <a:ln>
            <a:noFill/>
          </a:ln>
        </p:spPr>
        <p:txBody>
          <a:bodyPr spcFirstLastPara="1" wrap="square" lIns="91425" tIns="91425" rIns="91425" bIns="91425" anchor="b" anchorCtr="0"/>
          <a:lstStyle>
            <a:lvl1pPr marR="0" lvl="0" algn="ctr" rtl="0">
              <a:lnSpc>
                <a:spcPct val="100000"/>
              </a:lnSpc>
              <a:spcBef>
                <a:spcPts val="700"/>
              </a:spcBef>
              <a:spcAft>
                <a:spcPts val="0"/>
              </a:spcAft>
              <a:buClr>
                <a:srgbClr val="000000"/>
              </a:buClr>
              <a:buSzPts val="1400"/>
              <a:buFont typeface="Arial"/>
              <a:buNone/>
              <a:defRPr sz="14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pic>
        <p:nvPicPr>
          <p:cNvPr id="15" name="Google Shape;15;p1" descr="paint"/>
          <p:cNvPicPr preferRelativeResize="0"/>
          <p:nvPr/>
        </p:nvPicPr>
        <p:blipFill rotWithShape="1">
          <a:blip r:embed="rId14">
            <a:alphaModFix/>
          </a:blip>
          <a:srcRect/>
          <a:stretch/>
        </p:blipFill>
        <p:spPr>
          <a:xfrm>
            <a:off x="914400" y="1314450"/>
            <a:ext cx="8229600" cy="384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pic>
        <p:nvPicPr>
          <p:cNvPr id="91" name="Google Shape;91;p14" descr="paint"/>
          <p:cNvPicPr preferRelativeResize="0"/>
          <p:nvPr/>
        </p:nvPicPr>
        <p:blipFill rotWithShape="1">
          <a:blip r:embed="rId3">
            <a:alphaModFix/>
          </a:blip>
          <a:srcRect/>
          <a:stretch/>
        </p:blipFill>
        <p:spPr>
          <a:xfrm>
            <a:off x="914400" y="1314450"/>
            <a:ext cx="8229600" cy="384175"/>
          </a:xfrm>
          <a:prstGeom prst="rect">
            <a:avLst/>
          </a:prstGeom>
          <a:noFill/>
          <a:ln>
            <a:noFill/>
          </a:ln>
        </p:spPr>
      </p:pic>
      <p:sp>
        <p:nvSpPr>
          <p:cNvPr id="92" name="Google Shape;92;p14"/>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9pPr>
          </a:lstStyle>
          <a:p>
            <a:endParaRPr/>
          </a:p>
        </p:txBody>
      </p:sp>
      <p:sp>
        <p:nvSpPr>
          <p:cNvPr id="93" name="Google Shape;93;p14"/>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rtl="0">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rtl="0">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pic>
        <p:nvPicPr>
          <p:cNvPr id="100" name="Google Shape;100;p16" descr="paint"/>
          <p:cNvPicPr preferRelativeResize="0"/>
          <p:nvPr/>
        </p:nvPicPr>
        <p:blipFill rotWithShape="1">
          <a:blip r:embed="rId3">
            <a:alphaModFix/>
          </a:blip>
          <a:srcRect/>
          <a:stretch/>
        </p:blipFill>
        <p:spPr>
          <a:xfrm>
            <a:off x="914400" y="1314450"/>
            <a:ext cx="8229600" cy="384175"/>
          </a:xfrm>
          <a:prstGeom prst="rect">
            <a:avLst/>
          </a:prstGeom>
          <a:noFill/>
          <a:ln>
            <a:noFill/>
          </a:ln>
        </p:spPr>
      </p:pic>
      <p:sp>
        <p:nvSpPr>
          <p:cNvPr id="101" name="Google Shape;101;p16"/>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3399"/>
                </a:solidFill>
                <a:latin typeface="Arial Black"/>
                <a:ea typeface="Arial Black"/>
                <a:cs typeface="Arial Black"/>
                <a:sym typeface="Arial Black"/>
              </a:defRPr>
            </a:lvl9pPr>
          </a:lstStyle>
          <a:p>
            <a:endParaRPr/>
          </a:p>
        </p:txBody>
      </p:sp>
      <p:sp>
        <p:nvSpPr>
          <p:cNvPr id="102" name="Google Shape;102;p16"/>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accent2"/>
              </a:buClr>
              <a:buSzPts val="2800"/>
              <a:buFont typeface="Arial"/>
              <a:buChar char="●"/>
              <a:defRPr sz="2800" b="0" i="0" u="none" strike="noStrike" cap="none">
                <a:solidFill>
                  <a:schemeClr val="dk1"/>
                </a:solidFill>
                <a:latin typeface="Tahoma"/>
                <a:ea typeface="Tahoma"/>
                <a:cs typeface="Tahoma"/>
                <a:sym typeface="Tahoma"/>
              </a:defRPr>
            </a:lvl1pPr>
            <a:lvl2pPr marL="914400" marR="0" lvl="1" indent="-381000" algn="l" rtl="0">
              <a:lnSpc>
                <a:spcPct val="100000"/>
              </a:lnSpc>
              <a:spcBef>
                <a:spcPts val="480"/>
              </a:spcBef>
              <a:spcAft>
                <a:spcPts val="0"/>
              </a:spcAft>
              <a:buClr>
                <a:schemeClr val="accent2"/>
              </a:buClr>
              <a:buSzPts val="2400"/>
              <a:buFont typeface="Arial"/>
              <a:buChar char="●"/>
              <a:defRPr sz="2400" b="0" i="0" u="none" strike="noStrike" cap="none">
                <a:solidFill>
                  <a:schemeClr val="accent1"/>
                </a:solidFill>
                <a:latin typeface="Tahoma"/>
                <a:ea typeface="Tahoma"/>
                <a:cs typeface="Tahoma"/>
                <a:sym typeface="Tahoma"/>
              </a:defRPr>
            </a:lvl2pPr>
            <a:lvl3pPr marL="1371600" marR="0" lvl="2" indent="-355600" algn="l" rtl="0">
              <a:lnSpc>
                <a:spcPct val="100000"/>
              </a:lnSpc>
              <a:spcBef>
                <a:spcPts val="400"/>
              </a:spcBef>
              <a:spcAft>
                <a:spcPts val="0"/>
              </a:spcAft>
              <a:buClr>
                <a:schemeClr val="accent2"/>
              </a:buClr>
              <a:buSzPts val="2000"/>
              <a:buFont typeface="Arial"/>
              <a:buChar char="●"/>
              <a:defRPr sz="2000" b="1" i="0" u="none" strike="noStrike" cap="none">
                <a:solidFill>
                  <a:srgbClr val="009900"/>
                </a:solidFill>
                <a:latin typeface="Tahoma"/>
                <a:ea typeface="Tahoma"/>
                <a:cs typeface="Tahoma"/>
                <a:sym typeface="Tahoma"/>
              </a:defRPr>
            </a:lvl3pPr>
            <a:lvl4pPr marL="1828800" marR="0" lvl="3" indent="-342900" algn="l" rtl="0">
              <a:lnSpc>
                <a:spcPct val="100000"/>
              </a:lnSpc>
              <a:spcBef>
                <a:spcPts val="360"/>
              </a:spcBef>
              <a:spcAft>
                <a:spcPts val="0"/>
              </a:spcAft>
              <a:buClr>
                <a:schemeClr val="accent2"/>
              </a:buClr>
              <a:buSzPts val="1800"/>
              <a:buFont typeface="Tahoma"/>
              <a:buChar char="•"/>
              <a:defRPr sz="1800" b="1" i="0" u="none" strike="noStrike" cap="none">
                <a:solidFill>
                  <a:srgbClr val="0066FF"/>
                </a:solidFill>
                <a:latin typeface="Tahoma"/>
                <a:ea typeface="Tahoma"/>
                <a:cs typeface="Tahoma"/>
                <a:sym typeface="Tahoma"/>
              </a:defRPr>
            </a:lvl4pPr>
            <a:lvl5pPr marL="2286000" marR="0" lvl="4"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5pPr>
            <a:lvl6pPr marL="2743200" marR="0" lvl="5"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6pPr>
            <a:lvl7pPr marL="3200400" marR="0" lvl="6"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7pPr>
            <a:lvl8pPr marL="3657600" marR="0" lvl="7"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8pPr>
            <a:lvl9pPr marL="4114800" marR="0" lvl="8" indent="-330200" algn="l" rtl="0">
              <a:lnSpc>
                <a:spcPct val="100000"/>
              </a:lnSpc>
              <a:spcBef>
                <a:spcPts val="320"/>
              </a:spcBef>
              <a:spcAft>
                <a:spcPts val="0"/>
              </a:spcAft>
              <a:buClr>
                <a:schemeClr val="accent2"/>
              </a:buClr>
              <a:buSzPts val="1600"/>
              <a:buFont typeface="Tahoma"/>
              <a:buChar char="–"/>
              <a:defRPr sz="1600" b="0" i="0" u="none" strike="noStrike" cap="none">
                <a:solidFill>
                  <a:schemeClr val="dk1"/>
                </a:solidFill>
                <a:latin typeface="Tahoma"/>
                <a:ea typeface="Tahoma"/>
                <a:cs typeface="Tahoma"/>
                <a:sym typeface="Tahoma"/>
              </a:defRPr>
            </a:lvl9pPr>
          </a:lstStyle>
          <a:p>
            <a:endParaRPr/>
          </a:p>
        </p:txBody>
      </p:sp>
      <p:sp>
        <p:nvSpPr>
          <p:cNvPr id="103" name="Google Shape;103;p16"/>
          <p:cNvSpPr txBox="1">
            <a:spLocks noGrp="1"/>
          </p:cNvSpPr>
          <p:nvPr>
            <p:ph type="dt" idx="10"/>
          </p:nvPr>
        </p:nvSpPr>
        <p:spPr>
          <a:xfrm>
            <a:off x="5791200" y="6172200"/>
            <a:ext cx="12954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sldNum" idx="12"/>
          </p:nvPr>
        </p:nvSpPr>
        <p:spPr>
          <a:xfrm>
            <a:off x="4572000" y="6172200"/>
            <a:ext cx="762000" cy="4572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chemeClr val="lt2"/>
              </a:buClr>
              <a:buSzPts val="1400"/>
              <a:buFont typeface="Arial"/>
              <a:buNone/>
              <a:defRPr sz="14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6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4.jpg"/><Relationship Id="rId5"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jpg"/><Relationship Id="rId13" Type="http://schemas.openxmlformats.org/officeDocument/2006/relationships/image" Target="../media/image38.jpg"/><Relationship Id="rId14" Type="http://schemas.openxmlformats.org/officeDocument/2006/relationships/image" Target="../media/image39.png"/><Relationship Id="rId1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g"/><Relationship Id="rId7" Type="http://schemas.openxmlformats.org/officeDocument/2006/relationships/image" Target="../media/image32.jpg"/><Relationship Id="rId8" Type="http://schemas.openxmlformats.org/officeDocument/2006/relationships/image" Target="../media/image33.jpg"/><Relationship Id="rId9" Type="http://schemas.openxmlformats.org/officeDocument/2006/relationships/image" Target="../media/image34.png"/><Relationship Id="rId10" Type="http://schemas.openxmlformats.org/officeDocument/2006/relationships/image" Target="../media/image35.png"/></Relationships>
</file>

<file path=ppt/slides/_rels/slide18.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jpg"/><Relationship Id="rId14" Type="http://schemas.openxmlformats.org/officeDocument/2006/relationships/image" Target="../media/image39.png"/><Relationship Id="rId15" Type="http://schemas.openxmlformats.org/officeDocument/2006/relationships/image" Target="../media/image40.png"/><Relationship Id="rId16"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31.jpg"/><Relationship Id="rId8" Type="http://schemas.openxmlformats.org/officeDocument/2006/relationships/image" Target="../media/image32.jpg"/><Relationship Id="rId9" Type="http://schemas.openxmlformats.org/officeDocument/2006/relationships/image" Target="../media/image33.jpg"/><Relationship Id="rId10" Type="http://schemas.openxmlformats.org/officeDocument/2006/relationships/image" Target="../media/image34.png"/></Relationships>
</file>

<file path=ppt/slides/_rels/slide19.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jpg"/><Relationship Id="rId14" Type="http://schemas.openxmlformats.org/officeDocument/2006/relationships/image" Target="../media/image38.jp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1.png"/><Relationship Id="rId7" Type="http://schemas.openxmlformats.org/officeDocument/2006/relationships/image" Target="../media/image31.jpg"/><Relationship Id="rId8" Type="http://schemas.openxmlformats.org/officeDocument/2006/relationships/image" Target="../media/image32.jpg"/><Relationship Id="rId9" Type="http://schemas.openxmlformats.org/officeDocument/2006/relationships/image" Target="../media/image33.jpg"/><Relationship Id="rId10"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mailto:nalini@uci.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1" Type="http://schemas.openxmlformats.org/officeDocument/2006/relationships/hyperlink" Target="http://www.ics.uci.edu/~dsm/cypress/index.html" TargetMode="External"/><Relationship Id="rId12" Type="http://schemas.openxmlformats.org/officeDocument/2006/relationships/hyperlink" Target="http://i-sensorium.ics.uci.edu/" TargetMode="External"/><Relationship Id="rId13" Type="http://schemas.openxmlformats.org/officeDocument/2006/relationships/hyperlink" Target="http://www.ics.uci.edu/~forge" TargetMode="External"/><Relationship Id="rId14" Type="http://schemas.openxmlformats.org/officeDocument/2006/relationships/hyperlink" Target="http://www.ics.uci.edu/~dsm/dyn/release/publication.html" TargetMode="External"/><Relationship Id="rId15" Type="http://schemas.openxmlformats.org/officeDocument/2006/relationships/hyperlink" Target="http://mapgrid.ics.uci.edu/" TargetMode="External"/><Relationship Id="rId16" Type="http://schemas.openxmlformats.org/officeDocument/2006/relationships/hyperlink" Target="http://xtune.ics.uci.edu/" TargetMode="External"/><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www.ics.uci.edu/~dsm/contessa/Contessa_index.html" TargetMode="External"/><Relationship Id="rId4" Type="http://schemas.openxmlformats.org/officeDocument/2006/relationships/hyperlink" Target="http://www.ics.uci.edu/~dsm/project/signal/index.html" TargetMode="External"/><Relationship Id="rId5" Type="http://schemas.openxmlformats.org/officeDocument/2006/relationships/hyperlink" Target="http://www.ics.uci.edu/~projects/SATware/index.html" TargetMode="External"/><Relationship Id="rId6" Type="http://schemas.openxmlformats.org/officeDocument/2006/relationships/hyperlink" Target="http://www-db.ics.uci.edu/pages/research/quasar/" TargetMode="External"/><Relationship Id="rId7" Type="http://schemas.openxmlformats.org/officeDocument/2006/relationships/hyperlink" Target="http://www.ics.uci.edu/~dsm/suga/" TargetMode="External"/><Relationship Id="rId8" Type="http://schemas.openxmlformats.org/officeDocument/2006/relationships/hyperlink" Target="http://www.itr-rescue.org/aboutus/index.php" TargetMode="External"/><Relationship Id="rId9" Type="http://schemas.openxmlformats.org/officeDocument/2006/relationships/hyperlink" Target="http://cert.ics.uci.edu/SAFIRE/index.html" TargetMode="External"/><Relationship Id="rId10" Type="http://schemas.openxmlformats.org/officeDocument/2006/relationships/hyperlink" Target="http://www.responsphere.org/index.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53.png"/><Relationship Id="rId12" Type="http://schemas.openxmlformats.org/officeDocument/2006/relationships/image" Target="../media/image54.jpg"/><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jpg"/><Relationship Id="rId7" Type="http://schemas.openxmlformats.org/officeDocument/2006/relationships/image" Target="../media/image49.jpg"/><Relationship Id="rId8" Type="http://schemas.openxmlformats.org/officeDocument/2006/relationships/image" Target="../media/image50.png"/><Relationship Id="rId9" Type="http://schemas.openxmlformats.org/officeDocument/2006/relationships/image" Target="../media/image51.jpg"/><Relationship Id="rId10" Type="http://schemas.openxmlformats.org/officeDocument/2006/relationships/image" Target="../media/image5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jpg"/><Relationship Id="rId6" Type="http://schemas.openxmlformats.org/officeDocument/2006/relationships/image" Target="../media/image60.jpg"/><Relationship Id="rId7" Type="http://schemas.openxmlformats.org/officeDocument/2006/relationships/image" Target="../media/image61.png"/><Relationship Id="rId8"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image" Target="../media/image71.jpg"/><Relationship Id="rId12" Type="http://schemas.openxmlformats.org/officeDocument/2006/relationships/image" Target="../media/image72.jpg"/><Relationship Id="rId13" Type="http://schemas.openxmlformats.org/officeDocument/2006/relationships/image" Target="../media/image73.png"/><Relationship Id="rId14" Type="http://schemas.openxmlformats.org/officeDocument/2006/relationships/image" Target="../media/image74.jpg"/><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6.jpg"/><Relationship Id="rId7" Type="http://schemas.openxmlformats.org/officeDocument/2006/relationships/image" Target="../media/image67.png"/><Relationship Id="rId8" Type="http://schemas.openxmlformats.org/officeDocument/2006/relationships/image" Target="../media/image68.jpg"/><Relationship Id="rId9" Type="http://schemas.openxmlformats.org/officeDocument/2006/relationships/image" Target="../media/image69.jpg"/><Relationship Id="rId10" Type="http://schemas.openxmlformats.org/officeDocument/2006/relationships/image" Target="../media/image70.jpg"/></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image" Target="../media/image76.jpg"/><Relationship Id="rId5" Type="http://schemas.openxmlformats.org/officeDocument/2006/relationships/image" Target="../media/image77.jpg"/><Relationship Id="rId6" Type="http://schemas.openxmlformats.org/officeDocument/2006/relationships/image" Target="../media/image78.png"/><Relationship Id="rId7" Type="http://schemas.openxmlformats.org/officeDocument/2006/relationships/image" Target="../media/image79.jpg"/><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jpe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85.png"/></Relationships>
</file>

<file path=ppt/slides/_rels/slide41.xml.rels><?xml version="1.0" encoding="UTF-8" standalone="yes"?>
<Relationships xmlns="http://schemas.openxmlformats.org/package/2006/relationships"><Relationship Id="rId11" Type="http://schemas.openxmlformats.org/officeDocument/2006/relationships/image" Target="../media/image94.jpg"/><Relationship Id="rId12" Type="http://schemas.openxmlformats.org/officeDocument/2006/relationships/image" Target="../media/image95.jp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jpg"/><Relationship Id="rId6" Type="http://schemas.openxmlformats.org/officeDocument/2006/relationships/image" Target="../media/image89.jpg"/><Relationship Id="rId7" Type="http://schemas.openxmlformats.org/officeDocument/2006/relationships/image" Target="../media/image90.jpg"/><Relationship Id="rId8" Type="http://schemas.openxmlformats.org/officeDocument/2006/relationships/image" Target="../media/image91.png"/><Relationship Id="rId9" Type="http://schemas.openxmlformats.org/officeDocument/2006/relationships/image" Target="../media/image92.jpg"/><Relationship Id="rId10" Type="http://schemas.openxmlformats.org/officeDocument/2006/relationships/image" Target="../media/image9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jp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hyperlink" Target="http://en.wikipedia.org/wiki/Uniprocessor" TargetMode="External"/><Relationship Id="rId4" Type="http://schemas.openxmlformats.org/officeDocument/2006/relationships/hyperlink" Target="http://en.wikipedia.org/wiki/Mainframe_computer" TargetMode="External"/><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Array_processor" TargetMode="External"/><Relationship Id="rId4" Type="http://schemas.openxmlformats.org/officeDocument/2006/relationships/hyperlink" Target="http://en.wikipedia.org/wiki/GPU" TargetMode="External"/><Relationship Id="rId1" Type="http://schemas.openxmlformats.org/officeDocument/2006/relationships/slideLayout" Target="../slideLayouts/slideLayout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hyperlink" Target="http://en.wikipedia.org/wiki/Space_Shuttle"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hyperlink" Target="http://en.wikipedia.org/wiki/Distributed_syste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1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1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
        <p:nvSpPr>
          <p:cNvPr id="119" name="Google Shape;119;p18"/>
          <p:cNvSpPr txBox="1">
            <a:spLocks noGrp="1"/>
          </p:cNvSpPr>
          <p:nvPr>
            <p:ph type="ctrTitle"/>
          </p:nvPr>
        </p:nvSpPr>
        <p:spPr>
          <a:xfrm>
            <a:off x="685800" y="1703325"/>
            <a:ext cx="7772400" cy="1220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a:t>Middleware for Networked &amp;</a:t>
            </a:r>
            <a:endParaRPr/>
          </a:p>
          <a:p>
            <a:pPr marL="0" marR="0" lvl="0" indent="0" algn="l" rtl="0">
              <a:lnSpc>
                <a:spcPct val="100000"/>
              </a:lnSpc>
              <a:spcBef>
                <a:spcPts val="0"/>
              </a:spcBef>
              <a:spcAft>
                <a:spcPts val="0"/>
              </a:spcAft>
              <a:buClr>
                <a:srgbClr val="003399"/>
              </a:buClr>
              <a:buSzPts val="1400"/>
              <a:buFont typeface="Arial Black"/>
              <a:buNone/>
            </a:pPr>
            <a:r>
              <a:rPr lang="en-US"/>
              <a:t>Distributed Systems </a:t>
            </a:r>
            <a:endParaRPr/>
          </a:p>
        </p:txBody>
      </p:sp>
      <p:sp>
        <p:nvSpPr>
          <p:cNvPr id="120" name="Google Shape;120;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2800"/>
              <a:buFont typeface="Arial"/>
              <a:buNone/>
            </a:pPr>
            <a:r>
              <a:rPr lang="en-US" sz="2400" b="0" i="0" u="none" strike="noStrike" cap="none">
                <a:solidFill>
                  <a:schemeClr val="dk1"/>
                </a:solidFill>
                <a:latin typeface="Tahoma"/>
                <a:ea typeface="Tahoma"/>
                <a:cs typeface="Tahoma"/>
                <a:sym typeface="Tahoma"/>
              </a:rPr>
              <a:t>Prof. Nalini Venkatasubramanian</a:t>
            </a:r>
            <a:r>
              <a:rPr lang="en-US" sz="2400"/>
              <a:t> </a:t>
            </a:r>
            <a:endParaRPr sz="2400"/>
          </a:p>
          <a:p>
            <a:pPr marL="0" marR="0" lvl="0" indent="0" algn="ctr" rtl="0">
              <a:lnSpc>
                <a:spcPct val="100000"/>
              </a:lnSpc>
              <a:spcBef>
                <a:spcPts val="0"/>
              </a:spcBef>
              <a:spcAft>
                <a:spcPts val="0"/>
              </a:spcAft>
              <a:buClr>
                <a:schemeClr val="accent2"/>
              </a:buClr>
              <a:buSzPts val="2800"/>
              <a:buFont typeface="Arial"/>
              <a:buNone/>
            </a:pPr>
            <a:r>
              <a:rPr lang="en-US" sz="2400" b="0" i="0" u="none" strike="noStrike" cap="none">
                <a:solidFill>
                  <a:schemeClr val="dk1"/>
                </a:solidFill>
                <a:latin typeface="Tahoma"/>
                <a:ea typeface="Tahoma"/>
                <a:cs typeface="Tahoma"/>
                <a:sym typeface="Tahoma"/>
              </a:rPr>
              <a:t>Dept. of Information &amp; Computer Science</a:t>
            </a:r>
            <a:endParaRPr/>
          </a:p>
          <a:p>
            <a:pPr marL="0" marR="0" lvl="0" indent="0" algn="ctr" rtl="0">
              <a:lnSpc>
                <a:spcPct val="100000"/>
              </a:lnSpc>
              <a:spcBef>
                <a:spcPts val="480"/>
              </a:spcBef>
              <a:spcAft>
                <a:spcPts val="0"/>
              </a:spcAft>
              <a:buClr>
                <a:schemeClr val="accent2"/>
              </a:buClr>
              <a:buSzPts val="2800"/>
              <a:buFont typeface="Arial"/>
              <a:buNone/>
            </a:pPr>
            <a:r>
              <a:rPr lang="en-US" sz="2400" b="0" i="0" u="none" strike="noStrike" cap="none">
                <a:solidFill>
                  <a:schemeClr val="dk1"/>
                </a:solidFill>
                <a:latin typeface="Tahoma"/>
                <a:ea typeface="Tahoma"/>
                <a:cs typeface="Tahoma"/>
                <a:sym typeface="Tahoma"/>
              </a:rPr>
              <a:t>University of California, Irvine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7"/>
          <p:cNvSpPr txBox="1"/>
          <p:nvPr/>
        </p:nvSpPr>
        <p:spPr>
          <a:xfrm>
            <a:off x="457200" y="109537"/>
            <a:ext cx="8228012" cy="819150"/>
          </a:xfrm>
          <a:prstGeom prst="rect">
            <a:avLst/>
          </a:prstGeom>
          <a:noFill/>
          <a:ln>
            <a:noFill/>
          </a:ln>
        </p:spPr>
        <p:txBody>
          <a:bodyPr spcFirstLastPara="1" wrap="square" lIns="0" tIns="0" rIns="0" bIns="0" anchor="ctr" anchorCtr="0">
            <a:noAutofit/>
          </a:bodyPr>
          <a:lstStyle/>
          <a:p>
            <a:pPr marL="193675" marR="0" lvl="0" indent="-193675" algn="ctr" rtl="0">
              <a:lnSpc>
                <a:spcPct val="93000"/>
              </a:lnSpc>
              <a:spcBef>
                <a:spcPts val="0"/>
              </a:spcBef>
              <a:spcAft>
                <a:spcPts val="0"/>
              </a:spcAft>
              <a:buClr>
                <a:srgbClr val="800000"/>
              </a:buClr>
              <a:buSzPts val="3600"/>
              <a:buFont typeface="Arial"/>
              <a:buNone/>
            </a:pPr>
            <a:r>
              <a:rPr lang="en-US" sz="3600" b="1" i="0" u="none" strike="noStrike" cap="none">
                <a:solidFill>
                  <a:srgbClr val="800000"/>
                </a:solidFill>
                <a:latin typeface="Arial"/>
                <a:ea typeface="Arial"/>
                <a:cs typeface="Arial"/>
                <a:sym typeface="Arial"/>
              </a:rPr>
              <a:t>The Evergrowing Alphabet Soup</a:t>
            </a:r>
            <a:endParaRPr sz="1400" b="0" i="0" u="none" strike="noStrike" cap="none">
              <a:solidFill>
                <a:srgbClr val="000000"/>
              </a:solidFill>
              <a:latin typeface="Arial"/>
              <a:ea typeface="Arial"/>
              <a:cs typeface="Arial"/>
              <a:sym typeface="Arial"/>
            </a:endParaRPr>
          </a:p>
        </p:txBody>
      </p:sp>
      <p:sp>
        <p:nvSpPr>
          <p:cNvPr id="192" name="Google Shape;192;p27"/>
          <p:cNvSpPr txBox="1"/>
          <p:nvPr/>
        </p:nvSpPr>
        <p:spPr>
          <a:xfrm>
            <a:off x="53975" y="788987"/>
            <a:ext cx="2305050" cy="787400"/>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Distributed </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Computing </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Environment (DCE)</a:t>
            </a:r>
            <a:r>
              <a:rPr lang="en-US" sz="1800" b="1"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193" name="Google Shape;193;p27"/>
          <p:cNvPicPr preferRelativeResize="0"/>
          <p:nvPr/>
        </p:nvPicPr>
        <p:blipFill rotWithShape="1">
          <a:blip r:embed="rId3">
            <a:alphaModFix/>
          </a:blip>
          <a:srcRect/>
          <a:stretch/>
        </p:blipFill>
        <p:spPr>
          <a:xfrm>
            <a:off x="7726362" y="973137"/>
            <a:ext cx="830262" cy="601662"/>
          </a:xfrm>
          <a:prstGeom prst="rect">
            <a:avLst/>
          </a:prstGeom>
          <a:noFill/>
          <a:ln>
            <a:noFill/>
          </a:ln>
        </p:spPr>
      </p:pic>
      <p:grpSp>
        <p:nvGrpSpPr>
          <p:cNvPr id="194" name="Google Shape;194;p27"/>
          <p:cNvGrpSpPr/>
          <p:nvPr/>
        </p:nvGrpSpPr>
        <p:grpSpPr>
          <a:xfrm>
            <a:off x="7018337" y="1601787"/>
            <a:ext cx="2085828" cy="738038"/>
            <a:chOff x="7737475" y="1765300"/>
            <a:chExt cx="2298700" cy="814387"/>
          </a:xfrm>
        </p:grpSpPr>
        <p:sp>
          <p:nvSpPr>
            <p:cNvPr id="195" name="Google Shape;195;p27"/>
            <p:cNvSpPr/>
            <p:nvPr/>
          </p:nvSpPr>
          <p:spPr>
            <a:xfrm>
              <a:off x="8277225" y="1765300"/>
              <a:ext cx="182562" cy="182562"/>
            </a:xfrm>
            <a:custGeom>
              <a:avLst/>
              <a:gdLst/>
              <a:ahLst/>
              <a:cxnLst/>
              <a:rect l="l" t="t" r="r" b="b"/>
              <a:pathLst>
                <a:path w="120000" h="120000" extrusionOk="0">
                  <a:moveTo>
                    <a:pt x="119763" y="119763"/>
                  </a:moveTo>
                  <a:cubicBezTo>
                    <a:pt x="111023" y="119763"/>
                    <a:pt x="102519" y="119763"/>
                    <a:pt x="93779" y="119763"/>
                  </a:cubicBezTo>
                  <a:cubicBezTo>
                    <a:pt x="90236" y="110769"/>
                    <a:pt x="86929" y="101538"/>
                    <a:pt x="83385" y="92544"/>
                  </a:cubicBezTo>
                  <a:cubicBezTo>
                    <a:pt x="67559" y="92544"/>
                    <a:pt x="51496" y="92544"/>
                    <a:pt x="35669" y="92544"/>
                  </a:cubicBezTo>
                  <a:cubicBezTo>
                    <a:pt x="32362" y="101538"/>
                    <a:pt x="29055" y="110769"/>
                    <a:pt x="25748" y="119763"/>
                  </a:cubicBezTo>
                  <a:cubicBezTo>
                    <a:pt x="17244" y="119763"/>
                    <a:pt x="8503" y="119763"/>
                    <a:pt x="0" y="119763"/>
                  </a:cubicBezTo>
                  <a:cubicBezTo>
                    <a:pt x="15354" y="79763"/>
                    <a:pt x="30472" y="40000"/>
                    <a:pt x="45826" y="0"/>
                  </a:cubicBezTo>
                  <a:cubicBezTo>
                    <a:pt x="54566" y="0"/>
                    <a:pt x="63070" y="0"/>
                    <a:pt x="71811" y="0"/>
                  </a:cubicBezTo>
                  <a:cubicBezTo>
                    <a:pt x="87874" y="40000"/>
                    <a:pt x="103700" y="79763"/>
                    <a:pt x="119763" y="119763"/>
                  </a:cubicBezTo>
                  <a:close/>
                  <a:moveTo>
                    <a:pt x="75590" y="72189"/>
                  </a:moveTo>
                  <a:cubicBezTo>
                    <a:pt x="70157" y="57514"/>
                    <a:pt x="64488" y="42603"/>
                    <a:pt x="59055" y="27928"/>
                  </a:cubicBezTo>
                  <a:cubicBezTo>
                    <a:pt x="53622" y="42603"/>
                    <a:pt x="48425" y="57514"/>
                    <a:pt x="42992" y="72189"/>
                  </a:cubicBezTo>
                  <a:cubicBezTo>
                    <a:pt x="53858" y="72189"/>
                    <a:pt x="64724" y="72189"/>
                    <a:pt x="75590" y="721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6" name="Google Shape;196;p27"/>
            <p:cNvSpPr/>
            <p:nvPr/>
          </p:nvSpPr>
          <p:spPr>
            <a:xfrm>
              <a:off x="8470900" y="1765300"/>
              <a:ext cx="128587" cy="185737"/>
            </a:xfrm>
            <a:custGeom>
              <a:avLst/>
              <a:gdLst/>
              <a:ahLst/>
              <a:cxnLst/>
              <a:rect l="l" t="t" r="r" b="b"/>
              <a:pathLst>
                <a:path w="120000" h="120000" extrusionOk="0">
                  <a:moveTo>
                    <a:pt x="119664" y="117674"/>
                  </a:moveTo>
                  <a:cubicBezTo>
                    <a:pt x="109608" y="117674"/>
                    <a:pt x="99553" y="117674"/>
                    <a:pt x="89497" y="117674"/>
                  </a:cubicBezTo>
                  <a:cubicBezTo>
                    <a:pt x="89497" y="113488"/>
                    <a:pt x="89497" y="109302"/>
                    <a:pt x="89497" y="105116"/>
                  </a:cubicBezTo>
                  <a:cubicBezTo>
                    <a:pt x="84469" y="110000"/>
                    <a:pt x="78435" y="113720"/>
                    <a:pt x="71731" y="116046"/>
                  </a:cubicBezTo>
                  <a:cubicBezTo>
                    <a:pt x="65027" y="118604"/>
                    <a:pt x="57988" y="119767"/>
                    <a:pt x="51284" y="119767"/>
                  </a:cubicBezTo>
                  <a:cubicBezTo>
                    <a:pt x="37206" y="119767"/>
                    <a:pt x="25139" y="115813"/>
                    <a:pt x="15083" y="107906"/>
                  </a:cubicBezTo>
                  <a:cubicBezTo>
                    <a:pt x="5027" y="100000"/>
                    <a:pt x="0" y="89069"/>
                    <a:pt x="0" y="74883"/>
                  </a:cubicBezTo>
                  <a:cubicBezTo>
                    <a:pt x="0" y="60465"/>
                    <a:pt x="5027" y="49534"/>
                    <a:pt x="14748" y="41860"/>
                  </a:cubicBezTo>
                  <a:cubicBezTo>
                    <a:pt x="24469" y="34186"/>
                    <a:pt x="36871" y="30697"/>
                    <a:pt x="51620" y="30697"/>
                  </a:cubicBezTo>
                  <a:cubicBezTo>
                    <a:pt x="65363" y="30697"/>
                    <a:pt x="77094" y="34651"/>
                    <a:pt x="87150" y="42558"/>
                  </a:cubicBezTo>
                  <a:cubicBezTo>
                    <a:pt x="87150" y="28372"/>
                    <a:pt x="87150" y="14186"/>
                    <a:pt x="87150" y="0"/>
                  </a:cubicBezTo>
                  <a:cubicBezTo>
                    <a:pt x="97877" y="0"/>
                    <a:pt x="108938" y="0"/>
                    <a:pt x="119664" y="0"/>
                  </a:cubicBezTo>
                  <a:cubicBezTo>
                    <a:pt x="119664" y="39302"/>
                    <a:pt x="119664" y="78372"/>
                    <a:pt x="119664" y="117674"/>
                  </a:cubicBezTo>
                  <a:close/>
                  <a:moveTo>
                    <a:pt x="33184" y="73255"/>
                  </a:moveTo>
                  <a:cubicBezTo>
                    <a:pt x="33184" y="82325"/>
                    <a:pt x="34860" y="89069"/>
                    <a:pt x="38547" y="93023"/>
                  </a:cubicBezTo>
                  <a:cubicBezTo>
                    <a:pt x="43910" y="98837"/>
                    <a:pt x="51284" y="101860"/>
                    <a:pt x="60670" y="101860"/>
                  </a:cubicBezTo>
                  <a:cubicBezTo>
                    <a:pt x="68044" y="101860"/>
                    <a:pt x="74413" y="99767"/>
                    <a:pt x="79776" y="95348"/>
                  </a:cubicBezTo>
                  <a:cubicBezTo>
                    <a:pt x="85139" y="90930"/>
                    <a:pt x="87486" y="84186"/>
                    <a:pt x="87486" y="75581"/>
                  </a:cubicBezTo>
                  <a:cubicBezTo>
                    <a:pt x="87486" y="65813"/>
                    <a:pt x="84804" y="58604"/>
                    <a:pt x="79776" y="54418"/>
                  </a:cubicBezTo>
                  <a:cubicBezTo>
                    <a:pt x="74748" y="50232"/>
                    <a:pt x="68379" y="47906"/>
                    <a:pt x="60335" y="47906"/>
                  </a:cubicBezTo>
                  <a:cubicBezTo>
                    <a:pt x="52625" y="47906"/>
                    <a:pt x="46256" y="50000"/>
                    <a:pt x="40893" y="54186"/>
                  </a:cubicBezTo>
                  <a:cubicBezTo>
                    <a:pt x="35530" y="58372"/>
                    <a:pt x="33184" y="64883"/>
                    <a:pt x="33184" y="732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7" name="Google Shape;197;p27"/>
            <p:cNvSpPr/>
            <p:nvPr/>
          </p:nvSpPr>
          <p:spPr>
            <a:xfrm>
              <a:off x="8624887" y="1812925"/>
              <a:ext cx="123825" cy="138112"/>
            </a:xfrm>
            <a:custGeom>
              <a:avLst/>
              <a:gdLst/>
              <a:ahLst/>
              <a:cxnLst/>
              <a:rect l="l" t="t" r="r" b="b"/>
              <a:pathLst>
                <a:path w="120000" h="120000" extrusionOk="0">
                  <a:moveTo>
                    <a:pt x="33739" y="37812"/>
                  </a:moveTo>
                  <a:cubicBezTo>
                    <a:pt x="23652" y="36250"/>
                    <a:pt x="13565" y="34375"/>
                    <a:pt x="3478" y="32812"/>
                  </a:cubicBezTo>
                  <a:cubicBezTo>
                    <a:pt x="6956" y="21562"/>
                    <a:pt x="12869" y="13437"/>
                    <a:pt x="21217" y="8125"/>
                  </a:cubicBezTo>
                  <a:cubicBezTo>
                    <a:pt x="29565" y="2812"/>
                    <a:pt x="42086" y="0"/>
                    <a:pt x="58782" y="0"/>
                  </a:cubicBezTo>
                  <a:cubicBezTo>
                    <a:pt x="73739" y="0"/>
                    <a:pt x="84869" y="1562"/>
                    <a:pt x="92173" y="4687"/>
                  </a:cubicBezTo>
                  <a:cubicBezTo>
                    <a:pt x="99478" y="7812"/>
                    <a:pt x="104695" y="12187"/>
                    <a:pt x="107826" y="16875"/>
                  </a:cubicBezTo>
                  <a:cubicBezTo>
                    <a:pt x="110956" y="21562"/>
                    <a:pt x="112347" y="30937"/>
                    <a:pt x="112347" y="44062"/>
                  </a:cubicBezTo>
                  <a:cubicBezTo>
                    <a:pt x="112347" y="55937"/>
                    <a:pt x="112000" y="67500"/>
                    <a:pt x="112000" y="79375"/>
                  </a:cubicBezTo>
                  <a:cubicBezTo>
                    <a:pt x="112000" y="89375"/>
                    <a:pt x="112695" y="96875"/>
                    <a:pt x="113739" y="101562"/>
                  </a:cubicBezTo>
                  <a:cubicBezTo>
                    <a:pt x="114782" y="106250"/>
                    <a:pt x="116869" y="111562"/>
                    <a:pt x="119652" y="116875"/>
                  </a:cubicBezTo>
                  <a:cubicBezTo>
                    <a:pt x="108521" y="116875"/>
                    <a:pt x="97391" y="116875"/>
                    <a:pt x="86260" y="116875"/>
                  </a:cubicBezTo>
                  <a:cubicBezTo>
                    <a:pt x="85217" y="115000"/>
                    <a:pt x="84173" y="111875"/>
                    <a:pt x="83130" y="108125"/>
                  </a:cubicBezTo>
                  <a:cubicBezTo>
                    <a:pt x="82434" y="106250"/>
                    <a:pt x="82086" y="105000"/>
                    <a:pt x="81739" y="104687"/>
                  </a:cubicBezTo>
                  <a:cubicBezTo>
                    <a:pt x="76173" y="109687"/>
                    <a:pt x="69913" y="113437"/>
                    <a:pt x="63304" y="115937"/>
                  </a:cubicBezTo>
                  <a:cubicBezTo>
                    <a:pt x="56695" y="118437"/>
                    <a:pt x="49739" y="119687"/>
                    <a:pt x="42434" y="119687"/>
                  </a:cubicBezTo>
                  <a:cubicBezTo>
                    <a:pt x="29217" y="119687"/>
                    <a:pt x="18782" y="116562"/>
                    <a:pt x="11478" y="110000"/>
                  </a:cubicBezTo>
                  <a:cubicBezTo>
                    <a:pt x="4173" y="103437"/>
                    <a:pt x="0" y="95625"/>
                    <a:pt x="0" y="85937"/>
                  </a:cubicBezTo>
                  <a:cubicBezTo>
                    <a:pt x="0" y="79375"/>
                    <a:pt x="1739" y="73750"/>
                    <a:pt x="5217" y="68750"/>
                  </a:cubicBezTo>
                  <a:cubicBezTo>
                    <a:pt x="8695" y="63750"/>
                    <a:pt x="13565" y="59687"/>
                    <a:pt x="19478" y="56875"/>
                  </a:cubicBezTo>
                  <a:cubicBezTo>
                    <a:pt x="25391" y="54062"/>
                    <a:pt x="34782" y="51875"/>
                    <a:pt x="46608" y="50000"/>
                  </a:cubicBezTo>
                  <a:cubicBezTo>
                    <a:pt x="62260" y="47187"/>
                    <a:pt x="73391" y="44687"/>
                    <a:pt x="79304" y="42500"/>
                  </a:cubicBezTo>
                  <a:cubicBezTo>
                    <a:pt x="79304" y="41562"/>
                    <a:pt x="79304" y="40312"/>
                    <a:pt x="79304" y="39375"/>
                  </a:cubicBezTo>
                  <a:cubicBezTo>
                    <a:pt x="79304" y="33437"/>
                    <a:pt x="77565" y="29375"/>
                    <a:pt x="74434" y="26875"/>
                  </a:cubicBezTo>
                  <a:cubicBezTo>
                    <a:pt x="71304" y="24375"/>
                    <a:pt x="65043" y="23125"/>
                    <a:pt x="56000" y="23125"/>
                  </a:cubicBezTo>
                  <a:cubicBezTo>
                    <a:pt x="50086" y="23125"/>
                    <a:pt x="45217" y="24062"/>
                    <a:pt x="42086" y="26250"/>
                  </a:cubicBezTo>
                  <a:cubicBezTo>
                    <a:pt x="38956" y="28437"/>
                    <a:pt x="35826" y="32500"/>
                    <a:pt x="33739" y="37812"/>
                  </a:cubicBezTo>
                  <a:close/>
                  <a:moveTo>
                    <a:pt x="79304" y="62187"/>
                  </a:moveTo>
                  <a:cubicBezTo>
                    <a:pt x="75130" y="63437"/>
                    <a:pt x="68173" y="65000"/>
                    <a:pt x="58782" y="66875"/>
                  </a:cubicBezTo>
                  <a:cubicBezTo>
                    <a:pt x="49391" y="68750"/>
                    <a:pt x="43130" y="70312"/>
                    <a:pt x="40347" y="72187"/>
                  </a:cubicBezTo>
                  <a:cubicBezTo>
                    <a:pt x="35826" y="75000"/>
                    <a:pt x="33739" y="78437"/>
                    <a:pt x="33739" y="82812"/>
                  </a:cubicBezTo>
                  <a:cubicBezTo>
                    <a:pt x="33739" y="87187"/>
                    <a:pt x="35478" y="90625"/>
                    <a:pt x="38956" y="93750"/>
                  </a:cubicBezTo>
                  <a:cubicBezTo>
                    <a:pt x="42434" y="96875"/>
                    <a:pt x="46956" y="98437"/>
                    <a:pt x="52521" y="98437"/>
                  </a:cubicBezTo>
                  <a:cubicBezTo>
                    <a:pt x="58434" y="98437"/>
                    <a:pt x="64347" y="96562"/>
                    <a:pt x="69913" y="93125"/>
                  </a:cubicBezTo>
                  <a:cubicBezTo>
                    <a:pt x="74086" y="90312"/>
                    <a:pt x="76869" y="86875"/>
                    <a:pt x="77913" y="83125"/>
                  </a:cubicBezTo>
                  <a:cubicBezTo>
                    <a:pt x="78956" y="80312"/>
                    <a:pt x="79304" y="75625"/>
                    <a:pt x="79304" y="68125"/>
                  </a:cubicBezTo>
                  <a:cubicBezTo>
                    <a:pt x="79304" y="66250"/>
                    <a:pt x="79304" y="64062"/>
                    <a:pt x="79304" y="621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8" name="Google Shape;198;p27"/>
            <p:cNvSpPr/>
            <p:nvPr/>
          </p:nvSpPr>
          <p:spPr>
            <a:xfrm>
              <a:off x="8774112" y="1812925"/>
              <a:ext cx="128587" cy="185737"/>
            </a:xfrm>
            <a:custGeom>
              <a:avLst/>
              <a:gdLst/>
              <a:ahLst/>
              <a:cxnLst/>
              <a:rect l="l" t="t" r="r" b="b"/>
              <a:pathLst>
                <a:path w="120000" h="120000" extrusionOk="0">
                  <a:moveTo>
                    <a:pt x="0" y="1631"/>
                  </a:moveTo>
                  <a:cubicBezTo>
                    <a:pt x="10055" y="1631"/>
                    <a:pt x="20111" y="1631"/>
                    <a:pt x="30167" y="1631"/>
                  </a:cubicBezTo>
                  <a:cubicBezTo>
                    <a:pt x="30167" y="5825"/>
                    <a:pt x="30167" y="10019"/>
                    <a:pt x="30167" y="14213"/>
                  </a:cubicBezTo>
                  <a:cubicBezTo>
                    <a:pt x="34189" y="9786"/>
                    <a:pt x="39553" y="6524"/>
                    <a:pt x="46256" y="3961"/>
                  </a:cubicBezTo>
                  <a:cubicBezTo>
                    <a:pt x="52960" y="1398"/>
                    <a:pt x="60335" y="0"/>
                    <a:pt x="68379" y="0"/>
                  </a:cubicBezTo>
                  <a:cubicBezTo>
                    <a:pt x="82793" y="0"/>
                    <a:pt x="94860" y="3961"/>
                    <a:pt x="104916" y="11650"/>
                  </a:cubicBezTo>
                  <a:cubicBezTo>
                    <a:pt x="114972" y="19339"/>
                    <a:pt x="119664" y="30291"/>
                    <a:pt x="119664" y="44038"/>
                  </a:cubicBezTo>
                  <a:cubicBezTo>
                    <a:pt x="119664" y="58485"/>
                    <a:pt x="114636" y="69436"/>
                    <a:pt x="104581" y="77359"/>
                  </a:cubicBezTo>
                  <a:cubicBezTo>
                    <a:pt x="94525" y="85281"/>
                    <a:pt x="82458" y="89242"/>
                    <a:pt x="68379" y="89242"/>
                  </a:cubicBezTo>
                  <a:cubicBezTo>
                    <a:pt x="61675" y="89242"/>
                    <a:pt x="55307" y="88310"/>
                    <a:pt x="49944" y="86446"/>
                  </a:cubicBezTo>
                  <a:cubicBezTo>
                    <a:pt x="44245" y="84582"/>
                    <a:pt x="38547" y="81320"/>
                    <a:pt x="32513" y="76893"/>
                  </a:cubicBezTo>
                  <a:cubicBezTo>
                    <a:pt x="32513" y="91106"/>
                    <a:pt x="32513" y="105553"/>
                    <a:pt x="32513" y="119766"/>
                  </a:cubicBezTo>
                  <a:cubicBezTo>
                    <a:pt x="21787" y="119766"/>
                    <a:pt x="10726" y="119766"/>
                    <a:pt x="0" y="119766"/>
                  </a:cubicBezTo>
                  <a:cubicBezTo>
                    <a:pt x="0" y="80388"/>
                    <a:pt x="0" y="41009"/>
                    <a:pt x="0" y="1631"/>
                  </a:cubicBezTo>
                  <a:close/>
                  <a:moveTo>
                    <a:pt x="32178" y="43106"/>
                  </a:moveTo>
                  <a:cubicBezTo>
                    <a:pt x="32178" y="52893"/>
                    <a:pt x="34860" y="59883"/>
                    <a:pt x="40223" y="64543"/>
                  </a:cubicBezTo>
                  <a:cubicBezTo>
                    <a:pt x="45586" y="69203"/>
                    <a:pt x="52290" y="71300"/>
                    <a:pt x="60335" y="71300"/>
                  </a:cubicBezTo>
                  <a:cubicBezTo>
                    <a:pt x="67709" y="71300"/>
                    <a:pt x="74078" y="69203"/>
                    <a:pt x="79106" y="65009"/>
                  </a:cubicBezTo>
                  <a:cubicBezTo>
                    <a:pt x="84134" y="60815"/>
                    <a:pt x="86480" y="53825"/>
                    <a:pt x="86480" y="44271"/>
                  </a:cubicBezTo>
                  <a:cubicBezTo>
                    <a:pt x="86480" y="35417"/>
                    <a:pt x="83798" y="28660"/>
                    <a:pt x="78770" y="24466"/>
                  </a:cubicBezTo>
                  <a:cubicBezTo>
                    <a:pt x="73743" y="20271"/>
                    <a:pt x="67374" y="17941"/>
                    <a:pt x="59664" y="17941"/>
                  </a:cubicBezTo>
                  <a:cubicBezTo>
                    <a:pt x="51620" y="17941"/>
                    <a:pt x="45251" y="20038"/>
                    <a:pt x="39888" y="24233"/>
                  </a:cubicBezTo>
                  <a:cubicBezTo>
                    <a:pt x="34525" y="28427"/>
                    <a:pt x="32178" y="34951"/>
                    <a:pt x="32178" y="4310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99" name="Google Shape;199;p27"/>
            <p:cNvSpPr/>
            <p:nvPr/>
          </p:nvSpPr>
          <p:spPr>
            <a:xfrm>
              <a:off x="8916987" y="1768475"/>
              <a:ext cx="77787" cy="182562"/>
            </a:xfrm>
            <a:custGeom>
              <a:avLst/>
              <a:gdLst/>
              <a:ahLst/>
              <a:cxnLst/>
              <a:rect l="l" t="t" r="r" b="b"/>
              <a:pathLst>
                <a:path w="120000" h="120000" extrusionOk="0">
                  <a:moveTo>
                    <a:pt x="115534" y="30769"/>
                  </a:moveTo>
                  <a:cubicBezTo>
                    <a:pt x="115534" y="36923"/>
                    <a:pt x="115534" y="42840"/>
                    <a:pt x="115534" y="48994"/>
                  </a:cubicBezTo>
                  <a:cubicBezTo>
                    <a:pt x="103255" y="48994"/>
                    <a:pt x="90976" y="48994"/>
                    <a:pt x="78697" y="48994"/>
                  </a:cubicBezTo>
                  <a:cubicBezTo>
                    <a:pt x="78697" y="60828"/>
                    <a:pt x="78697" y="72426"/>
                    <a:pt x="78697" y="84260"/>
                  </a:cubicBezTo>
                  <a:cubicBezTo>
                    <a:pt x="78697" y="91360"/>
                    <a:pt x="79255" y="95621"/>
                    <a:pt x="79813" y="96804"/>
                  </a:cubicBezTo>
                  <a:cubicBezTo>
                    <a:pt x="80372" y="97988"/>
                    <a:pt x="82046" y="98934"/>
                    <a:pt x="84279" y="99644"/>
                  </a:cubicBezTo>
                  <a:cubicBezTo>
                    <a:pt x="86511" y="100355"/>
                    <a:pt x="89860" y="100828"/>
                    <a:pt x="93209" y="100828"/>
                  </a:cubicBezTo>
                  <a:cubicBezTo>
                    <a:pt x="98232" y="100828"/>
                    <a:pt x="105488" y="100118"/>
                    <a:pt x="114976" y="98698"/>
                  </a:cubicBezTo>
                  <a:cubicBezTo>
                    <a:pt x="116651" y="104615"/>
                    <a:pt x="117767" y="110532"/>
                    <a:pt x="119441" y="116449"/>
                  </a:cubicBezTo>
                  <a:cubicBezTo>
                    <a:pt x="107162" y="118579"/>
                    <a:pt x="92651" y="119763"/>
                    <a:pt x="77023" y="119763"/>
                  </a:cubicBezTo>
                  <a:cubicBezTo>
                    <a:pt x="67534" y="119763"/>
                    <a:pt x="58604" y="119053"/>
                    <a:pt x="50790" y="117633"/>
                  </a:cubicBezTo>
                  <a:cubicBezTo>
                    <a:pt x="42976" y="116213"/>
                    <a:pt x="37395" y="114556"/>
                    <a:pt x="34046" y="112189"/>
                  </a:cubicBezTo>
                  <a:cubicBezTo>
                    <a:pt x="30697" y="109822"/>
                    <a:pt x="27906" y="106982"/>
                    <a:pt x="26232" y="103195"/>
                  </a:cubicBezTo>
                  <a:cubicBezTo>
                    <a:pt x="25116" y="100591"/>
                    <a:pt x="24558" y="95147"/>
                    <a:pt x="24558" y="87100"/>
                  </a:cubicBezTo>
                  <a:cubicBezTo>
                    <a:pt x="24558" y="74319"/>
                    <a:pt x="24558" y="61775"/>
                    <a:pt x="24558" y="48994"/>
                  </a:cubicBezTo>
                  <a:cubicBezTo>
                    <a:pt x="16186" y="48994"/>
                    <a:pt x="8372" y="48994"/>
                    <a:pt x="0" y="48994"/>
                  </a:cubicBezTo>
                  <a:cubicBezTo>
                    <a:pt x="0" y="42840"/>
                    <a:pt x="0" y="36923"/>
                    <a:pt x="0" y="30769"/>
                  </a:cubicBezTo>
                  <a:cubicBezTo>
                    <a:pt x="8372" y="30769"/>
                    <a:pt x="16186" y="30769"/>
                    <a:pt x="24558" y="30769"/>
                  </a:cubicBezTo>
                  <a:cubicBezTo>
                    <a:pt x="24558" y="25088"/>
                    <a:pt x="24558" y="19171"/>
                    <a:pt x="24558" y="13491"/>
                  </a:cubicBezTo>
                  <a:cubicBezTo>
                    <a:pt x="42418" y="8994"/>
                    <a:pt x="60837" y="4497"/>
                    <a:pt x="78697" y="0"/>
                  </a:cubicBezTo>
                  <a:cubicBezTo>
                    <a:pt x="78697" y="10177"/>
                    <a:pt x="78697" y="20591"/>
                    <a:pt x="78697" y="30769"/>
                  </a:cubicBezTo>
                  <a:cubicBezTo>
                    <a:pt x="90976" y="30769"/>
                    <a:pt x="103255" y="30769"/>
                    <a:pt x="115534" y="3076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0" name="Google Shape;200;p27"/>
            <p:cNvSpPr/>
            <p:nvPr/>
          </p:nvSpPr>
          <p:spPr>
            <a:xfrm>
              <a:off x="9015412" y="1765300"/>
              <a:ext cx="34925" cy="182562"/>
            </a:xfrm>
            <a:custGeom>
              <a:avLst/>
              <a:gdLst/>
              <a:ahLst/>
              <a:cxnLst/>
              <a:rect l="l" t="t" r="r" b="b"/>
              <a:pathLst>
                <a:path w="120000" h="120000" extrusionOk="0">
                  <a:moveTo>
                    <a:pt x="0" y="21301"/>
                  </a:moveTo>
                  <a:cubicBezTo>
                    <a:pt x="0" y="14201"/>
                    <a:pt x="0" y="7100"/>
                    <a:pt x="0" y="0"/>
                  </a:cubicBezTo>
                  <a:cubicBezTo>
                    <a:pt x="39183" y="0"/>
                    <a:pt x="79591" y="0"/>
                    <a:pt x="118775" y="0"/>
                  </a:cubicBezTo>
                  <a:cubicBezTo>
                    <a:pt x="118775" y="7100"/>
                    <a:pt x="118775" y="14201"/>
                    <a:pt x="118775" y="21301"/>
                  </a:cubicBezTo>
                  <a:cubicBezTo>
                    <a:pt x="79591" y="21301"/>
                    <a:pt x="39183" y="21301"/>
                    <a:pt x="0" y="21301"/>
                  </a:cubicBezTo>
                  <a:close/>
                  <a:moveTo>
                    <a:pt x="0" y="119763"/>
                  </a:moveTo>
                  <a:cubicBezTo>
                    <a:pt x="0" y="90887"/>
                    <a:pt x="0" y="61775"/>
                    <a:pt x="0" y="32899"/>
                  </a:cubicBezTo>
                  <a:cubicBezTo>
                    <a:pt x="39183" y="32899"/>
                    <a:pt x="79591" y="32899"/>
                    <a:pt x="118775" y="32899"/>
                  </a:cubicBezTo>
                  <a:cubicBezTo>
                    <a:pt x="118775" y="61775"/>
                    <a:pt x="118775" y="90887"/>
                    <a:pt x="118775" y="119763"/>
                  </a:cubicBezTo>
                  <a:cubicBezTo>
                    <a:pt x="79591" y="119763"/>
                    <a:pt x="39183" y="119763"/>
                    <a:pt x="0" y="1197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1" name="Google Shape;201;p27"/>
            <p:cNvSpPr/>
            <p:nvPr/>
          </p:nvSpPr>
          <p:spPr>
            <a:xfrm>
              <a:off x="9069387" y="1814512"/>
              <a:ext cx="138112" cy="131762"/>
            </a:xfrm>
            <a:custGeom>
              <a:avLst/>
              <a:gdLst/>
              <a:ahLst/>
              <a:cxnLst/>
              <a:rect l="l" t="t" r="r" b="b"/>
              <a:pathLst>
                <a:path w="120000" h="120000" extrusionOk="0">
                  <a:moveTo>
                    <a:pt x="46178" y="119673"/>
                  </a:moveTo>
                  <a:cubicBezTo>
                    <a:pt x="30785" y="79891"/>
                    <a:pt x="15392" y="39782"/>
                    <a:pt x="0" y="0"/>
                  </a:cubicBezTo>
                  <a:cubicBezTo>
                    <a:pt x="10680" y="0"/>
                    <a:pt x="21361" y="0"/>
                    <a:pt x="32041" y="0"/>
                  </a:cubicBezTo>
                  <a:cubicBezTo>
                    <a:pt x="39267" y="20217"/>
                    <a:pt x="46492" y="40760"/>
                    <a:pt x="53717" y="60978"/>
                  </a:cubicBezTo>
                  <a:cubicBezTo>
                    <a:pt x="55916" y="67826"/>
                    <a:pt x="57801" y="74673"/>
                    <a:pt x="60000" y="81521"/>
                  </a:cubicBezTo>
                  <a:cubicBezTo>
                    <a:pt x="61570" y="76304"/>
                    <a:pt x="62513" y="72717"/>
                    <a:pt x="63141" y="71086"/>
                  </a:cubicBezTo>
                  <a:cubicBezTo>
                    <a:pt x="64083" y="67826"/>
                    <a:pt x="65026" y="64565"/>
                    <a:pt x="66282" y="60978"/>
                  </a:cubicBezTo>
                  <a:cubicBezTo>
                    <a:pt x="73507" y="40760"/>
                    <a:pt x="81047" y="20217"/>
                    <a:pt x="88272" y="0"/>
                  </a:cubicBezTo>
                  <a:cubicBezTo>
                    <a:pt x="98638" y="0"/>
                    <a:pt x="109319" y="0"/>
                    <a:pt x="119685" y="0"/>
                  </a:cubicBezTo>
                  <a:cubicBezTo>
                    <a:pt x="104293" y="39782"/>
                    <a:pt x="89214" y="79891"/>
                    <a:pt x="73821" y="119673"/>
                  </a:cubicBezTo>
                  <a:cubicBezTo>
                    <a:pt x="64712" y="119673"/>
                    <a:pt x="55287" y="119673"/>
                    <a:pt x="46178" y="11967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2" name="Google Shape;202;p27"/>
            <p:cNvSpPr/>
            <p:nvPr/>
          </p:nvSpPr>
          <p:spPr>
            <a:xfrm>
              <a:off x="9217025" y="1812925"/>
              <a:ext cx="123825" cy="138112"/>
            </a:xfrm>
            <a:custGeom>
              <a:avLst/>
              <a:gdLst/>
              <a:ahLst/>
              <a:cxnLst/>
              <a:rect l="l" t="t" r="r" b="b"/>
              <a:pathLst>
                <a:path w="120000" h="120000" extrusionOk="0">
                  <a:moveTo>
                    <a:pt x="83826" y="80937"/>
                  </a:moveTo>
                  <a:cubicBezTo>
                    <a:pt x="94956" y="82500"/>
                    <a:pt x="106434" y="84375"/>
                    <a:pt x="117565" y="85937"/>
                  </a:cubicBezTo>
                  <a:cubicBezTo>
                    <a:pt x="113391" y="96875"/>
                    <a:pt x="106434" y="105312"/>
                    <a:pt x="97043" y="110937"/>
                  </a:cubicBezTo>
                  <a:cubicBezTo>
                    <a:pt x="87652" y="116562"/>
                    <a:pt x="76173" y="119687"/>
                    <a:pt x="61913" y="119687"/>
                  </a:cubicBezTo>
                  <a:cubicBezTo>
                    <a:pt x="39652" y="119687"/>
                    <a:pt x="23304" y="113125"/>
                    <a:pt x="12521" y="100312"/>
                  </a:cubicBezTo>
                  <a:cubicBezTo>
                    <a:pt x="4173" y="89687"/>
                    <a:pt x="0" y="76562"/>
                    <a:pt x="0" y="60625"/>
                  </a:cubicBezTo>
                  <a:cubicBezTo>
                    <a:pt x="0" y="41875"/>
                    <a:pt x="5565" y="26875"/>
                    <a:pt x="16695" y="16250"/>
                  </a:cubicBezTo>
                  <a:cubicBezTo>
                    <a:pt x="27826" y="5625"/>
                    <a:pt x="41739" y="0"/>
                    <a:pt x="58434" y="0"/>
                  </a:cubicBezTo>
                  <a:cubicBezTo>
                    <a:pt x="77565" y="0"/>
                    <a:pt x="92521" y="5625"/>
                    <a:pt x="103652" y="16875"/>
                  </a:cubicBezTo>
                  <a:cubicBezTo>
                    <a:pt x="114782" y="28125"/>
                    <a:pt x="119652" y="45625"/>
                    <a:pt x="119304" y="68750"/>
                  </a:cubicBezTo>
                  <a:cubicBezTo>
                    <a:pt x="91130" y="68750"/>
                    <a:pt x="62608" y="68750"/>
                    <a:pt x="34434" y="68750"/>
                  </a:cubicBezTo>
                  <a:cubicBezTo>
                    <a:pt x="34782" y="77812"/>
                    <a:pt x="37565" y="84687"/>
                    <a:pt x="42782" y="89687"/>
                  </a:cubicBezTo>
                  <a:cubicBezTo>
                    <a:pt x="48000" y="94687"/>
                    <a:pt x="54260" y="97187"/>
                    <a:pt x="62260" y="97187"/>
                  </a:cubicBezTo>
                  <a:cubicBezTo>
                    <a:pt x="67478" y="97187"/>
                    <a:pt x="72000" y="95937"/>
                    <a:pt x="75478" y="93437"/>
                  </a:cubicBezTo>
                  <a:cubicBezTo>
                    <a:pt x="78956" y="90937"/>
                    <a:pt x="82086" y="86562"/>
                    <a:pt x="83826" y="80937"/>
                  </a:cubicBezTo>
                  <a:close/>
                  <a:moveTo>
                    <a:pt x="85913" y="50312"/>
                  </a:moveTo>
                  <a:cubicBezTo>
                    <a:pt x="85565" y="41562"/>
                    <a:pt x="83130" y="34687"/>
                    <a:pt x="78260" y="30000"/>
                  </a:cubicBezTo>
                  <a:cubicBezTo>
                    <a:pt x="73391" y="25312"/>
                    <a:pt x="67478" y="23125"/>
                    <a:pt x="60521" y="23125"/>
                  </a:cubicBezTo>
                  <a:cubicBezTo>
                    <a:pt x="53217" y="23125"/>
                    <a:pt x="46956" y="25625"/>
                    <a:pt x="42086" y="30312"/>
                  </a:cubicBezTo>
                  <a:cubicBezTo>
                    <a:pt x="37217" y="35312"/>
                    <a:pt x="34782" y="41875"/>
                    <a:pt x="35130" y="50312"/>
                  </a:cubicBezTo>
                  <a:cubicBezTo>
                    <a:pt x="52173" y="50312"/>
                    <a:pt x="68869" y="50312"/>
                    <a:pt x="85913" y="503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3" name="Google Shape;203;p27"/>
            <p:cNvSpPr/>
            <p:nvPr/>
          </p:nvSpPr>
          <p:spPr>
            <a:xfrm>
              <a:off x="7899400" y="2051050"/>
              <a:ext cx="158750" cy="188912"/>
            </a:xfrm>
            <a:custGeom>
              <a:avLst/>
              <a:gdLst/>
              <a:ahLst/>
              <a:cxnLst/>
              <a:rect l="l" t="t" r="r" b="b"/>
              <a:pathLst>
                <a:path w="120000" h="120000" extrusionOk="0">
                  <a:moveTo>
                    <a:pt x="92911" y="75200"/>
                  </a:moveTo>
                  <a:cubicBezTo>
                    <a:pt x="101851" y="77485"/>
                    <a:pt x="110790" y="80000"/>
                    <a:pt x="119729" y="82285"/>
                  </a:cubicBezTo>
                  <a:cubicBezTo>
                    <a:pt x="115665" y="94857"/>
                    <a:pt x="108623" y="104457"/>
                    <a:pt x="99142" y="110628"/>
                  </a:cubicBezTo>
                  <a:cubicBezTo>
                    <a:pt x="89661" y="116800"/>
                    <a:pt x="77471" y="119771"/>
                    <a:pt x="62573" y="119771"/>
                  </a:cubicBezTo>
                  <a:cubicBezTo>
                    <a:pt x="44424" y="119771"/>
                    <a:pt x="29255" y="114514"/>
                    <a:pt x="17607" y="104000"/>
                  </a:cubicBezTo>
                  <a:cubicBezTo>
                    <a:pt x="5959" y="93485"/>
                    <a:pt x="0" y="79085"/>
                    <a:pt x="0" y="60800"/>
                  </a:cubicBezTo>
                  <a:cubicBezTo>
                    <a:pt x="0" y="41600"/>
                    <a:pt x="5959" y="26742"/>
                    <a:pt x="17607" y="16000"/>
                  </a:cubicBezTo>
                  <a:cubicBezTo>
                    <a:pt x="29255" y="5257"/>
                    <a:pt x="45237" y="0"/>
                    <a:pt x="64469" y="0"/>
                  </a:cubicBezTo>
                  <a:cubicBezTo>
                    <a:pt x="81264" y="0"/>
                    <a:pt x="94808" y="4114"/>
                    <a:pt x="105372" y="12571"/>
                  </a:cubicBezTo>
                  <a:cubicBezTo>
                    <a:pt x="111602" y="17371"/>
                    <a:pt x="116207" y="24685"/>
                    <a:pt x="119458" y="33828"/>
                  </a:cubicBezTo>
                  <a:cubicBezTo>
                    <a:pt x="110248" y="35657"/>
                    <a:pt x="101309" y="37485"/>
                    <a:pt x="92099" y="39314"/>
                  </a:cubicBezTo>
                  <a:cubicBezTo>
                    <a:pt x="90474" y="33371"/>
                    <a:pt x="86952" y="28571"/>
                    <a:pt x="81805" y="25142"/>
                  </a:cubicBezTo>
                  <a:cubicBezTo>
                    <a:pt x="76659" y="21714"/>
                    <a:pt x="70428" y="19885"/>
                    <a:pt x="62844" y="19885"/>
                  </a:cubicBezTo>
                  <a:cubicBezTo>
                    <a:pt x="52821" y="19885"/>
                    <a:pt x="44424" y="23085"/>
                    <a:pt x="37923" y="29257"/>
                  </a:cubicBezTo>
                  <a:cubicBezTo>
                    <a:pt x="31422" y="35428"/>
                    <a:pt x="28442" y="45257"/>
                    <a:pt x="28442" y="59200"/>
                  </a:cubicBezTo>
                  <a:cubicBezTo>
                    <a:pt x="28442" y="73828"/>
                    <a:pt x="31693" y="84342"/>
                    <a:pt x="37923" y="90514"/>
                  </a:cubicBezTo>
                  <a:cubicBezTo>
                    <a:pt x="44153" y="96685"/>
                    <a:pt x="52279" y="99885"/>
                    <a:pt x="62302" y="99885"/>
                  </a:cubicBezTo>
                  <a:cubicBezTo>
                    <a:pt x="69616" y="99885"/>
                    <a:pt x="76117" y="97828"/>
                    <a:pt x="81534" y="93942"/>
                  </a:cubicBezTo>
                  <a:cubicBezTo>
                    <a:pt x="86952" y="90057"/>
                    <a:pt x="90474" y="83657"/>
                    <a:pt x="92911" y="7520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4" name="Google Shape;204;p27"/>
            <p:cNvSpPr/>
            <p:nvPr/>
          </p:nvSpPr>
          <p:spPr>
            <a:xfrm>
              <a:off x="8080375" y="2101850"/>
              <a:ext cx="136525" cy="138112"/>
            </a:xfrm>
            <a:custGeom>
              <a:avLst/>
              <a:gdLst/>
              <a:ahLst/>
              <a:cxnLst/>
              <a:rect l="l" t="t" r="r" b="b"/>
              <a:pathLst>
                <a:path w="120000" h="120000" extrusionOk="0">
                  <a:moveTo>
                    <a:pt x="0" y="58125"/>
                  </a:moveTo>
                  <a:cubicBezTo>
                    <a:pt x="0" y="48125"/>
                    <a:pt x="2532" y="38437"/>
                    <a:pt x="7598" y="29062"/>
                  </a:cubicBezTo>
                  <a:cubicBezTo>
                    <a:pt x="12664" y="19687"/>
                    <a:pt x="19630" y="12500"/>
                    <a:pt x="28812" y="7500"/>
                  </a:cubicBezTo>
                  <a:cubicBezTo>
                    <a:pt x="37994" y="2500"/>
                    <a:pt x="48443" y="0"/>
                    <a:pt x="59841" y="0"/>
                  </a:cubicBezTo>
                  <a:cubicBezTo>
                    <a:pt x="77255" y="0"/>
                    <a:pt x="91503" y="5625"/>
                    <a:pt x="102902" y="16875"/>
                  </a:cubicBezTo>
                  <a:cubicBezTo>
                    <a:pt x="114300" y="28125"/>
                    <a:pt x="119683" y="42187"/>
                    <a:pt x="119683" y="59375"/>
                  </a:cubicBezTo>
                  <a:cubicBezTo>
                    <a:pt x="119683" y="76875"/>
                    <a:pt x="113984" y="91250"/>
                    <a:pt x="102585" y="102500"/>
                  </a:cubicBezTo>
                  <a:cubicBezTo>
                    <a:pt x="91187" y="113750"/>
                    <a:pt x="77255" y="119687"/>
                    <a:pt x="59841" y="119687"/>
                  </a:cubicBezTo>
                  <a:cubicBezTo>
                    <a:pt x="49393" y="119687"/>
                    <a:pt x="39261" y="117187"/>
                    <a:pt x="29445" y="112500"/>
                  </a:cubicBezTo>
                  <a:cubicBezTo>
                    <a:pt x="19947" y="107812"/>
                    <a:pt x="12664" y="100937"/>
                    <a:pt x="7598" y="91562"/>
                  </a:cubicBezTo>
                  <a:cubicBezTo>
                    <a:pt x="2532" y="82187"/>
                    <a:pt x="0" y="71250"/>
                    <a:pt x="0" y="58125"/>
                  </a:cubicBezTo>
                  <a:close/>
                  <a:moveTo>
                    <a:pt x="31345" y="59687"/>
                  </a:moveTo>
                  <a:cubicBezTo>
                    <a:pt x="31345" y="70937"/>
                    <a:pt x="34195" y="80000"/>
                    <a:pt x="39577" y="85937"/>
                  </a:cubicBezTo>
                  <a:cubicBezTo>
                    <a:pt x="44960" y="91875"/>
                    <a:pt x="51609" y="95000"/>
                    <a:pt x="59841" y="95000"/>
                  </a:cubicBezTo>
                  <a:cubicBezTo>
                    <a:pt x="68073" y="95000"/>
                    <a:pt x="74406" y="91875"/>
                    <a:pt x="79788" y="85937"/>
                  </a:cubicBezTo>
                  <a:cubicBezTo>
                    <a:pt x="85171" y="80000"/>
                    <a:pt x="88021" y="71250"/>
                    <a:pt x="88021" y="59687"/>
                  </a:cubicBezTo>
                  <a:cubicBezTo>
                    <a:pt x="88021" y="48437"/>
                    <a:pt x="85171" y="39687"/>
                    <a:pt x="79788" y="33750"/>
                  </a:cubicBezTo>
                  <a:cubicBezTo>
                    <a:pt x="74406" y="27812"/>
                    <a:pt x="67757" y="24687"/>
                    <a:pt x="59841" y="24687"/>
                  </a:cubicBezTo>
                  <a:cubicBezTo>
                    <a:pt x="51926" y="24687"/>
                    <a:pt x="44960" y="27812"/>
                    <a:pt x="39577" y="33750"/>
                  </a:cubicBezTo>
                  <a:cubicBezTo>
                    <a:pt x="34195" y="39687"/>
                    <a:pt x="31345" y="48437"/>
                    <a:pt x="31345" y="596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5" name="Google Shape;205;p27"/>
            <p:cNvSpPr/>
            <p:nvPr/>
          </p:nvSpPr>
          <p:spPr>
            <a:xfrm>
              <a:off x="8242300" y="2101850"/>
              <a:ext cx="193675" cy="134937"/>
            </a:xfrm>
            <a:custGeom>
              <a:avLst/>
              <a:gdLst/>
              <a:ahLst/>
              <a:cxnLst/>
              <a:rect l="l" t="t" r="r" b="b"/>
              <a:pathLst>
                <a:path w="120000" h="120000" extrusionOk="0">
                  <a:moveTo>
                    <a:pt x="0" y="2240"/>
                  </a:moveTo>
                  <a:cubicBezTo>
                    <a:pt x="6679" y="2240"/>
                    <a:pt x="13135" y="2240"/>
                    <a:pt x="19814" y="2240"/>
                  </a:cubicBezTo>
                  <a:cubicBezTo>
                    <a:pt x="19814" y="7680"/>
                    <a:pt x="19814" y="12800"/>
                    <a:pt x="19814" y="18240"/>
                  </a:cubicBezTo>
                  <a:cubicBezTo>
                    <a:pt x="26938" y="6080"/>
                    <a:pt x="35398" y="0"/>
                    <a:pt x="45194" y="0"/>
                  </a:cubicBezTo>
                  <a:cubicBezTo>
                    <a:pt x="50538" y="0"/>
                    <a:pt x="54990" y="1600"/>
                    <a:pt x="58775" y="4480"/>
                  </a:cubicBezTo>
                  <a:cubicBezTo>
                    <a:pt x="62560" y="7360"/>
                    <a:pt x="65899" y="12480"/>
                    <a:pt x="68348" y="18560"/>
                  </a:cubicBezTo>
                  <a:cubicBezTo>
                    <a:pt x="71910" y="12480"/>
                    <a:pt x="75695" y="7680"/>
                    <a:pt x="79925" y="4480"/>
                  </a:cubicBezTo>
                  <a:cubicBezTo>
                    <a:pt x="84155" y="1280"/>
                    <a:pt x="88385" y="0"/>
                    <a:pt x="93061" y="0"/>
                  </a:cubicBezTo>
                  <a:cubicBezTo>
                    <a:pt x="99072" y="0"/>
                    <a:pt x="104192" y="1600"/>
                    <a:pt x="108200" y="5120"/>
                  </a:cubicBezTo>
                  <a:cubicBezTo>
                    <a:pt x="112207" y="8640"/>
                    <a:pt x="115547" y="13760"/>
                    <a:pt x="117551" y="20480"/>
                  </a:cubicBezTo>
                  <a:cubicBezTo>
                    <a:pt x="119109" y="25600"/>
                    <a:pt x="119777" y="33600"/>
                    <a:pt x="119777" y="44800"/>
                  </a:cubicBezTo>
                  <a:cubicBezTo>
                    <a:pt x="119777" y="69760"/>
                    <a:pt x="119777" y="94720"/>
                    <a:pt x="119777" y="119680"/>
                  </a:cubicBezTo>
                  <a:cubicBezTo>
                    <a:pt x="112653" y="119680"/>
                    <a:pt x="105306" y="119680"/>
                    <a:pt x="98181" y="119680"/>
                  </a:cubicBezTo>
                  <a:cubicBezTo>
                    <a:pt x="98181" y="97280"/>
                    <a:pt x="98181" y="75200"/>
                    <a:pt x="98181" y="52800"/>
                  </a:cubicBezTo>
                  <a:cubicBezTo>
                    <a:pt x="98181" y="41280"/>
                    <a:pt x="97513" y="33600"/>
                    <a:pt x="95955" y="30400"/>
                  </a:cubicBezTo>
                  <a:cubicBezTo>
                    <a:pt x="93951" y="25920"/>
                    <a:pt x="90834" y="23680"/>
                    <a:pt x="86827" y="23680"/>
                  </a:cubicBezTo>
                  <a:cubicBezTo>
                    <a:pt x="83710" y="23680"/>
                    <a:pt x="81038" y="24960"/>
                    <a:pt x="78367" y="27520"/>
                  </a:cubicBezTo>
                  <a:cubicBezTo>
                    <a:pt x="75695" y="30080"/>
                    <a:pt x="73692" y="34240"/>
                    <a:pt x="72578" y="39360"/>
                  </a:cubicBezTo>
                  <a:cubicBezTo>
                    <a:pt x="71465" y="44480"/>
                    <a:pt x="70797" y="52480"/>
                    <a:pt x="70797" y="63360"/>
                  </a:cubicBezTo>
                  <a:cubicBezTo>
                    <a:pt x="70797" y="82240"/>
                    <a:pt x="70797" y="100800"/>
                    <a:pt x="70797" y="119680"/>
                  </a:cubicBezTo>
                  <a:cubicBezTo>
                    <a:pt x="63673" y="119680"/>
                    <a:pt x="56326" y="119680"/>
                    <a:pt x="49202" y="119680"/>
                  </a:cubicBezTo>
                  <a:cubicBezTo>
                    <a:pt x="49202" y="98240"/>
                    <a:pt x="49202" y="77120"/>
                    <a:pt x="49202" y="55680"/>
                  </a:cubicBezTo>
                  <a:cubicBezTo>
                    <a:pt x="49202" y="44160"/>
                    <a:pt x="48756" y="36800"/>
                    <a:pt x="48089" y="33600"/>
                  </a:cubicBezTo>
                  <a:cubicBezTo>
                    <a:pt x="47421" y="30400"/>
                    <a:pt x="46085" y="27840"/>
                    <a:pt x="44526" y="26240"/>
                  </a:cubicBezTo>
                  <a:cubicBezTo>
                    <a:pt x="42968" y="24640"/>
                    <a:pt x="40742" y="23680"/>
                    <a:pt x="38070" y="23680"/>
                  </a:cubicBezTo>
                  <a:cubicBezTo>
                    <a:pt x="34730" y="23680"/>
                    <a:pt x="31614" y="24960"/>
                    <a:pt x="28942" y="27520"/>
                  </a:cubicBezTo>
                  <a:cubicBezTo>
                    <a:pt x="26270" y="30080"/>
                    <a:pt x="24489" y="33920"/>
                    <a:pt x="23376" y="38720"/>
                  </a:cubicBezTo>
                  <a:cubicBezTo>
                    <a:pt x="22263" y="43520"/>
                    <a:pt x="21595" y="51520"/>
                    <a:pt x="21595" y="62720"/>
                  </a:cubicBezTo>
                  <a:cubicBezTo>
                    <a:pt x="21595" y="81600"/>
                    <a:pt x="21595" y="100800"/>
                    <a:pt x="21595" y="119680"/>
                  </a:cubicBezTo>
                  <a:cubicBezTo>
                    <a:pt x="14471" y="119680"/>
                    <a:pt x="7124" y="119680"/>
                    <a:pt x="0" y="119680"/>
                  </a:cubicBezTo>
                  <a:cubicBezTo>
                    <a:pt x="0" y="80640"/>
                    <a:pt x="0" y="41280"/>
                    <a:pt x="0" y="224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6" name="Google Shape;206;p27"/>
            <p:cNvSpPr/>
            <p:nvPr/>
          </p:nvSpPr>
          <p:spPr>
            <a:xfrm>
              <a:off x="8467725" y="2101850"/>
              <a:ext cx="193675" cy="134937"/>
            </a:xfrm>
            <a:custGeom>
              <a:avLst/>
              <a:gdLst/>
              <a:ahLst/>
              <a:cxnLst/>
              <a:rect l="l" t="t" r="r" b="b"/>
              <a:pathLst>
                <a:path w="120000" h="120000" extrusionOk="0">
                  <a:moveTo>
                    <a:pt x="0" y="2240"/>
                  </a:moveTo>
                  <a:cubicBezTo>
                    <a:pt x="6679" y="2240"/>
                    <a:pt x="13135" y="2240"/>
                    <a:pt x="19814" y="2240"/>
                  </a:cubicBezTo>
                  <a:cubicBezTo>
                    <a:pt x="19814" y="7680"/>
                    <a:pt x="19814" y="12800"/>
                    <a:pt x="19814" y="18240"/>
                  </a:cubicBezTo>
                  <a:cubicBezTo>
                    <a:pt x="26938" y="6080"/>
                    <a:pt x="35398" y="0"/>
                    <a:pt x="45194" y="0"/>
                  </a:cubicBezTo>
                  <a:cubicBezTo>
                    <a:pt x="50538" y="0"/>
                    <a:pt x="54990" y="1600"/>
                    <a:pt x="58775" y="4480"/>
                  </a:cubicBezTo>
                  <a:cubicBezTo>
                    <a:pt x="62560" y="7360"/>
                    <a:pt x="65899" y="12480"/>
                    <a:pt x="68348" y="18560"/>
                  </a:cubicBezTo>
                  <a:cubicBezTo>
                    <a:pt x="71910" y="12480"/>
                    <a:pt x="75695" y="7680"/>
                    <a:pt x="79925" y="4480"/>
                  </a:cubicBezTo>
                  <a:cubicBezTo>
                    <a:pt x="84155" y="1280"/>
                    <a:pt x="88385" y="0"/>
                    <a:pt x="93061" y="0"/>
                  </a:cubicBezTo>
                  <a:cubicBezTo>
                    <a:pt x="99072" y="0"/>
                    <a:pt x="104192" y="1600"/>
                    <a:pt x="108200" y="5120"/>
                  </a:cubicBezTo>
                  <a:cubicBezTo>
                    <a:pt x="112207" y="8640"/>
                    <a:pt x="115547" y="13760"/>
                    <a:pt x="117551" y="20480"/>
                  </a:cubicBezTo>
                  <a:cubicBezTo>
                    <a:pt x="119109" y="25600"/>
                    <a:pt x="119777" y="33600"/>
                    <a:pt x="119777" y="44800"/>
                  </a:cubicBezTo>
                  <a:cubicBezTo>
                    <a:pt x="119777" y="69760"/>
                    <a:pt x="119777" y="94720"/>
                    <a:pt x="119777" y="119680"/>
                  </a:cubicBezTo>
                  <a:cubicBezTo>
                    <a:pt x="112653" y="119680"/>
                    <a:pt x="105306" y="119680"/>
                    <a:pt x="98181" y="119680"/>
                  </a:cubicBezTo>
                  <a:cubicBezTo>
                    <a:pt x="98181" y="97280"/>
                    <a:pt x="98181" y="75200"/>
                    <a:pt x="98181" y="52800"/>
                  </a:cubicBezTo>
                  <a:cubicBezTo>
                    <a:pt x="98181" y="41280"/>
                    <a:pt x="97513" y="33600"/>
                    <a:pt x="95955" y="30400"/>
                  </a:cubicBezTo>
                  <a:cubicBezTo>
                    <a:pt x="93951" y="25920"/>
                    <a:pt x="90834" y="23680"/>
                    <a:pt x="86827" y="23680"/>
                  </a:cubicBezTo>
                  <a:cubicBezTo>
                    <a:pt x="83710" y="23680"/>
                    <a:pt x="81038" y="24960"/>
                    <a:pt x="78367" y="27520"/>
                  </a:cubicBezTo>
                  <a:cubicBezTo>
                    <a:pt x="75695" y="30080"/>
                    <a:pt x="73692" y="34240"/>
                    <a:pt x="72578" y="39360"/>
                  </a:cubicBezTo>
                  <a:cubicBezTo>
                    <a:pt x="71465" y="44480"/>
                    <a:pt x="70797" y="52480"/>
                    <a:pt x="70797" y="63360"/>
                  </a:cubicBezTo>
                  <a:cubicBezTo>
                    <a:pt x="70797" y="82240"/>
                    <a:pt x="70797" y="100800"/>
                    <a:pt x="70797" y="119680"/>
                  </a:cubicBezTo>
                  <a:cubicBezTo>
                    <a:pt x="63673" y="119680"/>
                    <a:pt x="56326" y="119680"/>
                    <a:pt x="49202" y="119680"/>
                  </a:cubicBezTo>
                  <a:cubicBezTo>
                    <a:pt x="49202" y="98240"/>
                    <a:pt x="49202" y="77120"/>
                    <a:pt x="49202" y="55680"/>
                  </a:cubicBezTo>
                  <a:cubicBezTo>
                    <a:pt x="49202" y="44160"/>
                    <a:pt x="48756" y="36800"/>
                    <a:pt x="48089" y="33600"/>
                  </a:cubicBezTo>
                  <a:cubicBezTo>
                    <a:pt x="47421" y="30400"/>
                    <a:pt x="46085" y="27840"/>
                    <a:pt x="44526" y="26240"/>
                  </a:cubicBezTo>
                  <a:cubicBezTo>
                    <a:pt x="42968" y="24640"/>
                    <a:pt x="40742" y="23680"/>
                    <a:pt x="38070" y="23680"/>
                  </a:cubicBezTo>
                  <a:cubicBezTo>
                    <a:pt x="34730" y="23680"/>
                    <a:pt x="31614" y="24960"/>
                    <a:pt x="28942" y="27520"/>
                  </a:cubicBezTo>
                  <a:cubicBezTo>
                    <a:pt x="26270" y="30080"/>
                    <a:pt x="24489" y="33920"/>
                    <a:pt x="23376" y="38720"/>
                  </a:cubicBezTo>
                  <a:cubicBezTo>
                    <a:pt x="22263" y="43520"/>
                    <a:pt x="21595" y="51520"/>
                    <a:pt x="21595" y="62720"/>
                  </a:cubicBezTo>
                  <a:cubicBezTo>
                    <a:pt x="21595" y="81600"/>
                    <a:pt x="21595" y="100800"/>
                    <a:pt x="21595" y="119680"/>
                  </a:cubicBezTo>
                  <a:cubicBezTo>
                    <a:pt x="14471" y="119680"/>
                    <a:pt x="7124" y="119680"/>
                    <a:pt x="0" y="119680"/>
                  </a:cubicBezTo>
                  <a:cubicBezTo>
                    <a:pt x="0" y="80640"/>
                    <a:pt x="0" y="41280"/>
                    <a:pt x="0" y="224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7" name="Google Shape;207;p27"/>
            <p:cNvSpPr/>
            <p:nvPr/>
          </p:nvSpPr>
          <p:spPr>
            <a:xfrm>
              <a:off x="8696325" y="2103437"/>
              <a:ext cx="120650" cy="134937"/>
            </a:xfrm>
            <a:custGeom>
              <a:avLst/>
              <a:gdLst/>
              <a:ahLst/>
              <a:cxnLst/>
              <a:rect l="l" t="t" r="r" b="b"/>
              <a:pathLst>
                <a:path w="120000" h="120000" extrusionOk="0">
                  <a:moveTo>
                    <a:pt x="87305" y="116816"/>
                  </a:moveTo>
                  <a:cubicBezTo>
                    <a:pt x="87305" y="111087"/>
                    <a:pt x="87305" y="105039"/>
                    <a:pt x="87305" y="99310"/>
                  </a:cubicBezTo>
                  <a:cubicBezTo>
                    <a:pt x="82634" y="105676"/>
                    <a:pt x="76167" y="110450"/>
                    <a:pt x="68263" y="114270"/>
                  </a:cubicBezTo>
                  <a:cubicBezTo>
                    <a:pt x="60718" y="117771"/>
                    <a:pt x="52455" y="119681"/>
                    <a:pt x="43832" y="119681"/>
                  </a:cubicBezTo>
                  <a:cubicBezTo>
                    <a:pt x="34850" y="119681"/>
                    <a:pt x="26946" y="118090"/>
                    <a:pt x="20119" y="114588"/>
                  </a:cubicBezTo>
                  <a:cubicBezTo>
                    <a:pt x="12934" y="111087"/>
                    <a:pt x="7904" y="106312"/>
                    <a:pt x="4670" y="99946"/>
                  </a:cubicBezTo>
                  <a:cubicBezTo>
                    <a:pt x="1437" y="93580"/>
                    <a:pt x="0" y="84986"/>
                    <a:pt x="0" y="74164"/>
                  </a:cubicBezTo>
                  <a:cubicBezTo>
                    <a:pt x="0" y="49336"/>
                    <a:pt x="0" y="24827"/>
                    <a:pt x="0" y="0"/>
                  </a:cubicBezTo>
                  <a:cubicBezTo>
                    <a:pt x="11497" y="0"/>
                    <a:pt x="23353" y="0"/>
                    <a:pt x="34850" y="0"/>
                  </a:cubicBezTo>
                  <a:cubicBezTo>
                    <a:pt x="34850" y="17824"/>
                    <a:pt x="34850" y="35968"/>
                    <a:pt x="34850" y="53793"/>
                  </a:cubicBezTo>
                  <a:cubicBezTo>
                    <a:pt x="34850" y="70344"/>
                    <a:pt x="35568" y="80212"/>
                    <a:pt x="36646" y="84031"/>
                  </a:cubicBezTo>
                  <a:cubicBezTo>
                    <a:pt x="37724" y="87851"/>
                    <a:pt x="40239" y="90716"/>
                    <a:pt x="43832" y="92944"/>
                  </a:cubicBezTo>
                  <a:cubicBezTo>
                    <a:pt x="47425" y="95172"/>
                    <a:pt x="51377" y="96127"/>
                    <a:pt x="56766" y="96127"/>
                  </a:cubicBezTo>
                  <a:cubicBezTo>
                    <a:pt x="62514" y="96127"/>
                    <a:pt x="67904" y="94535"/>
                    <a:pt x="72574" y="91671"/>
                  </a:cubicBezTo>
                  <a:cubicBezTo>
                    <a:pt x="77245" y="88806"/>
                    <a:pt x="80479" y="85305"/>
                    <a:pt x="82275" y="80848"/>
                  </a:cubicBezTo>
                  <a:cubicBezTo>
                    <a:pt x="84071" y="76392"/>
                    <a:pt x="84790" y="66206"/>
                    <a:pt x="84790" y="49336"/>
                  </a:cubicBezTo>
                  <a:cubicBezTo>
                    <a:pt x="84790" y="32785"/>
                    <a:pt x="84790" y="16551"/>
                    <a:pt x="84790" y="0"/>
                  </a:cubicBezTo>
                  <a:cubicBezTo>
                    <a:pt x="96287" y="0"/>
                    <a:pt x="108143" y="0"/>
                    <a:pt x="119640" y="0"/>
                  </a:cubicBezTo>
                  <a:cubicBezTo>
                    <a:pt x="119640" y="38832"/>
                    <a:pt x="119640" y="77984"/>
                    <a:pt x="119640" y="116816"/>
                  </a:cubicBezTo>
                  <a:cubicBezTo>
                    <a:pt x="108862" y="116816"/>
                    <a:pt x="98083" y="116816"/>
                    <a:pt x="87305" y="116816"/>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8" name="Google Shape;208;p27"/>
            <p:cNvSpPr/>
            <p:nvPr/>
          </p:nvSpPr>
          <p:spPr>
            <a:xfrm>
              <a:off x="8851900" y="2101850"/>
              <a:ext cx="120650" cy="134937"/>
            </a:xfrm>
            <a:custGeom>
              <a:avLst/>
              <a:gdLst/>
              <a:ahLst/>
              <a:cxnLst/>
              <a:rect l="l" t="t" r="r" b="b"/>
              <a:pathLst>
                <a:path w="120000" h="120000" extrusionOk="0">
                  <a:moveTo>
                    <a:pt x="119640" y="119680"/>
                  </a:moveTo>
                  <a:cubicBezTo>
                    <a:pt x="108143" y="119680"/>
                    <a:pt x="96287" y="119680"/>
                    <a:pt x="84790" y="119680"/>
                  </a:cubicBezTo>
                  <a:cubicBezTo>
                    <a:pt x="84790" y="99840"/>
                    <a:pt x="84790" y="79680"/>
                    <a:pt x="84790" y="59840"/>
                  </a:cubicBezTo>
                  <a:cubicBezTo>
                    <a:pt x="84790" y="47360"/>
                    <a:pt x="84071" y="39040"/>
                    <a:pt x="82634" y="35520"/>
                  </a:cubicBezTo>
                  <a:cubicBezTo>
                    <a:pt x="81197" y="32000"/>
                    <a:pt x="78682" y="28800"/>
                    <a:pt x="75449" y="26880"/>
                  </a:cubicBezTo>
                  <a:cubicBezTo>
                    <a:pt x="72215" y="24960"/>
                    <a:pt x="67904" y="23680"/>
                    <a:pt x="63233" y="23680"/>
                  </a:cubicBezTo>
                  <a:cubicBezTo>
                    <a:pt x="57485" y="23680"/>
                    <a:pt x="52095" y="25280"/>
                    <a:pt x="47425" y="28160"/>
                  </a:cubicBezTo>
                  <a:cubicBezTo>
                    <a:pt x="42754" y="31040"/>
                    <a:pt x="39161" y="34880"/>
                    <a:pt x="37365" y="39680"/>
                  </a:cubicBezTo>
                  <a:cubicBezTo>
                    <a:pt x="35568" y="44480"/>
                    <a:pt x="34850" y="53440"/>
                    <a:pt x="34850" y="66560"/>
                  </a:cubicBezTo>
                  <a:cubicBezTo>
                    <a:pt x="34850" y="84160"/>
                    <a:pt x="34850" y="102080"/>
                    <a:pt x="34850" y="119680"/>
                  </a:cubicBezTo>
                  <a:cubicBezTo>
                    <a:pt x="23353" y="119680"/>
                    <a:pt x="11497" y="119680"/>
                    <a:pt x="0" y="119680"/>
                  </a:cubicBezTo>
                  <a:cubicBezTo>
                    <a:pt x="0" y="80640"/>
                    <a:pt x="0" y="41280"/>
                    <a:pt x="0" y="2240"/>
                  </a:cubicBezTo>
                  <a:cubicBezTo>
                    <a:pt x="10778" y="2240"/>
                    <a:pt x="21556" y="2240"/>
                    <a:pt x="32335" y="2240"/>
                  </a:cubicBezTo>
                  <a:cubicBezTo>
                    <a:pt x="32335" y="8000"/>
                    <a:pt x="32335" y="13760"/>
                    <a:pt x="32335" y="19520"/>
                  </a:cubicBezTo>
                  <a:cubicBezTo>
                    <a:pt x="43832" y="6400"/>
                    <a:pt x="58203" y="0"/>
                    <a:pt x="75449" y="0"/>
                  </a:cubicBezTo>
                  <a:cubicBezTo>
                    <a:pt x="83353" y="0"/>
                    <a:pt x="90179" y="1280"/>
                    <a:pt x="96646" y="3840"/>
                  </a:cubicBezTo>
                  <a:cubicBezTo>
                    <a:pt x="103113" y="6400"/>
                    <a:pt x="107784" y="9280"/>
                    <a:pt x="111017" y="13120"/>
                  </a:cubicBezTo>
                  <a:cubicBezTo>
                    <a:pt x="114251" y="16960"/>
                    <a:pt x="116407" y="21120"/>
                    <a:pt x="117844" y="26240"/>
                  </a:cubicBezTo>
                  <a:cubicBezTo>
                    <a:pt x="119281" y="31360"/>
                    <a:pt x="119640" y="37760"/>
                    <a:pt x="119640" y="47040"/>
                  </a:cubicBezTo>
                  <a:cubicBezTo>
                    <a:pt x="119640" y="71360"/>
                    <a:pt x="119640" y="95360"/>
                    <a:pt x="119640"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09" name="Google Shape;209;p27"/>
            <p:cNvSpPr/>
            <p:nvPr/>
          </p:nvSpPr>
          <p:spPr>
            <a:xfrm>
              <a:off x="9007475" y="2054225"/>
              <a:ext cx="34925" cy="182562"/>
            </a:xfrm>
            <a:custGeom>
              <a:avLst/>
              <a:gdLst/>
              <a:ahLst/>
              <a:cxnLst/>
              <a:rect l="l" t="t" r="r" b="b"/>
              <a:pathLst>
                <a:path w="120000" h="120000" extrusionOk="0">
                  <a:moveTo>
                    <a:pt x="0" y="21301"/>
                  </a:moveTo>
                  <a:cubicBezTo>
                    <a:pt x="0" y="14201"/>
                    <a:pt x="0" y="7100"/>
                    <a:pt x="0" y="0"/>
                  </a:cubicBezTo>
                  <a:cubicBezTo>
                    <a:pt x="39183" y="0"/>
                    <a:pt x="79591" y="0"/>
                    <a:pt x="118775" y="0"/>
                  </a:cubicBezTo>
                  <a:cubicBezTo>
                    <a:pt x="118775" y="7100"/>
                    <a:pt x="118775" y="14201"/>
                    <a:pt x="118775" y="21301"/>
                  </a:cubicBezTo>
                  <a:cubicBezTo>
                    <a:pt x="79591" y="21301"/>
                    <a:pt x="39183" y="21301"/>
                    <a:pt x="0" y="21301"/>
                  </a:cubicBezTo>
                  <a:close/>
                  <a:moveTo>
                    <a:pt x="0" y="119763"/>
                  </a:moveTo>
                  <a:cubicBezTo>
                    <a:pt x="0" y="90887"/>
                    <a:pt x="0" y="61775"/>
                    <a:pt x="0" y="32899"/>
                  </a:cubicBezTo>
                  <a:cubicBezTo>
                    <a:pt x="39183" y="32899"/>
                    <a:pt x="79591" y="32899"/>
                    <a:pt x="118775" y="32899"/>
                  </a:cubicBezTo>
                  <a:cubicBezTo>
                    <a:pt x="118775" y="61775"/>
                    <a:pt x="118775" y="90887"/>
                    <a:pt x="118775" y="119763"/>
                  </a:cubicBezTo>
                  <a:cubicBezTo>
                    <a:pt x="79591" y="119763"/>
                    <a:pt x="39183" y="119763"/>
                    <a:pt x="0" y="1197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0" name="Google Shape;210;p27"/>
            <p:cNvSpPr/>
            <p:nvPr/>
          </p:nvSpPr>
          <p:spPr>
            <a:xfrm>
              <a:off x="9069387" y="2101850"/>
              <a:ext cx="125412" cy="138112"/>
            </a:xfrm>
            <a:custGeom>
              <a:avLst/>
              <a:gdLst/>
              <a:ahLst/>
              <a:cxnLst/>
              <a:rect l="l" t="t" r="r" b="b"/>
              <a:pathLst>
                <a:path w="120000" h="120000" extrusionOk="0">
                  <a:moveTo>
                    <a:pt x="117925" y="36250"/>
                  </a:moveTo>
                  <a:cubicBezTo>
                    <a:pt x="106858" y="38125"/>
                    <a:pt x="96138" y="39687"/>
                    <a:pt x="85072" y="41562"/>
                  </a:cubicBezTo>
                  <a:cubicBezTo>
                    <a:pt x="84034" y="35625"/>
                    <a:pt x="81268" y="31250"/>
                    <a:pt x="77463" y="28125"/>
                  </a:cubicBezTo>
                  <a:cubicBezTo>
                    <a:pt x="73659" y="25000"/>
                    <a:pt x="68126" y="23750"/>
                    <a:pt x="61902" y="23750"/>
                  </a:cubicBezTo>
                  <a:cubicBezTo>
                    <a:pt x="53602" y="23750"/>
                    <a:pt x="46685" y="26250"/>
                    <a:pt x="41844" y="31562"/>
                  </a:cubicBezTo>
                  <a:cubicBezTo>
                    <a:pt x="37002" y="36875"/>
                    <a:pt x="34236" y="45625"/>
                    <a:pt x="34236" y="57812"/>
                  </a:cubicBezTo>
                  <a:cubicBezTo>
                    <a:pt x="34236" y="71250"/>
                    <a:pt x="36657" y="80937"/>
                    <a:pt x="41844" y="86562"/>
                  </a:cubicBezTo>
                  <a:cubicBezTo>
                    <a:pt x="47031" y="92187"/>
                    <a:pt x="53948" y="95000"/>
                    <a:pt x="62247" y="95000"/>
                  </a:cubicBezTo>
                  <a:cubicBezTo>
                    <a:pt x="68818" y="95000"/>
                    <a:pt x="74005" y="93437"/>
                    <a:pt x="78155" y="90000"/>
                  </a:cubicBezTo>
                  <a:cubicBezTo>
                    <a:pt x="82305" y="86562"/>
                    <a:pt x="85072" y="80937"/>
                    <a:pt x="86801" y="72812"/>
                  </a:cubicBezTo>
                  <a:cubicBezTo>
                    <a:pt x="97867" y="74375"/>
                    <a:pt x="108587" y="76250"/>
                    <a:pt x="119654" y="77812"/>
                  </a:cubicBezTo>
                  <a:cubicBezTo>
                    <a:pt x="116195" y="91562"/>
                    <a:pt x="109625" y="102187"/>
                    <a:pt x="99942" y="109062"/>
                  </a:cubicBezTo>
                  <a:cubicBezTo>
                    <a:pt x="90259" y="115937"/>
                    <a:pt x="77118" y="119687"/>
                    <a:pt x="60864" y="119687"/>
                  </a:cubicBezTo>
                  <a:cubicBezTo>
                    <a:pt x="42190" y="119687"/>
                    <a:pt x="27665" y="114375"/>
                    <a:pt x="16599" y="103750"/>
                  </a:cubicBezTo>
                  <a:cubicBezTo>
                    <a:pt x="5533" y="93125"/>
                    <a:pt x="0" y="78750"/>
                    <a:pt x="0" y="60000"/>
                  </a:cubicBezTo>
                  <a:cubicBezTo>
                    <a:pt x="0" y="40937"/>
                    <a:pt x="5533" y="26250"/>
                    <a:pt x="16599" y="15937"/>
                  </a:cubicBezTo>
                  <a:cubicBezTo>
                    <a:pt x="27665" y="5625"/>
                    <a:pt x="42536" y="0"/>
                    <a:pt x="61556" y="0"/>
                  </a:cubicBezTo>
                  <a:cubicBezTo>
                    <a:pt x="76772" y="0"/>
                    <a:pt x="89221" y="3125"/>
                    <a:pt x="98213" y="9062"/>
                  </a:cubicBezTo>
                  <a:cubicBezTo>
                    <a:pt x="107204" y="15000"/>
                    <a:pt x="114121" y="24062"/>
                    <a:pt x="117925" y="3625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1" name="Google Shape;211;p27"/>
            <p:cNvSpPr/>
            <p:nvPr/>
          </p:nvSpPr>
          <p:spPr>
            <a:xfrm>
              <a:off x="9210675" y="2101850"/>
              <a:ext cx="123825" cy="138112"/>
            </a:xfrm>
            <a:custGeom>
              <a:avLst/>
              <a:gdLst/>
              <a:ahLst/>
              <a:cxnLst/>
              <a:rect l="l" t="t" r="r" b="b"/>
              <a:pathLst>
                <a:path w="120000" h="120000" extrusionOk="0">
                  <a:moveTo>
                    <a:pt x="33739" y="37812"/>
                  </a:moveTo>
                  <a:cubicBezTo>
                    <a:pt x="23652" y="36250"/>
                    <a:pt x="13565" y="34375"/>
                    <a:pt x="3478" y="32812"/>
                  </a:cubicBezTo>
                  <a:cubicBezTo>
                    <a:pt x="6956" y="21562"/>
                    <a:pt x="12869" y="13437"/>
                    <a:pt x="21217" y="8125"/>
                  </a:cubicBezTo>
                  <a:cubicBezTo>
                    <a:pt x="29565" y="2812"/>
                    <a:pt x="42086" y="0"/>
                    <a:pt x="58782" y="0"/>
                  </a:cubicBezTo>
                  <a:cubicBezTo>
                    <a:pt x="73739" y="0"/>
                    <a:pt x="84869" y="1562"/>
                    <a:pt x="92173" y="4687"/>
                  </a:cubicBezTo>
                  <a:cubicBezTo>
                    <a:pt x="99478" y="7812"/>
                    <a:pt x="104695" y="12187"/>
                    <a:pt x="107826" y="16875"/>
                  </a:cubicBezTo>
                  <a:cubicBezTo>
                    <a:pt x="110956" y="21562"/>
                    <a:pt x="112347" y="30937"/>
                    <a:pt x="112347" y="44062"/>
                  </a:cubicBezTo>
                  <a:cubicBezTo>
                    <a:pt x="112347" y="55937"/>
                    <a:pt x="112000" y="67500"/>
                    <a:pt x="112000" y="79375"/>
                  </a:cubicBezTo>
                  <a:cubicBezTo>
                    <a:pt x="112000" y="89375"/>
                    <a:pt x="112695" y="96875"/>
                    <a:pt x="113739" y="101562"/>
                  </a:cubicBezTo>
                  <a:cubicBezTo>
                    <a:pt x="114782" y="106250"/>
                    <a:pt x="116869" y="111562"/>
                    <a:pt x="119652" y="116875"/>
                  </a:cubicBezTo>
                  <a:cubicBezTo>
                    <a:pt x="108521" y="116875"/>
                    <a:pt x="97391" y="116875"/>
                    <a:pt x="86260" y="116875"/>
                  </a:cubicBezTo>
                  <a:cubicBezTo>
                    <a:pt x="85217" y="115000"/>
                    <a:pt x="84173" y="111875"/>
                    <a:pt x="83130" y="108125"/>
                  </a:cubicBezTo>
                  <a:cubicBezTo>
                    <a:pt x="82434" y="106250"/>
                    <a:pt x="82086" y="105000"/>
                    <a:pt x="81739" y="104687"/>
                  </a:cubicBezTo>
                  <a:cubicBezTo>
                    <a:pt x="76173" y="109687"/>
                    <a:pt x="69913" y="113437"/>
                    <a:pt x="63304" y="115937"/>
                  </a:cubicBezTo>
                  <a:cubicBezTo>
                    <a:pt x="56695" y="118437"/>
                    <a:pt x="49739" y="119687"/>
                    <a:pt x="42434" y="119687"/>
                  </a:cubicBezTo>
                  <a:cubicBezTo>
                    <a:pt x="29217" y="119687"/>
                    <a:pt x="18782" y="116562"/>
                    <a:pt x="11478" y="110000"/>
                  </a:cubicBezTo>
                  <a:cubicBezTo>
                    <a:pt x="4173" y="103437"/>
                    <a:pt x="0" y="95625"/>
                    <a:pt x="0" y="85937"/>
                  </a:cubicBezTo>
                  <a:cubicBezTo>
                    <a:pt x="0" y="79375"/>
                    <a:pt x="1739" y="73750"/>
                    <a:pt x="5217" y="68750"/>
                  </a:cubicBezTo>
                  <a:cubicBezTo>
                    <a:pt x="8695" y="63750"/>
                    <a:pt x="13565" y="59687"/>
                    <a:pt x="19478" y="56875"/>
                  </a:cubicBezTo>
                  <a:cubicBezTo>
                    <a:pt x="25391" y="54062"/>
                    <a:pt x="34782" y="51875"/>
                    <a:pt x="46608" y="50000"/>
                  </a:cubicBezTo>
                  <a:cubicBezTo>
                    <a:pt x="62260" y="47187"/>
                    <a:pt x="73391" y="44687"/>
                    <a:pt x="79304" y="42500"/>
                  </a:cubicBezTo>
                  <a:cubicBezTo>
                    <a:pt x="79304" y="41562"/>
                    <a:pt x="79304" y="40312"/>
                    <a:pt x="79304" y="39375"/>
                  </a:cubicBezTo>
                  <a:cubicBezTo>
                    <a:pt x="79304" y="33437"/>
                    <a:pt x="77565" y="29375"/>
                    <a:pt x="74434" y="26875"/>
                  </a:cubicBezTo>
                  <a:cubicBezTo>
                    <a:pt x="71304" y="24375"/>
                    <a:pt x="65043" y="23125"/>
                    <a:pt x="56000" y="23125"/>
                  </a:cubicBezTo>
                  <a:cubicBezTo>
                    <a:pt x="50086" y="23125"/>
                    <a:pt x="45217" y="24062"/>
                    <a:pt x="42086" y="26250"/>
                  </a:cubicBezTo>
                  <a:cubicBezTo>
                    <a:pt x="38956" y="28437"/>
                    <a:pt x="35826" y="32500"/>
                    <a:pt x="33739" y="37812"/>
                  </a:cubicBezTo>
                  <a:close/>
                  <a:moveTo>
                    <a:pt x="79304" y="62187"/>
                  </a:moveTo>
                  <a:cubicBezTo>
                    <a:pt x="75130" y="63437"/>
                    <a:pt x="68173" y="65000"/>
                    <a:pt x="58782" y="66875"/>
                  </a:cubicBezTo>
                  <a:cubicBezTo>
                    <a:pt x="49391" y="68750"/>
                    <a:pt x="43130" y="70312"/>
                    <a:pt x="40347" y="72187"/>
                  </a:cubicBezTo>
                  <a:cubicBezTo>
                    <a:pt x="35826" y="75000"/>
                    <a:pt x="33739" y="78437"/>
                    <a:pt x="33739" y="82812"/>
                  </a:cubicBezTo>
                  <a:cubicBezTo>
                    <a:pt x="33739" y="87187"/>
                    <a:pt x="35478" y="90625"/>
                    <a:pt x="38956" y="93750"/>
                  </a:cubicBezTo>
                  <a:cubicBezTo>
                    <a:pt x="42434" y="96875"/>
                    <a:pt x="46956" y="98437"/>
                    <a:pt x="52521" y="98437"/>
                  </a:cubicBezTo>
                  <a:cubicBezTo>
                    <a:pt x="58434" y="98437"/>
                    <a:pt x="64347" y="96562"/>
                    <a:pt x="69913" y="93125"/>
                  </a:cubicBezTo>
                  <a:cubicBezTo>
                    <a:pt x="74086" y="90312"/>
                    <a:pt x="76869" y="86875"/>
                    <a:pt x="77913" y="83125"/>
                  </a:cubicBezTo>
                  <a:cubicBezTo>
                    <a:pt x="78956" y="80312"/>
                    <a:pt x="79304" y="75625"/>
                    <a:pt x="79304" y="68125"/>
                  </a:cubicBezTo>
                  <a:cubicBezTo>
                    <a:pt x="79304" y="66250"/>
                    <a:pt x="79304" y="64062"/>
                    <a:pt x="79304" y="621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2" name="Google Shape;212;p27"/>
            <p:cNvSpPr/>
            <p:nvPr/>
          </p:nvSpPr>
          <p:spPr>
            <a:xfrm>
              <a:off x="9347200" y="2057400"/>
              <a:ext cx="77787" cy="182562"/>
            </a:xfrm>
            <a:custGeom>
              <a:avLst/>
              <a:gdLst/>
              <a:ahLst/>
              <a:cxnLst/>
              <a:rect l="l" t="t" r="r" b="b"/>
              <a:pathLst>
                <a:path w="120000" h="120000" extrusionOk="0">
                  <a:moveTo>
                    <a:pt x="115534" y="30769"/>
                  </a:moveTo>
                  <a:cubicBezTo>
                    <a:pt x="115534" y="36923"/>
                    <a:pt x="115534" y="42840"/>
                    <a:pt x="115534" y="48994"/>
                  </a:cubicBezTo>
                  <a:cubicBezTo>
                    <a:pt x="103255" y="48994"/>
                    <a:pt x="90976" y="48994"/>
                    <a:pt x="78697" y="48994"/>
                  </a:cubicBezTo>
                  <a:cubicBezTo>
                    <a:pt x="78697" y="60828"/>
                    <a:pt x="78697" y="72426"/>
                    <a:pt x="78697" y="84260"/>
                  </a:cubicBezTo>
                  <a:cubicBezTo>
                    <a:pt x="78697" y="91360"/>
                    <a:pt x="79255" y="95621"/>
                    <a:pt x="79813" y="96804"/>
                  </a:cubicBezTo>
                  <a:cubicBezTo>
                    <a:pt x="80372" y="97988"/>
                    <a:pt x="82046" y="98934"/>
                    <a:pt x="84279" y="99644"/>
                  </a:cubicBezTo>
                  <a:cubicBezTo>
                    <a:pt x="86511" y="100355"/>
                    <a:pt x="89860" y="100828"/>
                    <a:pt x="93209" y="100828"/>
                  </a:cubicBezTo>
                  <a:cubicBezTo>
                    <a:pt x="98232" y="100828"/>
                    <a:pt x="105488" y="100118"/>
                    <a:pt x="114976" y="98698"/>
                  </a:cubicBezTo>
                  <a:cubicBezTo>
                    <a:pt x="116651" y="104615"/>
                    <a:pt x="117767" y="110532"/>
                    <a:pt x="119441" y="116449"/>
                  </a:cubicBezTo>
                  <a:cubicBezTo>
                    <a:pt x="107162" y="118579"/>
                    <a:pt x="92651" y="119763"/>
                    <a:pt x="77023" y="119763"/>
                  </a:cubicBezTo>
                  <a:cubicBezTo>
                    <a:pt x="67534" y="119763"/>
                    <a:pt x="58604" y="119053"/>
                    <a:pt x="50790" y="117633"/>
                  </a:cubicBezTo>
                  <a:cubicBezTo>
                    <a:pt x="42976" y="116213"/>
                    <a:pt x="37395" y="114556"/>
                    <a:pt x="34046" y="112189"/>
                  </a:cubicBezTo>
                  <a:cubicBezTo>
                    <a:pt x="30697" y="109822"/>
                    <a:pt x="27906" y="106982"/>
                    <a:pt x="26232" y="103195"/>
                  </a:cubicBezTo>
                  <a:cubicBezTo>
                    <a:pt x="25116" y="100591"/>
                    <a:pt x="24558" y="95147"/>
                    <a:pt x="24558" y="87100"/>
                  </a:cubicBezTo>
                  <a:cubicBezTo>
                    <a:pt x="24558" y="74319"/>
                    <a:pt x="24558" y="61775"/>
                    <a:pt x="24558" y="48994"/>
                  </a:cubicBezTo>
                  <a:cubicBezTo>
                    <a:pt x="16186" y="48994"/>
                    <a:pt x="8372" y="48994"/>
                    <a:pt x="0" y="48994"/>
                  </a:cubicBezTo>
                  <a:cubicBezTo>
                    <a:pt x="0" y="42840"/>
                    <a:pt x="0" y="36923"/>
                    <a:pt x="0" y="30769"/>
                  </a:cubicBezTo>
                  <a:cubicBezTo>
                    <a:pt x="8372" y="30769"/>
                    <a:pt x="16186" y="30769"/>
                    <a:pt x="24558" y="30769"/>
                  </a:cubicBezTo>
                  <a:cubicBezTo>
                    <a:pt x="24558" y="25088"/>
                    <a:pt x="24558" y="19171"/>
                    <a:pt x="24558" y="13491"/>
                  </a:cubicBezTo>
                  <a:cubicBezTo>
                    <a:pt x="42418" y="8994"/>
                    <a:pt x="60837" y="4497"/>
                    <a:pt x="78697" y="0"/>
                  </a:cubicBezTo>
                  <a:cubicBezTo>
                    <a:pt x="78697" y="10177"/>
                    <a:pt x="78697" y="20591"/>
                    <a:pt x="78697" y="30769"/>
                  </a:cubicBezTo>
                  <a:cubicBezTo>
                    <a:pt x="90976" y="30769"/>
                    <a:pt x="103255" y="30769"/>
                    <a:pt x="115534" y="3076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3" name="Google Shape;213;p27"/>
            <p:cNvSpPr/>
            <p:nvPr/>
          </p:nvSpPr>
          <p:spPr>
            <a:xfrm>
              <a:off x="9445625" y="2054225"/>
              <a:ext cx="34925" cy="182562"/>
            </a:xfrm>
            <a:custGeom>
              <a:avLst/>
              <a:gdLst/>
              <a:ahLst/>
              <a:cxnLst/>
              <a:rect l="l" t="t" r="r" b="b"/>
              <a:pathLst>
                <a:path w="120000" h="120000" extrusionOk="0">
                  <a:moveTo>
                    <a:pt x="0" y="21301"/>
                  </a:moveTo>
                  <a:cubicBezTo>
                    <a:pt x="0" y="14201"/>
                    <a:pt x="0" y="7100"/>
                    <a:pt x="0" y="0"/>
                  </a:cubicBezTo>
                  <a:cubicBezTo>
                    <a:pt x="39183" y="0"/>
                    <a:pt x="79591" y="0"/>
                    <a:pt x="118775" y="0"/>
                  </a:cubicBezTo>
                  <a:cubicBezTo>
                    <a:pt x="118775" y="7100"/>
                    <a:pt x="118775" y="14201"/>
                    <a:pt x="118775" y="21301"/>
                  </a:cubicBezTo>
                  <a:cubicBezTo>
                    <a:pt x="79591" y="21301"/>
                    <a:pt x="39183" y="21301"/>
                    <a:pt x="0" y="21301"/>
                  </a:cubicBezTo>
                  <a:close/>
                  <a:moveTo>
                    <a:pt x="0" y="119763"/>
                  </a:moveTo>
                  <a:cubicBezTo>
                    <a:pt x="0" y="90887"/>
                    <a:pt x="0" y="61775"/>
                    <a:pt x="0" y="32899"/>
                  </a:cubicBezTo>
                  <a:cubicBezTo>
                    <a:pt x="39183" y="32899"/>
                    <a:pt x="79591" y="32899"/>
                    <a:pt x="118775" y="32899"/>
                  </a:cubicBezTo>
                  <a:cubicBezTo>
                    <a:pt x="118775" y="61775"/>
                    <a:pt x="118775" y="90887"/>
                    <a:pt x="118775" y="119763"/>
                  </a:cubicBezTo>
                  <a:cubicBezTo>
                    <a:pt x="79591" y="119763"/>
                    <a:pt x="39183" y="119763"/>
                    <a:pt x="0" y="1197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4" name="Google Shape;214;p27"/>
            <p:cNvSpPr/>
            <p:nvPr/>
          </p:nvSpPr>
          <p:spPr>
            <a:xfrm>
              <a:off x="9507537" y="2101850"/>
              <a:ext cx="136525" cy="138112"/>
            </a:xfrm>
            <a:custGeom>
              <a:avLst/>
              <a:gdLst/>
              <a:ahLst/>
              <a:cxnLst/>
              <a:rect l="l" t="t" r="r" b="b"/>
              <a:pathLst>
                <a:path w="120000" h="120000" extrusionOk="0">
                  <a:moveTo>
                    <a:pt x="0" y="58125"/>
                  </a:moveTo>
                  <a:cubicBezTo>
                    <a:pt x="0" y="48125"/>
                    <a:pt x="2532" y="38437"/>
                    <a:pt x="7598" y="29062"/>
                  </a:cubicBezTo>
                  <a:cubicBezTo>
                    <a:pt x="12664" y="19687"/>
                    <a:pt x="19630" y="12500"/>
                    <a:pt x="28812" y="7500"/>
                  </a:cubicBezTo>
                  <a:cubicBezTo>
                    <a:pt x="37994" y="2500"/>
                    <a:pt x="48443" y="0"/>
                    <a:pt x="59841" y="0"/>
                  </a:cubicBezTo>
                  <a:cubicBezTo>
                    <a:pt x="77255" y="0"/>
                    <a:pt x="91503" y="5625"/>
                    <a:pt x="102902" y="16875"/>
                  </a:cubicBezTo>
                  <a:cubicBezTo>
                    <a:pt x="114300" y="28125"/>
                    <a:pt x="119683" y="42187"/>
                    <a:pt x="119683" y="59375"/>
                  </a:cubicBezTo>
                  <a:cubicBezTo>
                    <a:pt x="119683" y="76875"/>
                    <a:pt x="113984" y="91250"/>
                    <a:pt x="102585" y="102500"/>
                  </a:cubicBezTo>
                  <a:cubicBezTo>
                    <a:pt x="91187" y="113750"/>
                    <a:pt x="77255" y="119687"/>
                    <a:pt x="59841" y="119687"/>
                  </a:cubicBezTo>
                  <a:cubicBezTo>
                    <a:pt x="49393" y="119687"/>
                    <a:pt x="39261" y="117187"/>
                    <a:pt x="29445" y="112500"/>
                  </a:cubicBezTo>
                  <a:cubicBezTo>
                    <a:pt x="19947" y="107812"/>
                    <a:pt x="12664" y="100937"/>
                    <a:pt x="7598" y="91562"/>
                  </a:cubicBezTo>
                  <a:cubicBezTo>
                    <a:pt x="2532" y="82187"/>
                    <a:pt x="0" y="71250"/>
                    <a:pt x="0" y="58125"/>
                  </a:cubicBezTo>
                  <a:close/>
                  <a:moveTo>
                    <a:pt x="31345" y="59687"/>
                  </a:moveTo>
                  <a:cubicBezTo>
                    <a:pt x="31345" y="70937"/>
                    <a:pt x="34195" y="80000"/>
                    <a:pt x="39577" y="85937"/>
                  </a:cubicBezTo>
                  <a:cubicBezTo>
                    <a:pt x="44960" y="91875"/>
                    <a:pt x="51609" y="95000"/>
                    <a:pt x="59841" y="95000"/>
                  </a:cubicBezTo>
                  <a:cubicBezTo>
                    <a:pt x="68073" y="95000"/>
                    <a:pt x="74406" y="91875"/>
                    <a:pt x="79788" y="85937"/>
                  </a:cubicBezTo>
                  <a:cubicBezTo>
                    <a:pt x="85171" y="80000"/>
                    <a:pt x="88021" y="71250"/>
                    <a:pt x="88021" y="59687"/>
                  </a:cubicBezTo>
                  <a:cubicBezTo>
                    <a:pt x="88021" y="48437"/>
                    <a:pt x="85171" y="39687"/>
                    <a:pt x="79788" y="33750"/>
                  </a:cubicBezTo>
                  <a:cubicBezTo>
                    <a:pt x="74406" y="27812"/>
                    <a:pt x="67757" y="24687"/>
                    <a:pt x="59841" y="24687"/>
                  </a:cubicBezTo>
                  <a:cubicBezTo>
                    <a:pt x="51926" y="24687"/>
                    <a:pt x="44960" y="27812"/>
                    <a:pt x="39577" y="33750"/>
                  </a:cubicBezTo>
                  <a:cubicBezTo>
                    <a:pt x="34195" y="39687"/>
                    <a:pt x="31345" y="48437"/>
                    <a:pt x="31345" y="596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5" name="Google Shape;215;p27"/>
            <p:cNvSpPr/>
            <p:nvPr/>
          </p:nvSpPr>
          <p:spPr>
            <a:xfrm>
              <a:off x="9671050" y="2101850"/>
              <a:ext cx="120650" cy="134937"/>
            </a:xfrm>
            <a:custGeom>
              <a:avLst/>
              <a:gdLst/>
              <a:ahLst/>
              <a:cxnLst/>
              <a:rect l="l" t="t" r="r" b="b"/>
              <a:pathLst>
                <a:path w="120000" h="120000" extrusionOk="0">
                  <a:moveTo>
                    <a:pt x="119640" y="119680"/>
                  </a:moveTo>
                  <a:cubicBezTo>
                    <a:pt x="108143" y="119680"/>
                    <a:pt x="96287" y="119680"/>
                    <a:pt x="84790" y="119680"/>
                  </a:cubicBezTo>
                  <a:cubicBezTo>
                    <a:pt x="84790" y="99840"/>
                    <a:pt x="84790" y="79680"/>
                    <a:pt x="84790" y="59840"/>
                  </a:cubicBezTo>
                  <a:cubicBezTo>
                    <a:pt x="84790" y="47360"/>
                    <a:pt x="84071" y="39040"/>
                    <a:pt x="82634" y="35520"/>
                  </a:cubicBezTo>
                  <a:cubicBezTo>
                    <a:pt x="81197" y="32000"/>
                    <a:pt x="78682" y="28800"/>
                    <a:pt x="75449" y="26880"/>
                  </a:cubicBezTo>
                  <a:cubicBezTo>
                    <a:pt x="72215" y="24960"/>
                    <a:pt x="67904" y="23680"/>
                    <a:pt x="63233" y="23680"/>
                  </a:cubicBezTo>
                  <a:cubicBezTo>
                    <a:pt x="57485" y="23680"/>
                    <a:pt x="52095" y="25280"/>
                    <a:pt x="47425" y="28160"/>
                  </a:cubicBezTo>
                  <a:cubicBezTo>
                    <a:pt x="42754" y="31040"/>
                    <a:pt x="39161" y="34880"/>
                    <a:pt x="37365" y="39680"/>
                  </a:cubicBezTo>
                  <a:cubicBezTo>
                    <a:pt x="35568" y="44480"/>
                    <a:pt x="34850" y="53440"/>
                    <a:pt x="34850" y="66560"/>
                  </a:cubicBezTo>
                  <a:cubicBezTo>
                    <a:pt x="34850" y="84160"/>
                    <a:pt x="34850" y="102080"/>
                    <a:pt x="34850" y="119680"/>
                  </a:cubicBezTo>
                  <a:cubicBezTo>
                    <a:pt x="23353" y="119680"/>
                    <a:pt x="11497" y="119680"/>
                    <a:pt x="0" y="119680"/>
                  </a:cubicBezTo>
                  <a:cubicBezTo>
                    <a:pt x="0" y="80640"/>
                    <a:pt x="0" y="41280"/>
                    <a:pt x="0" y="2240"/>
                  </a:cubicBezTo>
                  <a:cubicBezTo>
                    <a:pt x="10778" y="2240"/>
                    <a:pt x="21556" y="2240"/>
                    <a:pt x="32335" y="2240"/>
                  </a:cubicBezTo>
                  <a:cubicBezTo>
                    <a:pt x="32335" y="8000"/>
                    <a:pt x="32335" y="13760"/>
                    <a:pt x="32335" y="19520"/>
                  </a:cubicBezTo>
                  <a:cubicBezTo>
                    <a:pt x="43832" y="6400"/>
                    <a:pt x="58203" y="0"/>
                    <a:pt x="75449" y="0"/>
                  </a:cubicBezTo>
                  <a:cubicBezTo>
                    <a:pt x="83353" y="0"/>
                    <a:pt x="90179" y="1280"/>
                    <a:pt x="96646" y="3840"/>
                  </a:cubicBezTo>
                  <a:cubicBezTo>
                    <a:pt x="103113" y="6400"/>
                    <a:pt x="107784" y="9280"/>
                    <a:pt x="111017" y="13120"/>
                  </a:cubicBezTo>
                  <a:cubicBezTo>
                    <a:pt x="114251" y="16960"/>
                    <a:pt x="116407" y="21120"/>
                    <a:pt x="117844" y="26240"/>
                  </a:cubicBezTo>
                  <a:cubicBezTo>
                    <a:pt x="119281" y="31360"/>
                    <a:pt x="119640" y="37760"/>
                    <a:pt x="119640" y="47040"/>
                  </a:cubicBezTo>
                  <a:cubicBezTo>
                    <a:pt x="119640" y="71360"/>
                    <a:pt x="119640" y="95360"/>
                    <a:pt x="119640"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6" name="Google Shape;216;p27"/>
            <p:cNvSpPr/>
            <p:nvPr/>
          </p:nvSpPr>
          <p:spPr>
            <a:xfrm>
              <a:off x="7737475" y="2343150"/>
              <a:ext cx="138112" cy="182562"/>
            </a:xfrm>
            <a:custGeom>
              <a:avLst/>
              <a:gdLst/>
              <a:ahLst/>
              <a:cxnLst/>
              <a:rect l="l" t="t" r="r" b="b"/>
              <a:pathLst>
                <a:path w="120000" h="120000" extrusionOk="0">
                  <a:moveTo>
                    <a:pt x="0" y="119763"/>
                  </a:moveTo>
                  <a:cubicBezTo>
                    <a:pt x="0" y="79763"/>
                    <a:pt x="0" y="40000"/>
                    <a:pt x="0" y="0"/>
                  </a:cubicBezTo>
                  <a:cubicBezTo>
                    <a:pt x="38961" y="0"/>
                    <a:pt x="77610" y="0"/>
                    <a:pt x="116571" y="0"/>
                  </a:cubicBezTo>
                  <a:cubicBezTo>
                    <a:pt x="116571" y="6863"/>
                    <a:pt x="116571" y="13491"/>
                    <a:pt x="116571" y="20355"/>
                  </a:cubicBezTo>
                  <a:cubicBezTo>
                    <a:pt x="88207" y="20355"/>
                    <a:pt x="60155" y="20355"/>
                    <a:pt x="31792" y="20355"/>
                  </a:cubicBezTo>
                  <a:cubicBezTo>
                    <a:pt x="31792" y="29112"/>
                    <a:pt x="31792" y="38106"/>
                    <a:pt x="31792" y="46863"/>
                  </a:cubicBezTo>
                  <a:cubicBezTo>
                    <a:pt x="57974" y="46863"/>
                    <a:pt x="84467" y="46863"/>
                    <a:pt x="110649" y="46863"/>
                  </a:cubicBezTo>
                  <a:cubicBezTo>
                    <a:pt x="110649" y="53727"/>
                    <a:pt x="110649" y="60355"/>
                    <a:pt x="110649" y="67218"/>
                  </a:cubicBezTo>
                  <a:cubicBezTo>
                    <a:pt x="84467" y="67218"/>
                    <a:pt x="57974" y="67218"/>
                    <a:pt x="31792" y="67218"/>
                  </a:cubicBezTo>
                  <a:cubicBezTo>
                    <a:pt x="31792" y="77869"/>
                    <a:pt x="31792" y="88757"/>
                    <a:pt x="31792" y="99408"/>
                  </a:cubicBezTo>
                  <a:cubicBezTo>
                    <a:pt x="61090" y="99408"/>
                    <a:pt x="90389" y="99408"/>
                    <a:pt x="119688" y="99408"/>
                  </a:cubicBezTo>
                  <a:cubicBezTo>
                    <a:pt x="119688" y="106272"/>
                    <a:pt x="119688" y="112899"/>
                    <a:pt x="119688" y="119763"/>
                  </a:cubicBezTo>
                  <a:cubicBezTo>
                    <a:pt x="79792" y="119763"/>
                    <a:pt x="39896" y="119763"/>
                    <a:pt x="0" y="11976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7" name="Google Shape;217;p27"/>
            <p:cNvSpPr/>
            <p:nvPr/>
          </p:nvSpPr>
          <p:spPr>
            <a:xfrm>
              <a:off x="7905750" y="2390775"/>
              <a:ext cx="120650" cy="134937"/>
            </a:xfrm>
            <a:custGeom>
              <a:avLst/>
              <a:gdLst/>
              <a:ahLst/>
              <a:cxnLst/>
              <a:rect l="l" t="t" r="r" b="b"/>
              <a:pathLst>
                <a:path w="120000" h="120000" extrusionOk="0">
                  <a:moveTo>
                    <a:pt x="119640" y="119680"/>
                  </a:moveTo>
                  <a:cubicBezTo>
                    <a:pt x="108143" y="119680"/>
                    <a:pt x="96287" y="119680"/>
                    <a:pt x="84790" y="119680"/>
                  </a:cubicBezTo>
                  <a:cubicBezTo>
                    <a:pt x="84790" y="99840"/>
                    <a:pt x="84790" y="79680"/>
                    <a:pt x="84790" y="59840"/>
                  </a:cubicBezTo>
                  <a:cubicBezTo>
                    <a:pt x="84790" y="47360"/>
                    <a:pt x="84071" y="39040"/>
                    <a:pt x="82634" y="35520"/>
                  </a:cubicBezTo>
                  <a:cubicBezTo>
                    <a:pt x="81197" y="32000"/>
                    <a:pt x="78682" y="28800"/>
                    <a:pt x="75449" y="26880"/>
                  </a:cubicBezTo>
                  <a:cubicBezTo>
                    <a:pt x="72215" y="24960"/>
                    <a:pt x="67904" y="23680"/>
                    <a:pt x="63233" y="23680"/>
                  </a:cubicBezTo>
                  <a:cubicBezTo>
                    <a:pt x="57485" y="23680"/>
                    <a:pt x="52095" y="25280"/>
                    <a:pt x="47425" y="28160"/>
                  </a:cubicBezTo>
                  <a:cubicBezTo>
                    <a:pt x="42754" y="31040"/>
                    <a:pt x="39161" y="34880"/>
                    <a:pt x="37365" y="39680"/>
                  </a:cubicBezTo>
                  <a:cubicBezTo>
                    <a:pt x="35568" y="44480"/>
                    <a:pt x="34850" y="53440"/>
                    <a:pt x="34850" y="66560"/>
                  </a:cubicBezTo>
                  <a:cubicBezTo>
                    <a:pt x="34850" y="84160"/>
                    <a:pt x="34850" y="102080"/>
                    <a:pt x="34850" y="119680"/>
                  </a:cubicBezTo>
                  <a:cubicBezTo>
                    <a:pt x="23353" y="119680"/>
                    <a:pt x="11497" y="119680"/>
                    <a:pt x="0" y="119680"/>
                  </a:cubicBezTo>
                  <a:cubicBezTo>
                    <a:pt x="0" y="80640"/>
                    <a:pt x="0" y="41280"/>
                    <a:pt x="0" y="2240"/>
                  </a:cubicBezTo>
                  <a:cubicBezTo>
                    <a:pt x="10778" y="2240"/>
                    <a:pt x="21556" y="2240"/>
                    <a:pt x="32335" y="2240"/>
                  </a:cubicBezTo>
                  <a:cubicBezTo>
                    <a:pt x="32335" y="8000"/>
                    <a:pt x="32335" y="13760"/>
                    <a:pt x="32335" y="19520"/>
                  </a:cubicBezTo>
                  <a:cubicBezTo>
                    <a:pt x="43832" y="6400"/>
                    <a:pt x="58203" y="0"/>
                    <a:pt x="75449" y="0"/>
                  </a:cubicBezTo>
                  <a:cubicBezTo>
                    <a:pt x="83353" y="0"/>
                    <a:pt x="90179" y="1280"/>
                    <a:pt x="96646" y="3840"/>
                  </a:cubicBezTo>
                  <a:cubicBezTo>
                    <a:pt x="103113" y="6400"/>
                    <a:pt x="107784" y="9280"/>
                    <a:pt x="111017" y="13120"/>
                  </a:cubicBezTo>
                  <a:cubicBezTo>
                    <a:pt x="114251" y="16960"/>
                    <a:pt x="116407" y="21120"/>
                    <a:pt x="117844" y="26240"/>
                  </a:cubicBezTo>
                  <a:cubicBezTo>
                    <a:pt x="119281" y="31360"/>
                    <a:pt x="119640" y="37760"/>
                    <a:pt x="119640" y="47040"/>
                  </a:cubicBezTo>
                  <a:cubicBezTo>
                    <a:pt x="119640" y="71360"/>
                    <a:pt x="119640" y="95360"/>
                    <a:pt x="119640"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8" name="Google Shape;218;p27"/>
            <p:cNvSpPr/>
            <p:nvPr/>
          </p:nvSpPr>
          <p:spPr>
            <a:xfrm>
              <a:off x="8045450" y="2393950"/>
              <a:ext cx="138112" cy="131762"/>
            </a:xfrm>
            <a:custGeom>
              <a:avLst/>
              <a:gdLst/>
              <a:ahLst/>
              <a:cxnLst/>
              <a:rect l="l" t="t" r="r" b="b"/>
              <a:pathLst>
                <a:path w="120000" h="120000" extrusionOk="0">
                  <a:moveTo>
                    <a:pt x="46178" y="119673"/>
                  </a:moveTo>
                  <a:cubicBezTo>
                    <a:pt x="30785" y="79891"/>
                    <a:pt x="15392" y="39782"/>
                    <a:pt x="0" y="0"/>
                  </a:cubicBezTo>
                  <a:cubicBezTo>
                    <a:pt x="10680" y="0"/>
                    <a:pt x="21361" y="0"/>
                    <a:pt x="32041" y="0"/>
                  </a:cubicBezTo>
                  <a:cubicBezTo>
                    <a:pt x="39267" y="20217"/>
                    <a:pt x="46492" y="40760"/>
                    <a:pt x="53717" y="60978"/>
                  </a:cubicBezTo>
                  <a:cubicBezTo>
                    <a:pt x="55916" y="67826"/>
                    <a:pt x="57801" y="74673"/>
                    <a:pt x="60000" y="81521"/>
                  </a:cubicBezTo>
                  <a:cubicBezTo>
                    <a:pt x="61570" y="76304"/>
                    <a:pt x="62513" y="72717"/>
                    <a:pt x="63141" y="71086"/>
                  </a:cubicBezTo>
                  <a:cubicBezTo>
                    <a:pt x="64083" y="67826"/>
                    <a:pt x="65026" y="64565"/>
                    <a:pt x="66282" y="60978"/>
                  </a:cubicBezTo>
                  <a:cubicBezTo>
                    <a:pt x="73507" y="40760"/>
                    <a:pt x="81047" y="20217"/>
                    <a:pt x="88272" y="0"/>
                  </a:cubicBezTo>
                  <a:cubicBezTo>
                    <a:pt x="98638" y="0"/>
                    <a:pt x="109319" y="0"/>
                    <a:pt x="119685" y="0"/>
                  </a:cubicBezTo>
                  <a:cubicBezTo>
                    <a:pt x="104293" y="39782"/>
                    <a:pt x="89214" y="79891"/>
                    <a:pt x="73821" y="119673"/>
                  </a:cubicBezTo>
                  <a:cubicBezTo>
                    <a:pt x="64712" y="119673"/>
                    <a:pt x="55287" y="119673"/>
                    <a:pt x="46178" y="11967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19" name="Google Shape;219;p27"/>
            <p:cNvSpPr/>
            <p:nvPr/>
          </p:nvSpPr>
          <p:spPr>
            <a:xfrm>
              <a:off x="8202612" y="2343150"/>
              <a:ext cx="34925" cy="182562"/>
            </a:xfrm>
            <a:custGeom>
              <a:avLst/>
              <a:gdLst/>
              <a:ahLst/>
              <a:cxnLst/>
              <a:rect l="l" t="t" r="r" b="b"/>
              <a:pathLst>
                <a:path w="120000" h="120000" extrusionOk="0">
                  <a:moveTo>
                    <a:pt x="0" y="21301"/>
                  </a:moveTo>
                  <a:cubicBezTo>
                    <a:pt x="0" y="14201"/>
                    <a:pt x="0" y="7100"/>
                    <a:pt x="0" y="0"/>
                  </a:cubicBezTo>
                  <a:cubicBezTo>
                    <a:pt x="39183" y="0"/>
                    <a:pt x="79591" y="0"/>
                    <a:pt x="118775" y="0"/>
                  </a:cubicBezTo>
                  <a:cubicBezTo>
                    <a:pt x="118775" y="7100"/>
                    <a:pt x="118775" y="14201"/>
                    <a:pt x="118775" y="21301"/>
                  </a:cubicBezTo>
                  <a:cubicBezTo>
                    <a:pt x="79591" y="21301"/>
                    <a:pt x="39183" y="21301"/>
                    <a:pt x="0" y="21301"/>
                  </a:cubicBezTo>
                  <a:close/>
                  <a:moveTo>
                    <a:pt x="0" y="119763"/>
                  </a:moveTo>
                  <a:cubicBezTo>
                    <a:pt x="0" y="90887"/>
                    <a:pt x="0" y="61775"/>
                    <a:pt x="0" y="32899"/>
                  </a:cubicBezTo>
                  <a:cubicBezTo>
                    <a:pt x="39183" y="32899"/>
                    <a:pt x="79591" y="32899"/>
                    <a:pt x="118775" y="32899"/>
                  </a:cubicBezTo>
                  <a:cubicBezTo>
                    <a:pt x="118775" y="61775"/>
                    <a:pt x="118775" y="90887"/>
                    <a:pt x="118775" y="119763"/>
                  </a:cubicBezTo>
                  <a:cubicBezTo>
                    <a:pt x="79591" y="119763"/>
                    <a:pt x="39183" y="119763"/>
                    <a:pt x="0" y="11976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0" name="Google Shape;220;p27"/>
            <p:cNvSpPr/>
            <p:nvPr/>
          </p:nvSpPr>
          <p:spPr>
            <a:xfrm>
              <a:off x="8272462" y="2390775"/>
              <a:ext cx="85725" cy="134937"/>
            </a:xfrm>
            <a:custGeom>
              <a:avLst/>
              <a:gdLst/>
              <a:ahLst/>
              <a:cxnLst/>
              <a:rect l="l" t="t" r="r" b="b"/>
              <a:pathLst>
                <a:path w="120000" h="120000" extrusionOk="0">
                  <a:moveTo>
                    <a:pt x="48907" y="119680"/>
                  </a:moveTo>
                  <a:cubicBezTo>
                    <a:pt x="32773" y="119680"/>
                    <a:pt x="16134" y="119680"/>
                    <a:pt x="0" y="119680"/>
                  </a:cubicBezTo>
                  <a:cubicBezTo>
                    <a:pt x="0" y="80640"/>
                    <a:pt x="0" y="41280"/>
                    <a:pt x="0" y="2240"/>
                  </a:cubicBezTo>
                  <a:cubicBezTo>
                    <a:pt x="15126" y="2240"/>
                    <a:pt x="30252" y="2240"/>
                    <a:pt x="45378" y="2240"/>
                  </a:cubicBezTo>
                  <a:cubicBezTo>
                    <a:pt x="45378" y="7680"/>
                    <a:pt x="45378" y="13440"/>
                    <a:pt x="45378" y="18880"/>
                  </a:cubicBezTo>
                  <a:cubicBezTo>
                    <a:pt x="52941" y="10880"/>
                    <a:pt x="60000" y="5760"/>
                    <a:pt x="66050" y="3520"/>
                  </a:cubicBezTo>
                  <a:cubicBezTo>
                    <a:pt x="72100" y="1280"/>
                    <a:pt x="79663" y="0"/>
                    <a:pt x="87226" y="0"/>
                  </a:cubicBezTo>
                  <a:cubicBezTo>
                    <a:pt x="98319" y="0"/>
                    <a:pt x="109411" y="1920"/>
                    <a:pt x="119495" y="5760"/>
                  </a:cubicBezTo>
                  <a:cubicBezTo>
                    <a:pt x="114453" y="14720"/>
                    <a:pt x="109915" y="24000"/>
                    <a:pt x="104873" y="32960"/>
                  </a:cubicBezTo>
                  <a:cubicBezTo>
                    <a:pt x="96302" y="29440"/>
                    <a:pt x="88739" y="27840"/>
                    <a:pt x="81680" y="27840"/>
                  </a:cubicBezTo>
                  <a:cubicBezTo>
                    <a:pt x="74621" y="27840"/>
                    <a:pt x="69075" y="29120"/>
                    <a:pt x="64033" y="31360"/>
                  </a:cubicBezTo>
                  <a:cubicBezTo>
                    <a:pt x="58991" y="33600"/>
                    <a:pt x="55966" y="38080"/>
                    <a:pt x="52941" y="44480"/>
                  </a:cubicBezTo>
                  <a:cubicBezTo>
                    <a:pt x="49915" y="50880"/>
                    <a:pt x="48907" y="63680"/>
                    <a:pt x="48907" y="83520"/>
                  </a:cubicBezTo>
                  <a:cubicBezTo>
                    <a:pt x="48907" y="95680"/>
                    <a:pt x="48907" y="107520"/>
                    <a:pt x="48907"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1" name="Google Shape;221;p27"/>
            <p:cNvSpPr/>
            <p:nvPr/>
          </p:nvSpPr>
          <p:spPr>
            <a:xfrm>
              <a:off x="8364537" y="2390775"/>
              <a:ext cx="136525" cy="138112"/>
            </a:xfrm>
            <a:custGeom>
              <a:avLst/>
              <a:gdLst/>
              <a:ahLst/>
              <a:cxnLst/>
              <a:rect l="l" t="t" r="r" b="b"/>
              <a:pathLst>
                <a:path w="120000" h="120000" extrusionOk="0">
                  <a:moveTo>
                    <a:pt x="0" y="58125"/>
                  </a:moveTo>
                  <a:cubicBezTo>
                    <a:pt x="0" y="48125"/>
                    <a:pt x="2532" y="38437"/>
                    <a:pt x="7598" y="29062"/>
                  </a:cubicBezTo>
                  <a:cubicBezTo>
                    <a:pt x="12664" y="19687"/>
                    <a:pt x="19630" y="12500"/>
                    <a:pt x="28812" y="7500"/>
                  </a:cubicBezTo>
                  <a:cubicBezTo>
                    <a:pt x="37994" y="2500"/>
                    <a:pt x="48443" y="0"/>
                    <a:pt x="59841" y="0"/>
                  </a:cubicBezTo>
                  <a:cubicBezTo>
                    <a:pt x="77255" y="0"/>
                    <a:pt x="91503" y="5625"/>
                    <a:pt x="102902" y="16875"/>
                  </a:cubicBezTo>
                  <a:cubicBezTo>
                    <a:pt x="114300" y="28125"/>
                    <a:pt x="119683" y="42187"/>
                    <a:pt x="119683" y="59375"/>
                  </a:cubicBezTo>
                  <a:cubicBezTo>
                    <a:pt x="119683" y="76875"/>
                    <a:pt x="113984" y="91250"/>
                    <a:pt x="102585" y="102500"/>
                  </a:cubicBezTo>
                  <a:cubicBezTo>
                    <a:pt x="91187" y="113750"/>
                    <a:pt x="77255" y="119687"/>
                    <a:pt x="59841" y="119687"/>
                  </a:cubicBezTo>
                  <a:cubicBezTo>
                    <a:pt x="49393" y="119687"/>
                    <a:pt x="39261" y="117187"/>
                    <a:pt x="29445" y="112500"/>
                  </a:cubicBezTo>
                  <a:cubicBezTo>
                    <a:pt x="19947" y="107812"/>
                    <a:pt x="12664" y="100937"/>
                    <a:pt x="7598" y="91562"/>
                  </a:cubicBezTo>
                  <a:cubicBezTo>
                    <a:pt x="2532" y="82187"/>
                    <a:pt x="0" y="71250"/>
                    <a:pt x="0" y="58125"/>
                  </a:cubicBezTo>
                  <a:close/>
                  <a:moveTo>
                    <a:pt x="31345" y="59687"/>
                  </a:moveTo>
                  <a:cubicBezTo>
                    <a:pt x="31345" y="70937"/>
                    <a:pt x="34195" y="80000"/>
                    <a:pt x="39577" y="85937"/>
                  </a:cubicBezTo>
                  <a:cubicBezTo>
                    <a:pt x="44960" y="91875"/>
                    <a:pt x="51609" y="95000"/>
                    <a:pt x="59841" y="95000"/>
                  </a:cubicBezTo>
                  <a:cubicBezTo>
                    <a:pt x="68073" y="95000"/>
                    <a:pt x="74406" y="91875"/>
                    <a:pt x="79788" y="85937"/>
                  </a:cubicBezTo>
                  <a:cubicBezTo>
                    <a:pt x="85171" y="80000"/>
                    <a:pt x="88021" y="71250"/>
                    <a:pt x="88021" y="59687"/>
                  </a:cubicBezTo>
                  <a:cubicBezTo>
                    <a:pt x="88021" y="48437"/>
                    <a:pt x="85171" y="39687"/>
                    <a:pt x="79788" y="33750"/>
                  </a:cubicBezTo>
                  <a:cubicBezTo>
                    <a:pt x="74406" y="27812"/>
                    <a:pt x="67757" y="24687"/>
                    <a:pt x="59841" y="24687"/>
                  </a:cubicBezTo>
                  <a:cubicBezTo>
                    <a:pt x="51926" y="24687"/>
                    <a:pt x="44960" y="27812"/>
                    <a:pt x="39577" y="33750"/>
                  </a:cubicBezTo>
                  <a:cubicBezTo>
                    <a:pt x="34195" y="39687"/>
                    <a:pt x="31345" y="48437"/>
                    <a:pt x="31345" y="596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2" name="Google Shape;222;p27"/>
            <p:cNvSpPr/>
            <p:nvPr/>
          </p:nvSpPr>
          <p:spPr>
            <a:xfrm>
              <a:off x="8528050" y="2390775"/>
              <a:ext cx="120650" cy="134937"/>
            </a:xfrm>
            <a:custGeom>
              <a:avLst/>
              <a:gdLst/>
              <a:ahLst/>
              <a:cxnLst/>
              <a:rect l="l" t="t" r="r" b="b"/>
              <a:pathLst>
                <a:path w="120000" h="120000" extrusionOk="0">
                  <a:moveTo>
                    <a:pt x="119640" y="119680"/>
                  </a:moveTo>
                  <a:cubicBezTo>
                    <a:pt x="108143" y="119680"/>
                    <a:pt x="96287" y="119680"/>
                    <a:pt x="84790" y="119680"/>
                  </a:cubicBezTo>
                  <a:cubicBezTo>
                    <a:pt x="84790" y="99840"/>
                    <a:pt x="84790" y="79680"/>
                    <a:pt x="84790" y="59840"/>
                  </a:cubicBezTo>
                  <a:cubicBezTo>
                    <a:pt x="84790" y="47360"/>
                    <a:pt x="84071" y="39040"/>
                    <a:pt x="82634" y="35520"/>
                  </a:cubicBezTo>
                  <a:cubicBezTo>
                    <a:pt x="81197" y="32000"/>
                    <a:pt x="78682" y="28800"/>
                    <a:pt x="75449" y="26880"/>
                  </a:cubicBezTo>
                  <a:cubicBezTo>
                    <a:pt x="72215" y="24960"/>
                    <a:pt x="67904" y="23680"/>
                    <a:pt x="63233" y="23680"/>
                  </a:cubicBezTo>
                  <a:cubicBezTo>
                    <a:pt x="57485" y="23680"/>
                    <a:pt x="52095" y="25280"/>
                    <a:pt x="47425" y="28160"/>
                  </a:cubicBezTo>
                  <a:cubicBezTo>
                    <a:pt x="42754" y="31040"/>
                    <a:pt x="39161" y="34880"/>
                    <a:pt x="37365" y="39680"/>
                  </a:cubicBezTo>
                  <a:cubicBezTo>
                    <a:pt x="35568" y="44480"/>
                    <a:pt x="34850" y="53440"/>
                    <a:pt x="34850" y="66560"/>
                  </a:cubicBezTo>
                  <a:cubicBezTo>
                    <a:pt x="34850" y="84160"/>
                    <a:pt x="34850" y="102080"/>
                    <a:pt x="34850" y="119680"/>
                  </a:cubicBezTo>
                  <a:cubicBezTo>
                    <a:pt x="23353" y="119680"/>
                    <a:pt x="11497" y="119680"/>
                    <a:pt x="0" y="119680"/>
                  </a:cubicBezTo>
                  <a:cubicBezTo>
                    <a:pt x="0" y="80640"/>
                    <a:pt x="0" y="41280"/>
                    <a:pt x="0" y="2240"/>
                  </a:cubicBezTo>
                  <a:cubicBezTo>
                    <a:pt x="10778" y="2240"/>
                    <a:pt x="21556" y="2240"/>
                    <a:pt x="32335" y="2240"/>
                  </a:cubicBezTo>
                  <a:cubicBezTo>
                    <a:pt x="32335" y="8000"/>
                    <a:pt x="32335" y="13760"/>
                    <a:pt x="32335" y="19520"/>
                  </a:cubicBezTo>
                  <a:cubicBezTo>
                    <a:pt x="43832" y="6400"/>
                    <a:pt x="58203" y="0"/>
                    <a:pt x="75449" y="0"/>
                  </a:cubicBezTo>
                  <a:cubicBezTo>
                    <a:pt x="83353" y="0"/>
                    <a:pt x="90179" y="1280"/>
                    <a:pt x="96646" y="3840"/>
                  </a:cubicBezTo>
                  <a:cubicBezTo>
                    <a:pt x="103113" y="6400"/>
                    <a:pt x="107784" y="9280"/>
                    <a:pt x="111017" y="13120"/>
                  </a:cubicBezTo>
                  <a:cubicBezTo>
                    <a:pt x="114251" y="16960"/>
                    <a:pt x="116407" y="21120"/>
                    <a:pt x="117844" y="26240"/>
                  </a:cubicBezTo>
                  <a:cubicBezTo>
                    <a:pt x="119281" y="31360"/>
                    <a:pt x="119640" y="37760"/>
                    <a:pt x="119640" y="47040"/>
                  </a:cubicBezTo>
                  <a:cubicBezTo>
                    <a:pt x="119640" y="71360"/>
                    <a:pt x="119640" y="95360"/>
                    <a:pt x="119640"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3" name="Google Shape;223;p27"/>
            <p:cNvSpPr/>
            <p:nvPr/>
          </p:nvSpPr>
          <p:spPr>
            <a:xfrm>
              <a:off x="8680450" y="2390775"/>
              <a:ext cx="193675" cy="134937"/>
            </a:xfrm>
            <a:custGeom>
              <a:avLst/>
              <a:gdLst/>
              <a:ahLst/>
              <a:cxnLst/>
              <a:rect l="l" t="t" r="r" b="b"/>
              <a:pathLst>
                <a:path w="120000" h="120000" extrusionOk="0">
                  <a:moveTo>
                    <a:pt x="0" y="2240"/>
                  </a:moveTo>
                  <a:cubicBezTo>
                    <a:pt x="6679" y="2240"/>
                    <a:pt x="13135" y="2240"/>
                    <a:pt x="19814" y="2240"/>
                  </a:cubicBezTo>
                  <a:cubicBezTo>
                    <a:pt x="19814" y="7680"/>
                    <a:pt x="19814" y="12800"/>
                    <a:pt x="19814" y="18240"/>
                  </a:cubicBezTo>
                  <a:cubicBezTo>
                    <a:pt x="26938" y="6080"/>
                    <a:pt x="35398" y="0"/>
                    <a:pt x="45194" y="0"/>
                  </a:cubicBezTo>
                  <a:cubicBezTo>
                    <a:pt x="50538" y="0"/>
                    <a:pt x="54990" y="1600"/>
                    <a:pt x="58775" y="4480"/>
                  </a:cubicBezTo>
                  <a:cubicBezTo>
                    <a:pt x="62560" y="7360"/>
                    <a:pt x="65899" y="12480"/>
                    <a:pt x="68348" y="18560"/>
                  </a:cubicBezTo>
                  <a:cubicBezTo>
                    <a:pt x="71910" y="12480"/>
                    <a:pt x="75695" y="7680"/>
                    <a:pt x="79925" y="4480"/>
                  </a:cubicBezTo>
                  <a:cubicBezTo>
                    <a:pt x="84155" y="1280"/>
                    <a:pt x="88385" y="0"/>
                    <a:pt x="93061" y="0"/>
                  </a:cubicBezTo>
                  <a:cubicBezTo>
                    <a:pt x="99072" y="0"/>
                    <a:pt x="104192" y="1600"/>
                    <a:pt x="108200" y="5120"/>
                  </a:cubicBezTo>
                  <a:cubicBezTo>
                    <a:pt x="112207" y="8640"/>
                    <a:pt x="115547" y="13760"/>
                    <a:pt x="117551" y="20480"/>
                  </a:cubicBezTo>
                  <a:cubicBezTo>
                    <a:pt x="119109" y="25600"/>
                    <a:pt x="119777" y="33600"/>
                    <a:pt x="119777" y="44800"/>
                  </a:cubicBezTo>
                  <a:cubicBezTo>
                    <a:pt x="119777" y="69760"/>
                    <a:pt x="119777" y="94720"/>
                    <a:pt x="119777" y="119680"/>
                  </a:cubicBezTo>
                  <a:cubicBezTo>
                    <a:pt x="112653" y="119680"/>
                    <a:pt x="105306" y="119680"/>
                    <a:pt x="98181" y="119680"/>
                  </a:cubicBezTo>
                  <a:cubicBezTo>
                    <a:pt x="98181" y="97280"/>
                    <a:pt x="98181" y="75200"/>
                    <a:pt x="98181" y="52800"/>
                  </a:cubicBezTo>
                  <a:cubicBezTo>
                    <a:pt x="98181" y="41280"/>
                    <a:pt x="97513" y="33600"/>
                    <a:pt x="95955" y="30400"/>
                  </a:cubicBezTo>
                  <a:cubicBezTo>
                    <a:pt x="93951" y="25920"/>
                    <a:pt x="90834" y="23680"/>
                    <a:pt x="86827" y="23680"/>
                  </a:cubicBezTo>
                  <a:cubicBezTo>
                    <a:pt x="83710" y="23680"/>
                    <a:pt x="81038" y="24960"/>
                    <a:pt x="78367" y="27520"/>
                  </a:cubicBezTo>
                  <a:cubicBezTo>
                    <a:pt x="75695" y="30080"/>
                    <a:pt x="73692" y="34240"/>
                    <a:pt x="72578" y="39360"/>
                  </a:cubicBezTo>
                  <a:cubicBezTo>
                    <a:pt x="71465" y="44480"/>
                    <a:pt x="70797" y="52480"/>
                    <a:pt x="70797" y="63360"/>
                  </a:cubicBezTo>
                  <a:cubicBezTo>
                    <a:pt x="70797" y="82240"/>
                    <a:pt x="70797" y="100800"/>
                    <a:pt x="70797" y="119680"/>
                  </a:cubicBezTo>
                  <a:cubicBezTo>
                    <a:pt x="63673" y="119680"/>
                    <a:pt x="56326" y="119680"/>
                    <a:pt x="49202" y="119680"/>
                  </a:cubicBezTo>
                  <a:cubicBezTo>
                    <a:pt x="49202" y="98240"/>
                    <a:pt x="49202" y="77120"/>
                    <a:pt x="49202" y="55680"/>
                  </a:cubicBezTo>
                  <a:cubicBezTo>
                    <a:pt x="49202" y="44160"/>
                    <a:pt x="48756" y="36800"/>
                    <a:pt x="48089" y="33600"/>
                  </a:cubicBezTo>
                  <a:cubicBezTo>
                    <a:pt x="47421" y="30400"/>
                    <a:pt x="46085" y="27840"/>
                    <a:pt x="44526" y="26240"/>
                  </a:cubicBezTo>
                  <a:cubicBezTo>
                    <a:pt x="42968" y="24640"/>
                    <a:pt x="40742" y="23680"/>
                    <a:pt x="38070" y="23680"/>
                  </a:cubicBezTo>
                  <a:cubicBezTo>
                    <a:pt x="34730" y="23680"/>
                    <a:pt x="31614" y="24960"/>
                    <a:pt x="28942" y="27520"/>
                  </a:cubicBezTo>
                  <a:cubicBezTo>
                    <a:pt x="26270" y="30080"/>
                    <a:pt x="24489" y="33920"/>
                    <a:pt x="23376" y="38720"/>
                  </a:cubicBezTo>
                  <a:cubicBezTo>
                    <a:pt x="22263" y="43520"/>
                    <a:pt x="21595" y="51520"/>
                    <a:pt x="21595" y="62720"/>
                  </a:cubicBezTo>
                  <a:cubicBezTo>
                    <a:pt x="21595" y="81600"/>
                    <a:pt x="21595" y="100800"/>
                    <a:pt x="21595" y="119680"/>
                  </a:cubicBezTo>
                  <a:cubicBezTo>
                    <a:pt x="14471" y="119680"/>
                    <a:pt x="7124" y="119680"/>
                    <a:pt x="0" y="119680"/>
                  </a:cubicBezTo>
                  <a:cubicBezTo>
                    <a:pt x="0" y="80640"/>
                    <a:pt x="0" y="41280"/>
                    <a:pt x="0" y="224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4" name="Google Shape;224;p27"/>
            <p:cNvSpPr/>
            <p:nvPr/>
          </p:nvSpPr>
          <p:spPr>
            <a:xfrm>
              <a:off x="8897937" y="2390775"/>
              <a:ext cx="123825" cy="138112"/>
            </a:xfrm>
            <a:custGeom>
              <a:avLst/>
              <a:gdLst/>
              <a:ahLst/>
              <a:cxnLst/>
              <a:rect l="l" t="t" r="r" b="b"/>
              <a:pathLst>
                <a:path w="120000" h="120000" extrusionOk="0">
                  <a:moveTo>
                    <a:pt x="83826" y="80937"/>
                  </a:moveTo>
                  <a:cubicBezTo>
                    <a:pt x="94956" y="82500"/>
                    <a:pt x="106434" y="84375"/>
                    <a:pt x="117565" y="85937"/>
                  </a:cubicBezTo>
                  <a:cubicBezTo>
                    <a:pt x="113391" y="96875"/>
                    <a:pt x="106434" y="105312"/>
                    <a:pt x="97043" y="110937"/>
                  </a:cubicBezTo>
                  <a:cubicBezTo>
                    <a:pt x="87652" y="116562"/>
                    <a:pt x="76173" y="119687"/>
                    <a:pt x="61913" y="119687"/>
                  </a:cubicBezTo>
                  <a:cubicBezTo>
                    <a:pt x="39652" y="119687"/>
                    <a:pt x="23304" y="113125"/>
                    <a:pt x="12521" y="100312"/>
                  </a:cubicBezTo>
                  <a:cubicBezTo>
                    <a:pt x="4173" y="89687"/>
                    <a:pt x="0" y="76562"/>
                    <a:pt x="0" y="60625"/>
                  </a:cubicBezTo>
                  <a:cubicBezTo>
                    <a:pt x="0" y="41875"/>
                    <a:pt x="5565" y="26875"/>
                    <a:pt x="16695" y="16250"/>
                  </a:cubicBezTo>
                  <a:cubicBezTo>
                    <a:pt x="27826" y="5625"/>
                    <a:pt x="41739" y="0"/>
                    <a:pt x="58434" y="0"/>
                  </a:cubicBezTo>
                  <a:cubicBezTo>
                    <a:pt x="77565" y="0"/>
                    <a:pt x="92521" y="5625"/>
                    <a:pt x="103652" y="16875"/>
                  </a:cubicBezTo>
                  <a:cubicBezTo>
                    <a:pt x="114782" y="28125"/>
                    <a:pt x="119652" y="45625"/>
                    <a:pt x="119304" y="68750"/>
                  </a:cubicBezTo>
                  <a:cubicBezTo>
                    <a:pt x="91130" y="68750"/>
                    <a:pt x="62608" y="68750"/>
                    <a:pt x="34434" y="68750"/>
                  </a:cubicBezTo>
                  <a:cubicBezTo>
                    <a:pt x="34782" y="77812"/>
                    <a:pt x="37565" y="84687"/>
                    <a:pt x="42782" y="89687"/>
                  </a:cubicBezTo>
                  <a:cubicBezTo>
                    <a:pt x="48000" y="94687"/>
                    <a:pt x="54260" y="97187"/>
                    <a:pt x="62260" y="97187"/>
                  </a:cubicBezTo>
                  <a:cubicBezTo>
                    <a:pt x="67478" y="97187"/>
                    <a:pt x="72000" y="95937"/>
                    <a:pt x="75478" y="93437"/>
                  </a:cubicBezTo>
                  <a:cubicBezTo>
                    <a:pt x="78956" y="90937"/>
                    <a:pt x="82086" y="86562"/>
                    <a:pt x="83826" y="80937"/>
                  </a:cubicBezTo>
                  <a:close/>
                  <a:moveTo>
                    <a:pt x="85913" y="50312"/>
                  </a:moveTo>
                  <a:cubicBezTo>
                    <a:pt x="85565" y="41562"/>
                    <a:pt x="83130" y="34687"/>
                    <a:pt x="78260" y="30000"/>
                  </a:cubicBezTo>
                  <a:cubicBezTo>
                    <a:pt x="73391" y="25312"/>
                    <a:pt x="67478" y="23125"/>
                    <a:pt x="60521" y="23125"/>
                  </a:cubicBezTo>
                  <a:cubicBezTo>
                    <a:pt x="53217" y="23125"/>
                    <a:pt x="46956" y="25625"/>
                    <a:pt x="42086" y="30312"/>
                  </a:cubicBezTo>
                  <a:cubicBezTo>
                    <a:pt x="37217" y="35312"/>
                    <a:pt x="34782" y="41875"/>
                    <a:pt x="35130" y="50312"/>
                  </a:cubicBezTo>
                  <a:cubicBezTo>
                    <a:pt x="52173" y="50312"/>
                    <a:pt x="68869" y="50312"/>
                    <a:pt x="85913" y="503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5" name="Google Shape;225;p27"/>
            <p:cNvSpPr/>
            <p:nvPr/>
          </p:nvSpPr>
          <p:spPr>
            <a:xfrm>
              <a:off x="9050337" y="2390775"/>
              <a:ext cx="120650" cy="134937"/>
            </a:xfrm>
            <a:custGeom>
              <a:avLst/>
              <a:gdLst/>
              <a:ahLst/>
              <a:cxnLst/>
              <a:rect l="l" t="t" r="r" b="b"/>
              <a:pathLst>
                <a:path w="120000" h="120000" extrusionOk="0">
                  <a:moveTo>
                    <a:pt x="119640" y="119680"/>
                  </a:moveTo>
                  <a:cubicBezTo>
                    <a:pt x="108143" y="119680"/>
                    <a:pt x="96287" y="119680"/>
                    <a:pt x="84790" y="119680"/>
                  </a:cubicBezTo>
                  <a:cubicBezTo>
                    <a:pt x="84790" y="99840"/>
                    <a:pt x="84790" y="79680"/>
                    <a:pt x="84790" y="59840"/>
                  </a:cubicBezTo>
                  <a:cubicBezTo>
                    <a:pt x="84790" y="47360"/>
                    <a:pt x="84071" y="39040"/>
                    <a:pt x="82634" y="35520"/>
                  </a:cubicBezTo>
                  <a:cubicBezTo>
                    <a:pt x="81197" y="32000"/>
                    <a:pt x="78682" y="28800"/>
                    <a:pt x="75449" y="26880"/>
                  </a:cubicBezTo>
                  <a:cubicBezTo>
                    <a:pt x="72215" y="24960"/>
                    <a:pt x="67904" y="23680"/>
                    <a:pt x="63233" y="23680"/>
                  </a:cubicBezTo>
                  <a:cubicBezTo>
                    <a:pt x="57485" y="23680"/>
                    <a:pt x="52095" y="25280"/>
                    <a:pt x="47425" y="28160"/>
                  </a:cubicBezTo>
                  <a:cubicBezTo>
                    <a:pt x="42754" y="31040"/>
                    <a:pt x="39161" y="34880"/>
                    <a:pt x="37365" y="39680"/>
                  </a:cubicBezTo>
                  <a:cubicBezTo>
                    <a:pt x="35568" y="44480"/>
                    <a:pt x="34850" y="53440"/>
                    <a:pt x="34850" y="66560"/>
                  </a:cubicBezTo>
                  <a:cubicBezTo>
                    <a:pt x="34850" y="84160"/>
                    <a:pt x="34850" y="102080"/>
                    <a:pt x="34850" y="119680"/>
                  </a:cubicBezTo>
                  <a:cubicBezTo>
                    <a:pt x="23353" y="119680"/>
                    <a:pt x="11497" y="119680"/>
                    <a:pt x="0" y="119680"/>
                  </a:cubicBezTo>
                  <a:cubicBezTo>
                    <a:pt x="0" y="80640"/>
                    <a:pt x="0" y="41280"/>
                    <a:pt x="0" y="2240"/>
                  </a:cubicBezTo>
                  <a:cubicBezTo>
                    <a:pt x="10778" y="2240"/>
                    <a:pt x="21556" y="2240"/>
                    <a:pt x="32335" y="2240"/>
                  </a:cubicBezTo>
                  <a:cubicBezTo>
                    <a:pt x="32335" y="8000"/>
                    <a:pt x="32335" y="13760"/>
                    <a:pt x="32335" y="19520"/>
                  </a:cubicBezTo>
                  <a:cubicBezTo>
                    <a:pt x="43832" y="6400"/>
                    <a:pt x="58203" y="0"/>
                    <a:pt x="75449" y="0"/>
                  </a:cubicBezTo>
                  <a:cubicBezTo>
                    <a:pt x="83353" y="0"/>
                    <a:pt x="90179" y="1280"/>
                    <a:pt x="96646" y="3840"/>
                  </a:cubicBezTo>
                  <a:cubicBezTo>
                    <a:pt x="103113" y="6400"/>
                    <a:pt x="107784" y="9280"/>
                    <a:pt x="111017" y="13120"/>
                  </a:cubicBezTo>
                  <a:cubicBezTo>
                    <a:pt x="114251" y="16960"/>
                    <a:pt x="116407" y="21120"/>
                    <a:pt x="117844" y="26240"/>
                  </a:cubicBezTo>
                  <a:cubicBezTo>
                    <a:pt x="119281" y="31360"/>
                    <a:pt x="119640" y="37760"/>
                    <a:pt x="119640" y="47040"/>
                  </a:cubicBezTo>
                  <a:cubicBezTo>
                    <a:pt x="119640" y="71360"/>
                    <a:pt x="119640" y="95360"/>
                    <a:pt x="119640" y="11968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6" name="Google Shape;226;p27"/>
            <p:cNvSpPr/>
            <p:nvPr/>
          </p:nvSpPr>
          <p:spPr>
            <a:xfrm>
              <a:off x="9191625" y="2346325"/>
              <a:ext cx="77787" cy="182562"/>
            </a:xfrm>
            <a:custGeom>
              <a:avLst/>
              <a:gdLst/>
              <a:ahLst/>
              <a:cxnLst/>
              <a:rect l="l" t="t" r="r" b="b"/>
              <a:pathLst>
                <a:path w="120000" h="120000" extrusionOk="0">
                  <a:moveTo>
                    <a:pt x="115534" y="30769"/>
                  </a:moveTo>
                  <a:cubicBezTo>
                    <a:pt x="115534" y="36923"/>
                    <a:pt x="115534" y="42840"/>
                    <a:pt x="115534" y="48994"/>
                  </a:cubicBezTo>
                  <a:cubicBezTo>
                    <a:pt x="103255" y="48994"/>
                    <a:pt x="90976" y="48994"/>
                    <a:pt x="78697" y="48994"/>
                  </a:cubicBezTo>
                  <a:cubicBezTo>
                    <a:pt x="78697" y="60828"/>
                    <a:pt x="78697" y="72426"/>
                    <a:pt x="78697" y="84260"/>
                  </a:cubicBezTo>
                  <a:cubicBezTo>
                    <a:pt x="78697" y="91360"/>
                    <a:pt x="79255" y="95621"/>
                    <a:pt x="79813" y="96804"/>
                  </a:cubicBezTo>
                  <a:cubicBezTo>
                    <a:pt x="80372" y="97988"/>
                    <a:pt x="82046" y="98934"/>
                    <a:pt x="84279" y="99644"/>
                  </a:cubicBezTo>
                  <a:cubicBezTo>
                    <a:pt x="86511" y="100355"/>
                    <a:pt x="89860" y="100828"/>
                    <a:pt x="93209" y="100828"/>
                  </a:cubicBezTo>
                  <a:cubicBezTo>
                    <a:pt x="98232" y="100828"/>
                    <a:pt x="105488" y="100118"/>
                    <a:pt x="114976" y="98698"/>
                  </a:cubicBezTo>
                  <a:cubicBezTo>
                    <a:pt x="116651" y="104615"/>
                    <a:pt x="117767" y="110532"/>
                    <a:pt x="119441" y="116449"/>
                  </a:cubicBezTo>
                  <a:cubicBezTo>
                    <a:pt x="107162" y="118579"/>
                    <a:pt x="92651" y="119763"/>
                    <a:pt x="77023" y="119763"/>
                  </a:cubicBezTo>
                  <a:cubicBezTo>
                    <a:pt x="67534" y="119763"/>
                    <a:pt x="58604" y="119053"/>
                    <a:pt x="50790" y="117633"/>
                  </a:cubicBezTo>
                  <a:cubicBezTo>
                    <a:pt x="42976" y="116213"/>
                    <a:pt x="37395" y="114556"/>
                    <a:pt x="34046" y="112189"/>
                  </a:cubicBezTo>
                  <a:cubicBezTo>
                    <a:pt x="30697" y="109822"/>
                    <a:pt x="27906" y="106982"/>
                    <a:pt x="26232" y="103195"/>
                  </a:cubicBezTo>
                  <a:cubicBezTo>
                    <a:pt x="25116" y="100591"/>
                    <a:pt x="24558" y="95147"/>
                    <a:pt x="24558" y="87100"/>
                  </a:cubicBezTo>
                  <a:cubicBezTo>
                    <a:pt x="24558" y="74319"/>
                    <a:pt x="24558" y="61775"/>
                    <a:pt x="24558" y="48994"/>
                  </a:cubicBezTo>
                  <a:cubicBezTo>
                    <a:pt x="16186" y="48994"/>
                    <a:pt x="8372" y="48994"/>
                    <a:pt x="0" y="48994"/>
                  </a:cubicBezTo>
                  <a:cubicBezTo>
                    <a:pt x="0" y="42840"/>
                    <a:pt x="0" y="36923"/>
                    <a:pt x="0" y="30769"/>
                  </a:cubicBezTo>
                  <a:cubicBezTo>
                    <a:pt x="8372" y="30769"/>
                    <a:pt x="16186" y="30769"/>
                    <a:pt x="24558" y="30769"/>
                  </a:cubicBezTo>
                  <a:cubicBezTo>
                    <a:pt x="24558" y="25088"/>
                    <a:pt x="24558" y="19171"/>
                    <a:pt x="24558" y="13491"/>
                  </a:cubicBezTo>
                  <a:cubicBezTo>
                    <a:pt x="42418" y="8994"/>
                    <a:pt x="60837" y="4497"/>
                    <a:pt x="78697" y="0"/>
                  </a:cubicBezTo>
                  <a:cubicBezTo>
                    <a:pt x="78697" y="10177"/>
                    <a:pt x="78697" y="20591"/>
                    <a:pt x="78697" y="30769"/>
                  </a:cubicBezTo>
                  <a:cubicBezTo>
                    <a:pt x="90976" y="30769"/>
                    <a:pt x="103255" y="30769"/>
                    <a:pt x="115534" y="3076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7" name="Google Shape;227;p27"/>
            <p:cNvSpPr/>
            <p:nvPr/>
          </p:nvSpPr>
          <p:spPr>
            <a:xfrm>
              <a:off x="9355137" y="2339975"/>
              <a:ext cx="63500" cy="239712"/>
            </a:xfrm>
            <a:custGeom>
              <a:avLst/>
              <a:gdLst/>
              <a:ahLst/>
              <a:cxnLst/>
              <a:rect l="l" t="t" r="r" b="b"/>
              <a:pathLst>
                <a:path w="120000" h="120000" extrusionOk="0">
                  <a:moveTo>
                    <a:pt x="118636" y="119819"/>
                  </a:moveTo>
                  <a:cubicBezTo>
                    <a:pt x="103636" y="119819"/>
                    <a:pt x="87954" y="119819"/>
                    <a:pt x="72954" y="119819"/>
                  </a:cubicBezTo>
                  <a:cubicBezTo>
                    <a:pt x="49090" y="110240"/>
                    <a:pt x="31363" y="100301"/>
                    <a:pt x="18409" y="89819"/>
                  </a:cubicBezTo>
                  <a:cubicBezTo>
                    <a:pt x="6136" y="79518"/>
                    <a:pt x="0" y="69578"/>
                    <a:pt x="0" y="59819"/>
                  </a:cubicBezTo>
                  <a:cubicBezTo>
                    <a:pt x="0" y="47891"/>
                    <a:pt x="7500" y="36506"/>
                    <a:pt x="23181" y="25662"/>
                  </a:cubicBezTo>
                  <a:cubicBezTo>
                    <a:pt x="36818" y="16445"/>
                    <a:pt x="53863" y="7771"/>
                    <a:pt x="74318" y="0"/>
                  </a:cubicBezTo>
                  <a:cubicBezTo>
                    <a:pt x="89318" y="0"/>
                    <a:pt x="104318" y="0"/>
                    <a:pt x="119318" y="0"/>
                  </a:cubicBezTo>
                  <a:cubicBezTo>
                    <a:pt x="98181" y="12650"/>
                    <a:pt x="83181" y="23313"/>
                    <a:pt x="75681" y="32168"/>
                  </a:cubicBezTo>
                  <a:cubicBezTo>
                    <a:pt x="68181" y="41024"/>
                    <a:pt x="63409" y="50240"/>
                    <a:pt x="63409" y="60180"/>
                  </a:cubicBezTo>
                  <a:cubicBezTo>
                    <a:pt x="63409" y="67048"/>
                    <a:pt x="65454" y="74096"/>
                    <a:pt x="70227" y="81144"/>
                  </a:cubicBezTo>
                  <a:cubicBezTo>
                    <a:pt x="75000" y="88192"/>
                    <a:pt x="81818" y="95060"/>
                    <a:pt x="90000" y="101566"/>
                  </a:cubicBezTo>
                  <a:cubicBezTo>
                    <a:pt x="95454" y="105722"/>
                    <a:pt x="105000" y="111867"/>
                    <a:pt x="118636" y="11981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8" name="Google Shape;228;p27"/>
            <p:cNvSpPr/>
            <p:nvPr/>
          </p:nvSpPr>
          <p:spPr>
            <a:xfrm>
              <a:off x="9426575" y="2343150"/>
              <a:ext cx="182562" cy="182562"/>
            </a:xfrm>
            <a:custGeom>
              <a:avLst/>
              <a:gdLst/>
              <a:ahLst/>
              <a:cxnLst/>
              <a:rect l="l" t="t" r="r" b="b"/>
              <a:pathLst>
                <a:path w="120000" h="120000" extrusionOk="0">
                  <a:moveTo>
                    <a:pt x="119763" y="119763"/>
                  </a:moveTo>
                  <a:cubicBezTo>
                    <a:pt x="111023" y="119763"/>
                    <a:pt x="102519" y="119763"/>
                    <a:pt x="93779" y="119763"/>
                  </a:cubicBezTo>
                  <a:cubicBezTo>
                    <a:pt x="90236" y="110769"/>
                    <a:pt x="86929" y="101538"/>
                    <a:pt x="83385" y="92544"/>
                  </a:cubicBezTo>
                  <a:cubicBezTo>
                    <a:pt x="67559" y="92544"/>
                    <a:pt x="51496" y="92544"/>
                    <a:pt x="35669" y="92544"/>
                  </a:cubicBezTo>
                  <a:cubicBezTo>
                    <a:pt x="32362" y="101538"/>
                    <a:pt x="29055" y="110769"/>
                    <a:pt x="25748" y="119763"/>
                  </a:cubicBezTo>
                  <a:cubicBezTo>
                    <a:pt x="17244" y="119763"/>
                    <a:pt x="8503" y="119763"/>
                    <a:pt x="0" y="119763"/>
                  </a:cubicBezTo>
                  <a:cubicBezTo>
                    <a:pt x="15354" y="79763"/>
                    <a:pt x="30472" y="40000"/>
                    <a:pt x="45826" y="0"/>
                  </a:cubicBezTo>
                  <a:cubicBezTo>
                    <a:pt x="54566" y="0"/>
                    <a:pt x="63070" y="0"/>
                    <a:pt x="71811" y="0"/>
                  </a:cubicBezTo>
                  <a:cubicBezTo>
                    <a:pt x="87874" y="40000"/>
                    <a:pt x="103700" y="79763"/>
                    <a:pt x="119763" y="119763"/>
                  </a:cubicBezTo>
                  <a:close/>
                  <a:moveTo>
                    <a:pt x="75590" y="72189"/>
                  </a:moveTo>
                  <a:cubicBezTo>
                    <a:pt x="70157" y="57514"/>
                    <a:pt x="64488" y="42603"/>
                    <a:pt x="59055" y="27928"/>
                  </a:cubicBezTo>
                  <a:cubicBezTo>
                    <a:pt x="53622" y="42603"/>
                    <a:pt x="48425" y="57514"/>
                    <a:pt x="42992" y="72189"/>
                  </a:cubicBezTo>
                  <a:cubicBezTo>
                    <a:pt x="53858" y="72189"/>
                    <a:pt x="64724" y="72189"/>
                    <a:pt x="75590" y="7218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29" name="Google Shape;229;p27"/>
            <p:cNvSpPr/>
            <p:nvPr/>
          </p:nvSpPr>
          <p:spPr>
            <a:xfrm>
              <a:off x="9621837" y="2339975"/>
              <a:ext cx="158750" cy="188912"/>
            </a:xfrm>
            <a:custGeom>
              <a:avLst/>
              <a:gdLst/>
              <a:ahLst/>
              <a:cxnLst/>
              <a:rect l="l" t="t" r="r" b="b"/>
              <a:pathLst>
                <a:path w="120000" h="120000" extrusionOk="0">
                  <a:moveTo>
                    <a:pt x="92911" y="75200"/>
                  </a:moveTo>
                  <a:cubicBezTo>
                    <a:pt x="101851" y="77485"/>
                    <a:pt x="110790" y="80000"/>
                    <a:pt x="119729" y="82285"/>
                  </a:cubicBezTo>
                  <a:cubicBezTo>
                    <a:pt x="115665" y="94857"/>
                    <a:pt x="108623" y="104457"/>
                    <a:pt x="99142" y="110628"/>
                  </a:cubicBezTo>
                  <a:cubicBezTo>
                    <a:pt x="89661" y="116800"/>
                    <a:pt x="77471" y="119771"/>
                    <a:pt x="62573" y="119771"/>
                  </a:cubicBezTo>
                  <a:cubicBezTo>
                    <a:pt x="44424" y="119771"/>
                    <a:pt x="29255" y="114514"/>
                    <a:pt x="17607" y="104000"/>
                  </a:cubicBezTo>
                  <a:cubicBezTo>
                    <a:pt x="5959" y="93485"/>
                    <a:pt x="0" y="79085"/>
                    <a:pt x="0" y="60800"/>
                  </a:cubicBezTo>
                  <a:cubicBezTo>
                    <a:pt x="0" y="41600"/>
                    <a:pt x="5959" y="26742"/>
                    <a:pt x="17607" y="16000"/>
                  </a:cubicBezTo>
                  <a:cubicBezTo>
                    <a:pt x="29255" y="5257"/>
                    <a:pt x="45237" y="0"/>
                    <a:pt x="64469" y="0"/>
                  </a:cubicBezTo>
                  <a:cubicBezTo>
                    <a:pt x="81264" y="0"/>
                    <a:pt x="94808" y="4114"/>
                    <a:pt x="105372" y="12571"/>
                  </a:cubicBezTo>
                  <a:cubicBezTo>
                    <a:pt x="111602" y="17371"/>
                    <a:pt x="116207" y="24685"/>
                    <a:pt x="119458" y="33828"/>
                  </a:cubicBezTo>
                  <a:cubicBezTo>
                    <a:pt x="110248" y="35657"/>
                    <a:pt x="101309" y="37485"/>
                    <a:pt x="92099" y="39314"/>
                  </a:cubicBezTo>
                  <a:cubicBezTo>
                    <a:pt x="90474" y="33371"/>
                    <a:pt x="86952" y="28571"/>
                    <a:pt x="81805" y="25142"/>
                  </a:cubicBezTo>
                  <a:cubicBezTo>
                    <a:pt x="76659" y="21714"/>
                    <a:pt x="70428" y="19885"/>
                    <a:pt x="62844" y="19885"/>
                  </a:cubicBezTo>
                  <a:cubicBezTo>
                    <a:pt x="52821" y="19885"/>
                    <a:pt x="44424" y="23085"/>
                    <a:pt x="37923" y="29257"/>
                  </a:cubicBezTo>
                  <a:cubicBezTo>
                    <a:pt x="31422" y="35428"/>
                    <a:pt x="28442" y="45257"/>
                    <a:pt x="28442" y="59200"/>
                  </a:cubicBezTo>
                  <a:cubicBezTo>
                    <a:pt x="28442" y="73828"/>
                    <a:pt x="31693" y="84342"/>
                    <a:pt x="37923" y="90514"/>
                  </a:cubicBezTo>
                  <a:cubicBezTo>
                    <a:pt x="44153" y="96685"/>
                    <a:pt x="52279" y="99885"/>
                    <a:pt x="62302" y="99885"/>
                  </a:cubicBezTo>
                  <a:cubicBezTo>
                    <a:pt x="69616" y="99885"/>
                    <a:pt x="76117" y="97828"/>
                    <a:pt x="81534" y="93942"/>
                  </a:cubicBezTo>
                  <a:cubicBezTo>
                    <a:pt x="86952" y="90057"/>
                    <a:pt x="90474" y="83657"/>
                    <a:pt x="92911" y="75200"/>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30" name="Google Shape;230;p27"/>
            <p:cNvSpPr/>
            <p:nvPr/>
          </p:nvSpPr>
          <p:spPr>
            <a:xfrm>
              <a:off x="9812337" y="2343150"/>
              <a:ext cx="138112" cy="182562"/>
            </a:xfrm>
            <a:custGeom>
              <a:avLst/>
              <a:gdLst/>
              <a:ahLst/>
              <a:cxnLst/>
              <a:rect l="l" t="t" r="r" b="b"/>
              <a:pathLst>
                <a:path w="120000" h="120000" extrusionOk="0">
                  <a:moveTo>
                    <a:pt x="0" y="119763"/>
                  </a:moveTo>
                  <a:cubicBezTo>
                    <a:pt x="0" y="79763"/>
                    <a:pt x="0" y="40000"/>
                    <a:pt x="0" y="0"/>
                  </a:cubicBezTo>
                  <a:cubicBezTo>
                    <a:pt x="38961" y="0"/>
                    <a:pt x="77610" y="0"/>
                    <a:pt x="116571" y="0"/>
                  </a:cubicBezTo>
                  <a:cubicBezTo>
                    <a:pt x="116571" y="6863"/>
                    <a:pt x="116571" y="13491"/>
                    <a:pt x="116571" y="20355"/>
                  </a:cubicBezTo>
                  <a:cubicBezTo>
                    <a:pt x="88207" y="20355"/>
                    <a:pt x="60155" y="20355"/>
                    <a:pt x="31792" y="20355"/>
                  </a:cubicBezTo>
                  <a:cubicBezTo>
                    <a:pt x="31792" y="29112"/>
                    <a:pt x="31792" y="38106"/>
                    <a:pt x="31792" y="46863"/>
                  </a:cubicBezTo>
                  <a:cubicBezTo>
                    <a:pt x="57974" y="46863"/>
                    <a:pt x="84467" y="46863"/>
                    <a:pt x="110649" y="46863"/>
                  </a:cubicBezTo>
                  <a:cubicBezTo>
                    <a:pt x="110649" y="53727"/>
                    <a:pt x="110649" y="60355"/>
                    <a:pt x="110649" y="67218"/>
                  </a:cubicBezTo>
                  <a:cubicBezTo>
                    <a:pt x="84467" y="67218"/>
                    <a:pt x="57974" y="67218"/>
                    <a:pt x="31792" y="67218"/>
                  </a:cubicBezTo>
                  <a:cubicBezTo>
                    <a:pt x="31792" y="77869"/>
                    <a:pt x="31792" y="88757"/>
                    <a:pt x="31792" y="99408"/>
                  </a:cubicBezTo>
                  <a:cubicBezTo>
                    <a:pt x="61090" y="99408"/>
                    <a:pt x="90389" y="99408"/>
                    <a:pt x="119688" y="99408"/>
                  </a:cubicBezTo>
                  <a:cubicBezTo>
                    <a:pt x="119688" y="106272"/>
                    <a:pt x="119688" y="112899"/>
                    <a:pt x="119688" y="119763"/>
                  </a:cubicBezTo>
                  <a:cubicBezTo>
                    <a:pt x="79792" y="119763"/>
                    <a:pt x="39896" y="119763"/>
                    <a:pt x="0" y="119763"/>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231" name="Google Shape;231;p27"/>
            <p:cNvSpPr/>
            <p:nvPr/>
          </p:nvSpPr>
          <p:spPr>
            <a:xfrm>
              <a:off x="9972675" y="2339975"/>
              <a:ext cx="63500" cy="239712"/>
            </a:xfrm>
            <a:custGeom>
              <a:avLst/>
              <a:gdLst/>
              <a:ahLst/>
              <a:cxnLst/>
              <a:rect l="l" t="t" r="r" b="b"/>
              <a:pathLst>
                <a:path w="120000" h="120000" extrusionOk="0">
                  <a:moveTo>
                    <a:pt x="681" y="119819"/>
                  </a:moveTo>
                  <a:cubicBezTo>
                    <a:pt x="13636" y="112409"/>
                    <a:pt x="22500" y="106807"/>
                    <a:pt x="27954" y="102831"/>
                  </a:cubicBezTo>
                  <a:cubicBezTo>
                    <a:pt x="33409" y="98855"/>
                    <a:pt x="38181" y="94337"/>
                    <a:pt x="42954" y="89096"/>
                  </a:cubicBezTo>
                  <a:cubicBezTo>
                    <a:pt x="47045" y="84036"/>
                    <a:pt x="50454" y="79156"/>
                    <a:pt x="52500" y="74457"/>
                  </a:cubicBezTo>
                  <a:cubicBezTo>
                    <a:pt x="54545" y="69759"/>
                    <a:pt x="55909" y="65060"/>
                    <a:pt x="55909" y="60180"/>
                  </a:cubicBezTo>
                  <a:cubicBezTo>
                    <a:pt x="55909" y="50240"/>
                    <a:pt x="51818" y="41024"/>
                    <a:pt x="44318" y="32168"/>
                  </a:cubicBezTo>
                  <a:cubicBezTo>
                    <a:pt x="36818" y="23313"/>
                    <a:pt x="21136" y="12650"/>
                    <a:pt x="0" y="0"/>
                  </a:cubicBezTo>
                  <a:cubicBezTo>
                    <a:pt x="15000" y="0"/>
                    <a:pt x="30000" y="0"/>
                    <a:pt x="45000" y="0"/>
                  </a:cubicBezTo>
                  <a:cubicBezTo>
                    <a:pt x="68863" y="8855"/>
                    <a:pt x="86590" y="18433"/>
                    <a:pt x="99545" y="28373"/>
                  </a:cubicBezTo>
                  <a:cubicBezTo>
                    <a:pt x="112500" y="38313"/>
                    <a:pt x="119318" y="48614"/>
                    <a:pt x="119318" y="58915"/>
                  </a:cubicBezTo>
                  <a:cubicBezTo>
                    <a:pt x="119318" y="67590"/>
                    <a:pt x="113863" y="76987"/>
                    <a:pt x="103636" y="86927"/>
                  </a:cubicBezTo>
                  <a:cubicBezTo>
                    <a:pt x="92045" y="97951"/>
                    <a:pt x="72954" y="108975"/>
                    <a:pt x="46363" y="119819"/>
                  </a:cubicBezTo>
                  <a:cubicBezTo>
                    <a:pt x="31363" y="119819"/>
                    <a:pt x="15681" y="119819"/>
                    <a:pt x="681" y="119819"/>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pic>
        <p:nvPicPr>
          <p:cNvPr id="232" name="Google Shape;232;p27"/>
          <p:cNvPicPr preferRelativeResize="0"/>
          <p:nvPr/>
        </p:nvPicPr>
        <p:blipFill rotWithShape="1">
          <a:blip r:embed="rId4">
            <a:alphaModFix/>
          </a:blip>
          <a:srcRect/>
          <a:stretch/>
        </p:blipFill>
        <p:spPr>
          <a:xfrm>
            <a:off x="2517775" y="812800"/>
            <a:ext cx="2308225" cy="630237"/>
          </a:xfrm>
          <a:prstGeom prst="rect">
            <a:avLst/>
          </a:prstGeom>
          <a:noFill/>
          <a:ln>
            <a:noFill/>
          </a:ln>
        </p:spPr>
      </p:pic>
      <p:pic>
        <p:nvPicPr>
          <p:cNvPr id="233" name="Google Shape;233;p27"/>
          <p:cNvPicPr preferRelativeResize="0"/>
          <p:nvPr/>
        </p:nvPicPr>
        <p:blipFill rotWithShape="1">
          <a:blip r:embed="rId5">
            <a:alphaModFix/>
          </a:blip>
          <a:srcRect/>
          <a:stretch/>
        </p:blipFill>
        <p:spPr>
          <a:xfrm>
            <a:off x="3311525" y="5435600"/>
            <a:ext cx="1250950" cy="577850"/>
          </a:xfrm>
          <a:prstGeom prst="rect">
            <a:avLst/>
          </a:prstGeom>
          <a:noFill/>
          <a:ln>
            <a:noFill/>
          </a:ln>
        </p:spPr>
      </p:pic>
      <p:pic>
        <p:nvPicPr>
          <p:cNvPr id="234" name="Google Shape;234;p27"/>
          <p:cNvPicPr preferRelativeResize="0"/>
          <p:nvPr/>
        </p:nvPicPr>
        <p:blipFill rotWithShape="1">
          <a:blip r:embed="rId6">
            <a:alphaModFix/>
          </a:blip>
          <a:srcRect/>
          <a:stretch/>
        </p:blipFill>
        <p:spPr>
          <a:xfrm>
            <a:off x="5056187" y="887412"/>
            <a:ext cx="774700" cy="622300"/>
          </a:xfrm>
          <a:prstGeom prst="rect">
            <a:avLst/>
          </a:prstGeom>
          <a:noFill/>
          <a:ln>
            <a:noFill/>
          </a:ln>
        </p:spPr>
      </p:pic>
      <p:sp>
        <p:nvSpPr>
          <p:cNvPr id="235" name="Google Shape;235;p27"/>
          <p:cNvSpPr txBox="1"/>
          <p:nvPr/>
        </p:nvSpPr>
        <p:spPr>
          <a:xfrm>
            <a:off x="828675" y="2903537"/>
            <a:ext cx="3360737" cy="525462"/>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FFCC99"/>
              </a:buClr>
              <a:buSzPts val="1800"/>
              <a:buFont typeface="Arial"/>
              <a:buNone/>
            </a:pPr>
            <a:r>
              <a:rPr lang="en-US" sz="1800" b="1" i="0" u="none" strike="noStrike" cap="none">
                <a:solidFill>
                  <a:srgbClr val="FFCC99"/>
                </a:solidFill>
                <a:latin typeface="Arial"/>
                <a:ea typeface="Arial"/>
                <a:cs typeface="Arial"/>
                <a:sym typeface="Arial"/>
              </a:rPr>
              <a:t>Object Request Broker</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FFCC99"/>
              </a:buClr>
              <a:buSzPts val="1800"/>
              <a:buFont typeface="Arial"/>
              <a:buNone/>
            </a:pPr>
            <a:r>
              <a:rPr lang="en-US" sz="1800" b="1" i="0" u="none" strike="noStrike" cap="none">
                <a:solidFill>
                  <a:srgbClr val="FFCC99"/>
                </a:solidFill>
                <a:latin typeface="Arial"/>
                <a:ea typeface="Arial"/>
                <a:cs typeface="Arial"/>
                <a:sym typeface="Arial"/>
              </a:rPr>
              <a:t> (ORB)‏</a:t>
            </a:r>
            <a:endParaRPr sz="1400" b="0" i="0" u="none" strike="noStrike" cap="none">
              <a:solidFill>
                <a:srgbClr val="000000"/>
              </a:solidFill>
              <a:latin typeface="Arial"/>
              <a:ea typeface="Arial"/>
              <a:cs typeface="Arial"/>
              <a:sym typeface="Arial"/>
            </a:endParaRPr>
          </a:p>
        </p:txBody>
      </p:sp>
      <p:pic>
        <p:nvPicPr>
          <p:cNvPr id="236" name="Google Shape;236;p27"/>
          <p:cNvPicPr preferRelativeResize="0"/>
          <p:nvPr/>
        </p:nvPicPr>
        <p:blipFill rotWithShape="1">
          <a:blip r:embed="rId7">
            <a:alphaModFix/>
          </a:blip>
          <a:srcRect/>
          <a:stretch/>
        </p:blipFill>
        <p:spPr>
          <a:xfrm>
            <a:off x="207962" y="3478212"/>
            <a:ext cx="1585912" cy="669925"/>
          </a:xfrm>
          <a:prstGeom prst="rect">
            <a:avLst/>
          </a:prstGeom>
          <a:noFill/>
          <a:ln>
            <a:noFill/>
          </a:ln>
        </p:spPr>
      </p:pic>
      <p:sp>
        <p:nvSpPr>
          <p:cNvPr id="237" name="Google Shape;237;p27"/>
          <p:cNvSpPr txBox="1"/>
          <p:nvPr/>
        </p:nvSpPr>
        <p:spPr>
          <a:xfrm>
            <a:off x="6513512" y="3838575"/>
            <a:ext cx="1450975" cy="368300"/>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FF00"/>
              </a:buClr>
              <a:buSzPts val="2500"/>
              <a:buFont typeface="Arial"/>
              <a:buNone/>
            </a:pPr>
            <a:r>
              <a:rPr lang="en-US" sz="2500" b="1" i="0" u="none" strike="noStrike" cap="none">
                <a:solidFill>
                  <a:srgbClr val="00FF00"/>
                </a:solidFill>
                <a:latin typeface="Arial"/>
                <a:ea typeface="Arial"/>
                <a:cs typeface="Arial"/>
                <a:sym typeface="Arial"/>
              </a:rPr>
              <a:t>opalORB</a:t>
            </a:r>
            <a:endParaRPr sz="1400" b="0" i="0" u="none" strike="noStrike" cap="none">
              <a:solidFill>
                <a:srgbClr val="000000"/>
              </a:solidFill>
              <a:latin typeface="Arial"/>
              <a:ea typeface="Arial"/>
              <a:cs typeface="Arial"/>
              <a:sym typeface="Arial"/>
            </a:endParaRPr>
          </a:p>
        </p:txBody>
      </p:sp>
      <p:pic>
        <p:nvPicPr>
          <p:cNvPr id="238" name="Google Shape;238;p27"/>
          <p:cNvPicPr preferRelativeResize="0"/>
          <p:nvPr/>
        </p:nvPicPr>
        <p:blipFill rotWithShape="1">
          <a:blip r:embed="rId8">
            <a:alphaModFix/>
          </a:blip>
          <a:srcRect/>
          <a:stretch/>
        </p:blipFill>
        <p:spPr>
          <a:xfrm>
            <a:off x="3797300" y="2062162"/>
            <a:ext cx="1658937" cy="1001712"/>
          </a:xfrm>
          <a:prstGeom prst="rect">
            <a:avLst/>
          </a:prstGeom>
          <a:noFill/>
          <a:ln>
            <a:noFill/>
          </a:ln>
        </p:spPr>
      </p:pic>
      <p:sp>
        <p:nvSpPr>
          <p:cNvPr id="239" name="Google Shape;239;p27"/>
          <p:cNvSpPr txBox="1"/>
          <p:nvPr/>
        </p:nvSpPr>
        <p:spPr>
          <a:xfrm>
            <a:off x="3514725" y="3595687"/>
            <a:ext cx="3308350" cy="525462"/>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CCFFFF"/>
              </a:buClr>
              <a:buSzPts val="1800"/>
              <a:buFont typeface="Arial"/>
              <a:buNone/>
            </a:pPr>
            <a:r>
              <a:rPr lang="en-US" sz="1800" b="1" i="0" u="none" strike="noStrike" cap="none">
                <a:solidFill>
                  <a:srgbClr val="CCFFFF"/>
                </a:solidFill>
                <a:latin typeface="Arial"/>
                <a:ea typeface="Arial"/>
                <a:cs typeface="Arial"/>
                <a:sym typeface="Arial"/>
              </a:rPr>
              <a:t>Distributed Component</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CCFFFF"/>
              </a:buClr>
              <a:buSzPts val="1800"/>
              <a:buFont typeface="Arial"/>
              <a:buNone/>
            </a:pPr>
            <a:r>
              <a:rPr lang="en-US" sz="1800" b="1" i="0" u="none" strike="noStrike" cap="none">
                <a:solidFill>
                  <a:srgbClr val="CCFFFF"/>
                </a:solidFill>
                <a:latin typeface="Arial"/>
                <a:ea typeface="Arial"/>
                <a:cs typeface="Arial"/>
                <a:sym typeface="Arial"/>
              </a:rPr>
              <a:t> Object Model (DCOM) </a:t>
            </a:r>
            <a:endParaRPr sz="1400" b="0" i="0" u="none" strike="noStrike" cap="none">
              <a:solidFill>
                <a:srgbClr val="000000"/>
              </a:solidFill>
              <a:latin typeface="Arial"/>
              <a:ea typeface="Arial"/>
              <a:cs typeface="Arial"/>
              <a:sym typeface="Arial"/>
            </a:endParaRPr>
          </a:p>
        </p:txBody>
      </p:sp>
      <p:pic>
        <p:nvPicPr>
          <p:cNvPr id="240" name="Google Shape;240;p27"/>
          <p:cNvPicPr preferRelativeResize="0"/>
          <p:nvPr/>
        </p:nvPicPr>
        <p:blipFill rotWithShape="1">
          <a:blip r:embed="rId9">
            <a:alphaModFix/>
          </a:blip>
          <a:srcRect/>
          <a:stretch/>
        </p:blipFill>
        <p:spPr>
          <a:xfrm>
            <a:off x="2432050" y="3573462"/>
            <a:ext cx="1301750" cy="781050"/>
          </a:xfrm>
          <a:prstGeom prst="rect">
            <a:avLst/>
          </a:prstGeom>
          <a:noFill/>
          <a:ln>
            <a:noFill/>
          </a:ln>
        </p:spPr>
      </p:pic>
      <p:sp>
        <p:nvSpPr>
          <p:cNvPr id="241" name="Google Shape;241;p27"/>
          <p:cNvSpPr txBox="1"/>
          <p:nvPr/>
        </p:nvSpPr>
        <p:spPr>
          <a:xfrm>
            <a:off x="193675" y="4302125"/>
            <a:ext cx="1257300" cy="314325"/>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9CCFF"/>
              </a:buClr>
              <a:buSzPts val="2200"/>
              <a:buFont typeface="Arial"/>
              <a:buNone/>
            </a:pPr>
            <a:r>
              <a:rPr lang="en-US" sz="2200" b="1" i="0" u="none" strike="noStrike" cap="none">
                <a:solidFill>
                  <a:srgbClr val="99CCFF"/>
                </a:solidFill>
                <a:latin typeface="Arial"/>
                <a:ea typeface="Arial"/>
                <a:cs typeface="Arial"/>
                <a:sym typeface="Arial"/>
              </a:rPr>
              <a:t>ZEN</a:t>
            </a:r>
            <a:endParaRPr sz="1400" b="0" i="0" u="none" strike="noStrike" cap="none">
              <a:solidFill>
                <a:srgbClr val="000000"/>
              </a:solidFill>
              <a:latin typeface="Arial"/>
              <a:ea typeface="Arial"/>
              <a:cs typeface="Arial"/>
              <a:sym typeface="Arial"/>
            </a:endParaRPr>
          </a:p>
        </p:txBody>
      </p:sp>
      <p:sp>
        <p:nvSpPr>
          <p:cNvPr id="242" name="Google Shape;242;p27"/>
          <p:cNvSpPr txBox="1"/>
          <p:nvPr/>
        </p:nvSpPr>
        <p:spPr>
          <a:xfrm>
            <a:off x="6137275" y="2863850"/>
            <a:ext cx="150177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9CCFF"/>
              </a:buClr>
              <a:buSzPts val="2200"/>
              <a:buFont typeface="Arial"/>
              <a:buNone/>
            </a:pPr>
            <a:r>
              <a:rPr lang="en-US" sz="2200" b="1" i="0" u="none" strike="noStrike" cap="none">
                <a:solidFill>
                  <a:srgbClr val="99CCFF"/>
                </a:solidFill>
                <a:latin typeface="Arial"/>
                <a:ea typeface="Arial"/>
                <a:cs typeface="Arial"/>
                <a:sym typeface="Arial"/>
              </a:rPr>
              <a:t>RTCORBA</a:t>
            </a:r>
            <a:endParaRPr sz="1400" b="0" i="0" u="none" strike="noStrike" cap="none">
              <a:solidFill>
                <a:srgbClr val="000000"/>
              </a:solidFill>
              <a:latin typeface="Arial"/>
              <a:ea typeface="Arial"/>
              <a:cs typeface="Arial"/>
              <a:sym typeface="Arial"/>
            </a:endParaRPr>
          </a:p>
        </p:txBody>
      </p:sp>
      <p:sp>
        <p:nvSpPr>
          <p:cNvPr id="243" name="Google Shape;243;p27"/>
          <p:cNvSpPr txBox="1"/>
          <p:nvPr/>
        </p:nvSpPr>
        <p:spPr>
          <a:xfrm>
            <a:off x="3327400" y="4562475"/>
            <a:ext cx="1501775" cy="471487"/>
          </a:xfrm>
          <a:prstGeom prst="rect">
            <a:avLst/>
          </a:prstGeom>
          <a:noFill/>
          <a:ln>
            <a:noFill/>
          </a:ln>
        </p:spPr>
        <p:txBody>
          <a:bodyPr spcFirstLastPara="1" wrap="square" lIns="0" tIns="0" rIns="0" bIns="0" anchor="t" anchorCtr="0">
            <a:noAutofit/>
          </a:bodyPr>
          <a:lstStyle/>
          <a:p>
            <a:pPr marL="0" marR="0" lvl="0" indent="0" algn="l" rtl="0">
              <a:lnSpc>
                <a:spcPct val="105000"/>
              </a:lnSpc>
              <a:spcBef>
                <a:spcPts val="0"/>
              </a:spcBef>
              <a:spcAft>
                <a:spcPts val="0"/>
              </a:spcAft>
              <a:buClr>
                <a:srgbClr val="FFFFFF"/>
              </a:buClr>
              <a:buSzPts val="3300"/>
              <a:buFont typeface="Source Sans Pro"/>
              <a:buNone/>
            </a:pPr>
            <a:r>
              <a:rPr lang="en-US" sz="3300" b="0" i="0" u="none" strike="noStrike" cap="none">
                <a:solidFill>
                  <a:srgbClr val="FFFFFF"/>
                </a:solidFill>
                <a:latin typeface="Source Sans Pro"/>
                <a:ea typeface="Source Sans Pro"/>
                <a:cs typeface="Source Sans Pro"/>
                <a:sym typeface="Source Sans Pro"/>
              </a:rPr>
              <a:t>J</a:t>
            </a:r>
            <a:r>
              <a:rPr lang="en-US" sz="2200" b="0" i="0" u="none" strike="noStrike" cap="none">
                <a:solidFill>
                  <a:srgbClr val="FFFFFF"/>
                </a:solidFill>
                <a:latin typeface="Source Sans Pro"/>
                <a:ea typeface="Source Sans Pro"/>
                <a:cs typeface="Source Sans Pro"/>
                <a:sym typeface="Source Sans Pro"/>
              </a:rPr>
              <a:t>INI</a:t>
            </a:r>
            <a:r>
              <a:rPr lang="en-US" sz="2200" b="0" i="0" u="none" strike="noStrike" cap="none" baseline="30000">
                <a:solidFill>
                  <a:srgbClr val="FFFFFF"/>
                </a:solidFill>
                <a:latin typeface="Source Sans Pro"/>
                <a:ea typeface="Source Sans Pro"/>
                <a:cs typeface="Source Sans Pro"/>
                <a:sym typeface="Source Sans Pro"/>
              </a:rPr>
              <a:t>TM</a:t>
            </a:r>
            <a:endParaRPr sz="1400" b="0" i="0" u="none" strike="noStrike" cap="none">
              <a:solidFill>
                <a:srgbClr val="000000"/>
              </a:solidFill>
              <a:latin typeface="Arial"/>
              <a:ea typeface="Arial"/>
              <a:cs typeface="Arial"/>
              <a:sym typeface="Arial"/>
            </a:endParaRPr>
          </a:p>
        </p:txBody>
      </p:sp>
      <p:sp>
        <p:nvSpPr>
          <p:cNvPr id="244" name="Google Shape;244;p27"/>
          <p:cNvSpPr txBox="1"/>
          <p:nvPr/>
        </p:nvSpPr>
        <p:spPr>
          <a:xfrm>
            <a:off x="4638675" y="4289425"/>
            <a:ext cx="2901950" cy="577850"/>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EB613D"/>
              </a:buClr>
              <a:buSzPts val="2000"/>
              <a:buFont typeface="Arial"/>
              <a:buNone/>
            </a:pPr>
            <a:r>
              <a:rPr lang="en-US" sz="2000" b="1" i="0" u="none" strike="noStrike" cap="none">
                <a:solidFill>
                  <a:srgbClr val="EB613D"/>
                </a:solidFill>
                <a:latin typeface="Arial"/>
                <a:ea typeface="Arial"/>
                <a:cs typeface="Arial"/>
                <a:sym typeface="Arial"/>
              </a:rPr>
              <a:t>Remote Method</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EB613D"/>
              </a:buClr>
              <a:buSzPts val="2000"/>
              <a:buFont typeface="Arial"/>
              <a:buNone/>
            </a:pPr>
            <a:r>
              <a:rPr lang="en-US" sz="2000" b="1" i="0" u="none" strike="noStrike" cap="none">
                <a:solidFill>
                  <a:srgbClr val="EB613D"/>
                </a:solidFill>
                <a:latin typeface="Arial"/>
                <a:ea typeface="Arial"/>
                <a:cs typeface="Arial"/>
                <a:sym typeface="Arial"/>
              </a:rPr>
              <a:t> Invocation</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EB613D"/>
              </a:buClr>
              <a:buSzPts val="2000"/>
              <a:buFont typeface="Arial"/>
              <a:buNone/>
            </a:pPr>
            <a:r>
              <a:rPr lang="en-US" sz="2000" b="1" i="0" u="none" strike="noStrike" cap="none">
                <a:solidFill>
                  <a:srgbClr val="EB613D"/>
                </a:solidFill>
                <a:latin typeface="Arial"/>
                <a:ea typeface="Arial"/>
                <a:cs typeface="Arial"/>
                <a:sym typeface="Arial"/>
              </a:rPr>
              <a:t> (RMI)‏</a:t>
            </a:r>
            <a:endParaRPr sz="1400" b="0" i="0" u="none" strike="noStrike" cap="none">
              <a:solidFill>
                <a:srgbClr val="000000"/>
              </a:solidFill>
              <a:latin typeface="Arial"/>
              <a:ea typeface="Arial"/>
              <a:cs typeface="Arial"/>
              <a:sym typeface="Arial"/>
            </a:endParaRPr>
          </a:p>
        </p:txBody>
      </p:sp>
      <p:sp>
        <p:nvSpPr>
          <p:cNvPr id="245" name="Google Shape;245;p27"/>
          <p:cNvSpPr txBox="1"/>
          <p:nvPr/>
        </p:nvSpPr>
        <p:spPr>
          <a:xfrm>
            <a:off x="0" y="5511800"/>
            <a:ext cx="3359150" cy="577850"/>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944794"/>
              </a:buClr>
              <a:buSzPts val="2000"/>
              <a:buFont typeface="Arial"/>
              <a:buNone/>
            </a:pPr>
            <a:r>
              <a:rPr lang="en-US" sz="2000" b="1" i="0" u="none" strike="noStrike" cap="none">
                <a:solidFill>
                  <a:srgbClr val="944794"/>
                </a:solidFill>
                <a:latin typeface="Arial"/>
                <a:ea typeface="Arial"/>
                <a:cs typeface="Arial"/>
                <a:sym typeface="Arial"/>
              </a:rPr>
              <a:t>Remote Procedure Call</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944794"/>
              </a:buClr>
              <a:buSzPts val="2000"/>
              <a:buFont typeface="Arial"/>
              <a:buNone/>
            </a:pPr>
            <a:r>
              <a:rPr lang="en-US" sz="2000" b="1" i="0" u="none" strike="noStrike" cap="none">
                <a:solidFill>
                  <a:srgbClr val="944794"/>
                </a:solidFill>
                <a:latin typeface="Arial"/>
                <a:ea typeface="Arial"/>
                <a:cs typeface="Arial"/>
                <a:sym typeface="Arial"/>
              </a:rPr>
              <a:t> (RPC)‏</a:t>
            </a:r>
            <a:endParaRPr sz="1400" b="0" i="0" u="none" strike="noStrike" cap="none">
              <a:solidFill>
                <a:srgbClr val="000000"/>
              </a:solidFill>
              <a:latin typeface="Arial"/>
              <a:ea typeface="Arial"/>
              <a:cs typeface="Arial"/>
              <a:sym typeface="Arial"/>
            </a:endParaRPr>
          </a:p>
        </p:txBody>
      </p:sp>
      <p:pic>
        <p:nvPicPr>
          <p:cNvPr id="246" name="Google Shape;246;p27"/>
          <p:cNvPicPr preferRelativeResize="0"/>
          <p:nvPr/>
        </p:nvPicPr>
        <p:blipFill rotWithShape="1">
          <a:blip r:embed="rId10">
            <a:alphaModFix/>
          </a:blip>
          <a:srcRect/>
          <a:stretch/>
        </p:blipFill>
        <p:spPr>
          <a:xfrm>
            <a:off x="7464425" y="6248400"/>
            <a:ext cx="1470025" cy="519112"/>
          </a:xfrm>
          <a:prstGeom prst="rect">
            <a:avLst/>
          </a:prstGeom>
          <a:noFill/>
          <a:ln>
            <a:noFill/>
          </a:ln>
        </p:spPr>
      </p:pic>
      <p:sp>
        <p:nvSpPr>
          <p:cNvPr id="247" name="Google Shape;247;p27"/>
          <p:cNvSpPr txBox="1"/>
          <p:nvPr/>
        </p:nvSpPr>
        <p:spPr>
          <a:xfrm>
            <a:off x="7213600" y="4976812"/>
            <a:ext cx="1865312" cy="1157287"/>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Enterprise</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JavaBeans</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Technology</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 (EJB)‏</a:t>
            </a:r>
            <a:endParaRPr sz="1400" b="0" i="0" u="none" strike="noStrike" cap="none">
              <a:solidFill>
                <a:srgbClr val="000000"/>
              </a:solidFill>
              <a:latin typeface="Arial"/>
              <a:ea typeface="Arial"/>
              <a:cs typeface="Arial"/>
              <a:sym typeface="Arial"/>
            </a:endParaRPr>
          </a:p>
        </p:txBody>
      </p:sp>
      <p:sp>
        <p:nvSpPr>
          <p:cNvPr id="248" name="Google Shape;248;p27"/>
          <p:cNvSpPr txBox="1"/>
          <p:nvPr/>
        </p:nvSpPr>
        <p:spPr>
          <a:xfrm>
            <a:off x="5121275" y="5207000"/>
            <a:ext cx="2344737" cy="425450"/>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DC2300"/>
              </a:buClr>
              <a:buSzPts val="2200"/>
              <a:buFont typeface="Arial"/>
              <a:buNone/>
            </a:pPr>
            <a:r>
              <a:rPr lang="en-US" sz="2200" b="1" i="0" u="none" strike="noStrike" cap="none">
                <a:solidFill>
                  <a:srgbClr val="DC2300"/>
                </a:solidFill>
                <a:latin typeface="Arial"/>
                <a:ea typeface="Arial"/>
                <a:cs typeface="Arial"/>
                <a:sym typeface="Arial"/>
              </a:rPr>
              <a:t>BEA WebLogic® </a:t>
            </a:r>
            <a:endParaRPr sz="1400" b="0" i="0" u="none" strike="noStrike" cap="none">
              <a:solidFill>
                <a:srgbClr val="000000"/>
              </a:solidFill>
              <a:latin typeface="Arial"/>
              <a:ea typeface="Arial"/>
              <a:cs typeface="Arial"/>
              <a:sym typeface="Arial"/>
            </a:endParaRPr>
          </a:p>
        </p:txBody>
      </p:sp>
      <p:pic>
        <p:nvPicPr>
          <p:cNvPr id="249" name="Google Shape;249;p27"/>
          <p:cNvPicPr preferRelativeResize="0"/>
          <p:nvPr/>
        </p:nvPicPr>
        <p:blipFill rotWithShape="1">
          <a:blip r:embed="rId11">
            <a:alphaModFix/>
          </a:blip>
          <a:srcRect/>
          <a:stretch/>
        </p:blipFill>
        <p:spPr>
          <a:xfrm>
            <a:off x="5114925" y="5583237"/>
            <a:ext cx="2143125" cy="354012"/>
          </a:xfrm>
          <a:prstGeom prst="rect">
            <a:avLst/>
          </a:prstGeom>
          <a:noFill/>
          <a:ln>
            <a:noFill/>
          </a:ln>
        </p:spPr>
      </p:pic>
      <p:sp>
        <p:nvSpPr>
          <p:cNvPr id="250" name="Google Shape;250;p27"/>
          <p:cNvSpPr txBox="1"/>
          <p:nvPr/>
        </p:nvSpPr>
        <p:spPr>
          <a:xfrm>
            <a:off x="7277100" y="4800600"/>
            <a:ext cx="186690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DCFF"/>
              </a:buClr>
              <a:buSzPts val="2200"/>
              <a:buFont typeface="Arial"/>
              <a:buNone/>
            </a:pPr>
            <a:r>
              <a:rPr lang="en-US" sz="2200" b="1" i="0" u="none" strike="noStrike" cap="none">
                <a:solidFill>
                  <a:srgbClr val="00DCFF"/>
                </a:solidFill>
                <a:latin typeface="Arial"/>
                <a:ea typeface="Arial"/>
                <a:cs typeface="Arial"/>
                <a:sym typeface="Arial"/>
              </a:rPr>
              <a:t>Encina/9000</a:t>
            </a:r>
            <a:endParaRPr sz="1400" b="0" i="0" u="none" strike="noStrike" cap="none">
              <a:solidFill>
                <a:srgbClr val="000000"/>
              </a:solidFill>
              <a:latin typeface="Arial"/>
              <a:ea typeface="Arial"/>
              <a:cs typeface="Arial"/>
              <a:sym typeface="Arial"/>
            </a:endParaRPr>
          </a:p>
        </p:txBody>
      </p:sp>
      <p:sp>
        <p:nvSpPr>
          <p:cNvPr id="251" name="Google Shape;251;p27"/>
          <p:cNvSpPr txBox="1"/>
          <p:nvPr/>
        </p:nvSpPr>
        <p:spPr>
          <a:xfrm>
            <a:off x="207962" y="6097587"/>
            <a:ext cx="4314825" cy="30956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FFFF00"/>
              </a:buClr>
              <a:buSzPts val="2000"/>
              <a:buFont typeface="Arial"/>
              <a:buNone/>
            </a:pPr>
            <a:r>
              <a:rPr lang="en-US" sz="2000" b="1" i="0" u="none" strike="noStrike" cap="none">
                <a:solidFill>
                  <a:srgbClr val="FFFF00"/>
                </a:solidFill>
                <a:latin typeface="Arial"/>
                <a:ea typeface="Arial"/>
                <a:cs typeface="Arial"/>
                <a:sym typeface="Arial"/>
              </a:rPr>
              <a:t>Extensible Markup Language (XML)‏</a:t>
            </a:r>
            <a:endParaRPr sz="1400" b="0" i="0" u="none" strike="noStrike" cap="none">
              <a:solidFill>
                <a:srgbClr val="000000"/>
              </a:solidFill>
              <a:latin typeface="Arial"/>
              <a:ea typeface="Arial"/>
              <a:cs typeface="Arial"/>
              <a:sym typeface="Arial"/>
            </a:endParaRPr>
          </a:p>
        </p:txBody>
      </p:sp>
      <p:sp>
        <p:nvSpPr>
          <p:cNvPr id="252" name="Google Shape;252;p27"/>
          <p:cNvSpPr txBox="1"/>
          <p:nvPr/>
        </p:nvSpPr>
        <p:spPr>
          <a:xfrm>
            <a:off x="4003675" y="3163887"/>
            <a:ext cx="118110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E6FF00"/>
              </a:buClr>
              <a:buSzPts val="2200"/>
              <a:buFont typeface="Arial"/>
              <a:buNone/>
            </a:pPr>
            <a:r>
              <a:rPr lang="en-US" sz="2200" b="1" i="0" u="none" strike="noStrike" cap="none">
                <a:solidFill>
                  <a:srgbClr val="E6FF00"/>
                </a:solidFill>
                <a:latin typeface="Arial"/>
                <a:ea typeface="Arial"/>
                <a:cs typeface="Arial"/>
                <a:sym typeface="Arial"/>
              </a:rPr>
              <a:t>SOAP</a:t>
            </a:r>
            <a:endParaRPr sz="1400" b="0" i="0" u="none" strike="noStrike" cap="none">
              <a:solidFill>
                <a:srgbClr val="000000"/>
              </a:solidFill>
              <a:latin typeface="Arial"/>
              <a:ea typeface="Arial"/>
              <a:cs typeface="Arial"/>
              <a:sym typeface="Arial"/>
            </a:endParaRPr>
          </a:p>
        </p:txBody>
      </p:sp>
      <p:pic>
        <p:nvPicPr>
          <p:cNvPr id="253" name="Google Shape;253;p27"/>
          <p:cNvPicPr preferRelativeResize="0"/>
          <p:nvPr/>
        </p:nvPicPr>
        <p:blipFill rotWithShape="1">
          <a:blip r:embed="rId12">
            <a:alphaModFix/>
          </a:blip>
          <a:srcRect/>
          <a:stretch/>
        </p:blipFill>
        <p:spPr>
          <a:xfrm>
            <a:off x="4976812" y="6254750"/>
            <a:ext cx="2030412" cy="431800"/>
          </a:xfrm>
          <a:prstGeom prst="rect">
            <a:avLst/>
          </a:prstGeom>
          <a:noFill/>
          <a:ln>
            <a:noFill/>
          </a:ln>
        </p:spPr>
      </p:pic>
      <p:sp>
        <p:nvSpPr>
          <p:cNvPr id="254" name="Google Shape;254;p27"/>
          <p:cNvSpPr txBox="1"/>
          <p:nvPr/>
        </p:nvSpPr>
        <p:spPr>
          <a:xfrm>
            <a:off x="8031162" y="2662237"/>
            <a:ext cx="105092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9CCFF"/>
              </a:buClr>
              <a:buSzPts val="2200"/>
              <a:buFont typeface="Arial"/>
              <a:buNone/>
            </a:pPr>
            <a:r>
              <a:rPr lang="en-US" sz="2200" b="1" i="0" u="none" strike="noStrike" cap="none">
                <a:solidFill>
                  <a:srgbClr val="99CCFF"/>
                </a:solidFill>
                <a:latin typeface="Arial"/>
                <a:ea typeface="Arial"/>
                <a:cs typeface="Arial"/>
                <a:sym typeface="Arial"/>
              </a:rPr>
              <a:t>EAI</a:t>
            </a:r>
            <a:endParaRPr sz="1400" b="0" i="0" u="none" strike="noStrike" cap="none">
              <a:solidFill>
                <a:srgbClr val="000000"/>
              </a:solidFill>
              <a:latin typeface="Arial"/>
              <a:ea typeface="Arial"/>
              <a:cs typeface="Arial"/>
              <a:sym typeface="Arial"/>
            </a:endParaRPr>
          </a:p>
        </p:txBody>
      </p:sp>
      <p:pic>
        <p:nvPicPr>
          <p:cNvPr id="255" name="Google Shape;255;p27"/>
          <p:cNvPicPr preferRelativeResize="0"/>
          <p:nvPr/>
        </p:nvPicPr>
        <p:blipFill rotWithShape="1">
          <a:blip r:embed="rId13">
            <a:alphaModFix/>
          </a:blip>
          <a:srcRect/>
          <a:stretch/>
        </p:blipFill>
        <p:spPr>
          <a:xfrm>
            <a:off x="0" y="1658937"/>
            <a:ext cx="722312" cy="677862"/>
          </a:xfrm>
          <a:prstGeom prst="rect">
            <a:avLst/>
          </a:prstGeom>
          <a:noFill/>
          <a:ln>
            <a:noFill/>
          </a:ln>
        </p:spPr>
      </p:pic>
      <p:sp>
        <p:nvSpPr>
          <p:cNvPr id="256" name="Google Shape;256;p27"/>
          <p:cNvSpPr txBox="1"/>
          <p:nvPr/>
        </p:nvSpPr>
        <p:spPr>
          <a:xfrm>
            <a:off x="704850" y="1825625"/>
            <a:ext cx="118110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E6FF00"/>
              </a:buClr>
              <a:buSzPts val="2200"/>
              <a:buFont typeface="Arial"/>
              <a:buNone/>
            </a:pPr>
            <a:r>
              <a:rPr lang="en-US" sz="2200" b="1" i="0" u="none" strike="noStrike" cap="none">
                <a:solidFill>
                  <a:srgbClr val="E6FF00"/>
                </a:solidFill>
                <a:latin typeface="Arial"/>
                <a:ea typeface="Arial"/>
                <a:cs typeface="Arial"/>
                <a:sym typeface="Arial"/>
              </a:rPr>
              <a:t>Orbix</a:t>
            </a:r>
            <a:endParaRPr sz="1400" b="0" i="0" u="none" strike="noStrike" cap="none">
              <a:solidFill>
                <a:srgbClr val="000000"/>
              </a:solidFill>
              <a:latin typeface="Arial"/>
              <a:ea typeface="Arial"/>
              <a:cs typeface="Arial"/>
              <a:sym typeface="Arial"/>
            </a:endParaRPr>
          </a:p>
        </p:txBody>
      </p:sp>
      <p:sp>
        <p:nvSpPr>
          <p:cNvPr id="257" name="Google Shape;257;p27"/>
          <p:cNvSpPr txBox="1"/>
          <p:nvPr/>
        </p:nvSpPr>
        <p:spPr>
          <a:xfrm>
            <a:off x="4111625" y="4795837"/>
            <a:ext cx="1281112" cy="390525"/>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33CC66"/>
              </a:buClr>
              <a:buSzPts val="2200"/>
              <a:buFont typeface="Arial"/>
              <a:buNone/>
            </a:pPr>
            <a:r>
              <a:rPr lang="en-US" sz="2200" b="1" i="0" u="none" strike="noStrike" cap="none">
                <a:solidFill>
                  <a:srgbClr val="33CC66"/>
                </a:solidFill>
                <a:latin typeface="Arial"/>
                <a:ea typeface="Arial"/>
                <a:cs typeface="Arial"/>
                <a:sym typeface="Arial"/>
              </a:rPr>
              <a:t>ORBlite</a:t>
            </a:r>
            <a:endParaRPr sz="1400" b="0" i="0" u="none" strike="noStrike" cap="none">
              <a:solidFill>
                <a:srgbClr val="000000"/>
              </a:solidFill>
              <a:latin typeface="Arial"/>
              <a:ea typeface="Arial"/>
              <a:cs typeface="Arial"/>
              <a:sym typeface="Arial"/>
            </a:endParaRPr>
          </a:p>
        </p:txBody>
      </p:sp>
      <p:sp>
        <p:nvSpPr>
          <p:cNvPr id="258" name="Google Shape;258;p27"/>
          <p:cNvSpPr txBox="1"/>
          <p:nvPr/>
        </p:nvSpPr>
        <p:spPr>
          <a:xfrm>
            <a:off x="6016625" y="909637"/>
            <a:ext cx="1484312" cy="631825"/>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800000"/>
              </a:buClr>
              <a:buSzPts val="2200"/>
              <a:buFont typeface="Arial"/>
              <a:buNone/>
            </a:pPr>
            <a:r>
              <a:rPr lang="en-US" sz="2200" b="1" i="0" u="none" strike="noStrike" cap="none">
                <a:solidFill>
                  <a:srgbClr val="800000"/>
                </a:solidFill>
                <a:latin typeface="Arial"/>
                <a:ea typeface="Arial"/>
                <a:cs typeface="Arial"/>
                <a:sym typeface="Arial"/>
              </a:rPr>
              <a:t>WS-BPEL</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99284C"/>
              </a:buClr>
              <a:buSzPts val="2200"/>
              <a:buFont typeface="Arial"/>
              <a:buNone/>
            </a:pPr>
            <a:r>
              <a:rPr lang="en-US" sz="2200" b="1" i="0" u="none" strike="noStrike" cap="none">
                <a:solidFill>
                  <a:srgbClr val="99284C"/>
                </a:solidFill>
                <a:latin typeface="Arial"/>
                <a:ea typeface="Arial"/>
                <a:cs typeface="Arial"/>
                <a:sym typeface="Arial"/>
              </a:rPr>
              <a:t>WSIL </a:t>
            </a:r>
            <a:endParaRPr sz="1400" b="0" i="0" u="none" strike="noStrike" cap="none">
              <a:solidFill>
                <a:srgbClr val="000000"/>
              </a:solidFill>
              <a:latin typeface="Arial"/>
              <a:ea typeface="Arial"/>
              <a:cs typeface="Arial"/>
              <a:sym typeface="Arial"/>
            </a:endParaRPr>
          </a:p>
        </p:txBody>
      </p:sp>
      <p:sp>
        <p:nvSpPr>
          <p:cNvPr id="259" name="Google Shape;259;p27"/>
          <p:cNvSpPr txBox="1"/>
          <p:nvPr/>
        </p:nvSpPr>
        <p:spPr>
          <a:xfrm>
            <a:off x="1903412" y="1733550"/>
            <a:ext cx="108585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WSDL</a:t>
            </a:r>
            <a:endParaRPr sz="1400" b="0" i="0" u="none" strike="noStrike" cap="none">
              <a:solidFill>
                <a:srgbClr val="000000"/>
              </a:solidFill>
              <a:latin typeface="Arial"/>
              <a:ea typeface="Arial"/>
              <a:cs typeface="Arial"/>
              <a:sym typeface="Arial"/>
            </a:endParaRPr>
          </a:p>
        </p:txBody>
      </p:sp>
      <p:sp>
        <p:nvSpPr>
          <p:cNvPr id="260" name="Google Shape;260;p27"/>
          <p:cNvSpPr txBox="1"/>
          <p:nvPr/>
        </p:nvSpPr>
        <p:spPr>
          <a:xfrm>
            <a:off x="7956550" y="3570287"/>
            <a:ext cx="1074737" cy="892175"/>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000080"/>
              </a:buClr>
              <a:buSzPts val="2200"/>
              <a:buFont typeface="Arial"/>
              <a:buNone/>
            </a:pPr>
            <a:r>
              <a:rPr lang="en-US" sz="2200" b="1" i="0" u="none" strike="noStrike" cap="none">
                <a:solidFill>
                  <a:srgbClr val="000080"/>
                </a:solidFill>
                <a:latin typeface="Arial"/>
                <a:ea typeface="Arial"/>
                <a:cs typeface="Arial"/>
                <a:sym typeface="Arial"/>
              </a:rPr>
              <a:t>XQuery</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chemeClr val="dk1"/>
              </a:buClr>
              <a:buSzPts val="2000"/>
              <a:buFont typeface="Arial"/>
              <a:buNone/>
            </a:pPr>
            <a:endParaRPr sz="2000" b="1" i="0" u="none" strike="noStrike" cap="none">
              <a:solidFill>
                <a:srgbClr val="FF00FF"/>
              </a:solidFill>
              <a:latin typeface="Arial"/>
              <a:ea typeface="Arial"/>
              <a:cs typeface="Arial"/>
              <a:sym typeface="Arial"/>
            </a:endParaRPr>
          </a:p>
          <a:p>
            <a:pPr marL="0" marR="0" lvl="0" indent="0" algn="ctr" rtl="0">
              <a:lnSpc>
                <a:spcPct val="93000"/>
              </a:lnSpc>
              <a:spcBef>
                <a:spcPts val="0"/>
              </a:spcBef>
              <a:spcAft>
                <a:spcPts val="0"/>
              </a:spcAft>
              <a:buClr>
                <a:srgbClr val="FF00FF"/>
              </a:buClr>
              <a:buSzPts val="2000"/>
              <a:buFont typeface="Arial"/>
              <a:buNone/>
            </a:pPr>
            <a:r>
              <a:rPr lang="en-US" sz="2000" b="1" i="0" u="none" strike="noStrike" cap="none">
                <a:solidFill>
                  <a:srgbClr val="FF00FF"/>
                </a:solidFill>
                <a:latin typeface="Arial"/>
                <a:ea typeface="Arial"/>
                <a:cs typeface="Arial"/>
                <a:sym typeface="Arial"/>
              </a:rPr>
              <a:t>XPath</a:t>
            </a:r>
            <a:endParaRPr sz="1400" b="0" i="0" u="none" strike="noStrike" cap="none">
              <a:solidFill>
                <a:srgbClr val="000000"/>
              </a:solidFill>
              <a:latin typeface="Arial"/>
              <a:ea typeface="Arial"/>
              <a:cs typeface="Arial"/>
              <a:sym typeface="Arial"/>
            </a:endParaRPr>
          </a:p>
        </p:txBody>
      </p:sp>
      <p:sp>
        <p:nvSpPr>
          <p:cNvPr id="261" name="Google Shape;261;p27"/>
          <p:cNvSpPr txBox="1"/>
          <p:nvPr/>
        </p:nvSpPr>
        <p:spPr>
          <a:xfrm>
            <a:off x="5695950" y="2420937"/>
            <a:ext cx="222567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DC2300"/>
              </a:buClr>
              <a:buSzPts val="2200"/>
              <a:buFont typeface="Arial"/>
              <a:buNone/>
            </a:pPr>
            <a:r>
              <a:rPr lang="en-US" sz="2200" b="1" i="0" u="none" strike="noStrike" cap="none">
                <a:solidFill>
                  <a:srgbClr val="DC2300"/>
                </a:solidFill>
                <a:latin typeface="Arial"/>
                <a:ea typeface="Arial"/>
                <a:cs typeface="Arial"/>
                <a:sym typeface="Arial"/>
              </a:rPr>
              <a:t>BEA Tuxedo®</a:t>
            </a:r>
            <a:endParaRPr sz="1400" b="0" i="0" u="none" strike="noStrike" cap="none">
              <a:solidFill>
                <a:srgbClr val="000000"/>
              </a:solidFill>
              <a:latin typeface="Arial"/>
              <a:ea typeface="Arial"/>
              <a:cs typeface="Arial"/>
              <a:sym typeface="Arial"/>
            </a:endParaRPr>
          </a:p>
        </p:txBody>
      </p:sp>
      <p:sp>
        <p:nvSpPr>
          <p:cNvPr id="262" name="Google Shape;262;p27"/>
          <p:cNvSpPr txBox="1"/>
          <p:nvPr/>
        </p:nvSpPr>
        <p:spPr>
          <a:xfrm>
            <a:off x="5448300" y="3203575"/>
            <a:ext cx="3662362"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Message Queuing (MSMQ)‏</a:t>
            </a:r>
            <a:endParaRPr sz="1400" b="0" i="0" u="none" strike="noStrike" cap="none">
              <a:solidFill>
                <a:srgbClr val="000000"/>
              </a:solidFill>
              <a:latin typeface="Arial"/>
              <a:ea typeface="Arial"/>
              <a:cs typeface="Arial"/>
              <a:sym typeface="Arial"/>
            </a:endParaRPr>
          </a:p>
        </p:txBody>
      </p:sp>
      <p:sp>
        <p:nvSpPr>
          <p:cNvPr id="263" name="Google Shape;263;p27"/>
          <p:cNvSpPr txBox="1"/>
          <p:nvPr/>
        </p:nvSpPr>
        <p:spPr>
          <a:xfrm>
            <a:off x="984250" y="6502400"/>
            <a:ext cx="295592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FFFFFF"/>
              </a:buClr>
              <a:buSzPts val="2200"/>
              <a:buFont typeface="Arial"/>
              <a:buNone/>
            </a:pPr>
            <a:r>
              <a:rPr lang="en-US" sz="2200" b="1" i="0" u="none" strike="noStrike" cap="none">
                <a:solidFill>
                  <a:srgbClr val="FFFFFF"/>
                </a:solidFill>
                <a:latin typeface="Arial"/>
                <a:ea typeface="Arial"/>
                <a:cs typeface="Arial"/>
                <a:sym typeface="Arial"/>
              </a:rPr>
              <a:t>Borland® VisiBroker®</a:t>
            </a:r>
            <a:endParaRPr sz="1400" b="0" i="0" u="none" strike="noStrike" cap="none">
              <a:solidFill>
                <a:srgbClr val="000000"/>
              </a:solidFill>
              <a:latin typeface="Arial"/>
              <a:ea typeface="Arial"/>
              <a:cs typeface="Arial"/>
              <a:sym typeface="Arial"/>
            </a:endParaRPr>
          </a:p>
        </p:txBody>
      </p:sp>
      <p:sp>
        <p:nvSpPr>
          <p:cNvPr id="264" name="Google Shape;264;p27"/>
          <p:cNvSpPr txBox="1"/>
          <p:nvPr/>
        </p:nvSpPr>
        <p:spPr>
          <a:xfrm>
            <a:off x="4133850" y="4230687"/>
            <a:ext cx="1258887"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99CCFF"/>
              </a:buClr>
              <a:buSzPts val="2200"/>
              <a:buFont typeface="Arial"/>
              <a:buNone/>
            </a:pPr>
            <a:r>
              <a:rPr lang="en-US" sz="2200" b="1" i="0" u="none" strike="noStrike" cap="none">
                <a:solidFill>
                  <a:srgbClr val="99CCFF"/>
                </a:solidFill>
                <a:latin typeface="Arial"/>
                <a:ea typeface="Arial"/>
                <a:cs typeface="Arial"/>
                <a:sym typeface="Arial"/>
              </a:rPr>
              <a:t>IDL</a:t>
            </a:r>
            <a:endParaRPr sz="1400" b="0" i="0" u="none" strike="noStrike" cap="none">
              <a:solidFill>
                <a:srgbClr val="000000"/>
              </a:solidFill>
              <a:latin typeface="Arial"/>
              <a:ea typeface="Arial"/>
              <a:cs typeface="Arial"/>
              <a:sym typeface="Arial"/>
            </a:endParaRPr>
          </a:p>
        </p:txBody>
      </p:sp>
      <p:sp>
        <p:nvSpPr>
          <p:cNvPr id="265" name="Google Shape;265;p27"/>
          <p:cNvSpPr txBox="1"/>
          <p:nvPr/>
        </p:nvSpPr>
        <p:spPr>
          <a:xfrm>
            <a:off x="123825" y="2443162"/>
            <a:ext cx="1036637" cy="579437"/>
          </a:xfrm>
          <a:prstGeom prst="rect">
            <a:avLst/>
          </a:prstGeom>
          <a:noFill/>
          <a:ln>
            <a:noFill/>
          </a:ln>
        </p:spPr>
        <p:txBody>
          <a:bodyPr spcFirstLastPara="1" wrap="square" lIns="0" tIns="0" rIns="0" bIns="0" anchor="t" anchorCtr="0">
            <a:noAutofit/>
          </a:bodyPr>
          <a:lstStyle/>
          <a:p>
            <a:pPr marL="0" marR="0" lvl="0" indent="0" algn="ctr" rtl="0">
              <a:lnSpc>
                <a:spcPct val="93000"/>
              </a:lnSpc>
              <a:spcBef>
                <a:spcPts val="0"/>
              </a:spcBef>
              <a:spcAft>
                <a:spcPts val="0"/>
              </a:spcAft>
              <a:buClr>
                <a:srgbClr val="4C1900"/>
              </a:buClr>
              <a:buSzPts val="2000"/>
              <a:buFont typeface="Arial"/>
              <a:buNone/>
            </a:pPr>
            <a:r>
              <a:rPr lang="en-US" sz="2000" b="1" i="0" u="none" strike="noStrike" cap="none">
                <a:solidFill>
                  <a:srgbClr val="4C1900"/>
                </a:solidFill>
                <a:latin typeface="Arial"/>
                <a:ea typeface="Arial"/>
                <a:cs typeface="Arial"/>
                <a:sym typeface="Arial"/>
              </a:rPr>
              <a:t>IOP</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2300DC"/>
              </a:buClr>
              <a:buSzPts val="2000"/>
              <a:buFont typeface="Arial"/>
              <a:buNone/>
            </a:pPr>
            <a:r>
              <a:rPr lang="en-US" sz="2000" b="1" i="0" u="none" strike="noStrike" cap="none">
                <a:solidFill>
                  <a:srgbClr val="2300DC"/>
                </a:solidFill>
                <a:latin typeface="Arial"/>
                <a:ea typeface="Arial"/>
                <a:cs typeface="Arial"/>
                <a:sym typeface="Arial"/>
              </a:rPr>
              <a:t> IIOP</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rgbClr val="4C1900"/>
              </a:buClr>
              <a:buSzPts val="2000"/>
              <a:buFont typeface="Arial"/>
              <a:buNone/>
            </a:pPr>
            <a:r>
              <a:rPr lang="en-US" sz="2000" b="1" i="0" u="none" strike="noStrike" cap="none">
                <a:solidFill>
                  <a:srgbClr val="4C1900"/>
                </a:solidFill>
                <a:latin typeface="Arial"/>
                <a:ea typeface="Arial"/>
                <a:cs typeface="Arial"/>
                <a:sym typeface="Arial"/>
              </a:rPr>
              <a:t> GIOP</a:t>
            </a:r>
            <a:endParaRPr sz="1400" b="0" i="0" u="none" strike="noStrike" cap="none">
              <a:solidFill>
                <a:srgbClr val="000000"/>
              </a:solidFill>
              <a:latin typeface="Arial"/>
              <a:ea typeface="Arial"/>
              <a:cs typeface="Arial"/>
              <a:sym typeface="Arial"/>
            </a:endParaRPr>
          </a:p>
        </p:txBody>
      </p:sp>
      <p:pic>
        <p:nvPicPr>
          <p:cNvPr id="266" name="Google Shape;266;p27"/>
          <p:cNvPicPr preferRelativeResize="0"/>
          <p:nvPr/>
        </p:nvPicPr>
        <p:blipFill rotWithShape="1">
          <a:blip r:embed="rId14">
            <a:alphaModFix/>
          </a:blip>
          <a:srcRect/>
          <a:stretch/>
        </p:blipFill>
        <p:spPr>
          <a:xfrm>
            <a:off x="1806575" y="4770437"/>
            <a:ext cx="1452562" cy="547687"/>
          </a:xfrm>
          <a:prstGeom prst="rect">
            <a:avLst/>
          </a:prstGeom>
          <a:noFill/>
          <a:ln>
            <a:noFill/>
          </a:ln>
        </p:spPr>
      </p:pic>
      <p:sp>
        <p:nvSpPr>
          <p:cNvPr id="267" name="Google Shape;267;p27"/>
          <p:cNvSpPr txBox="1"/>
          <p:nvPr/>
        </p:nvSpPr>
        <p:spPr>
          <a:xfrm>
            <a:off x="60325" y="4902200"/>
            <a:ext cx="180657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33CC66"/>
              </a:buClr>
              <a:buSzPts val="2200"/>
              <a:buFont typeface="Arial"/>
              <a:buNone/>
            </a:pPr>
            <a:r>
              <a:rPr lang="en-US" sz="2200" b="1" i="0" u="none" strike="noStrike" cap="none">
                <a:solidFill>
                  <a:srgbClr val="33CC66"/>
                </a:solidFill>
                <a:latin typeface="Arial"/>
                <a:ea typeface="Arial"/>
                <a:cs typeface="Arial"/>
                <a:sym typeface="Arial"/>
              </a:rPr>
              <a:t>Rendezvous</a:t>
            </a:r>
            <a:endParaRPr sz="1400" b="0" i="0" u="none" strike="noStrike" cap="none">
              <a:solidFill>
                <a:srgbClr val="000000"/>
              </a:solidFill>
              <a:latin typeface="Arial"/>
              <a:ea typeface="Arial"/>
              <a:cs typeface="Arial"/>
              <a:sym typeface="Arial"/>
            </a:endParaRPr>
          </a:p>
        </p:txBody>
      </p:sp>
      <p:sp>
        <p:nvSpPr>
          <p:cNvPr id="268" name="Google Shape;268;p27"/>
          <p:cNvSpPr txBox="1"/>
          <p:nvPr/>
        </p:nvSpPr>
        <p:spPr>
          <a:xfrm>
            <a:off x="1903412" y="2354262"/>
            <a:ext cx="108585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000000"/>
              </a:buClr>
              <a:buSzPts val="2200"/>
              <a:buFont typeface="Arial"/>
              <a:buNone/>
            </a:pPr>
            <a:r>
              <a:rPr lang="en-US" sz="2200" b="1" i="0" u="none" strike="noStrike" cap="none">
                <a:solidFill>
                  <a:srgbClr val="000000"/>
                </a:solidFill>
                <a:latin typeface="Arial"/>
                <a:ea typeface="Arial"/>
                <a:cs typeface="Arial"/>
                <a:sym typeface="Arial"/>
              </a:rPr>
              <a:t>BPEL</a:t>
            </a:r>
            <a:endParaRPr sz="1400" b="0" i="0" u="none" strike="noStrike" cap="none">
              <a:solidFill>
                <a:srgbClr val="000000"/>
              </a:solidFill>
              <a:latin typeface="Arial"/>
              <a:ea typeface="Arial"/>
              <a:cs typeface="Arial"/>
              <a:sym typeface="Arial"/>
            </a:endParaRPr>
          </a:p>
        </p:txBody>
      </p:sp>
      <p:sp>
        <p:nvSpPr>
          <p:cNvPr id="269" name="Google Shape;269;p27"/>
          <p:cNvSpPr txBox="1"/>
          <p:nvPr/>
        </p:nvSpPr>
        <p:spPr>
          <a:xfrm>
            <a:off x="3216275" y="1538287"/>
            <a:ext cx="3625850"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FF6633"/>
              </a:buClr>
              <a:buSzPts val="2200"/>
              <a:buFont typeface="Arial"/>
              <a:buNone/>
            </a:pPr>
            <a:r>
              <a:rPr lang="en-US" sz="2200" b="1" i="0" u="none" strike="noStrike" cap="none">
                <a:solidFill>
                  <a:srgbClr val="FF6633"/>
                </a:solidFill>
                <a:latin typeface="Arial"/>
                <a:ea typeface="Arial"/>
                <a:cs typeface="Arial"/>
                <a:sym typeface="Arial"/>
              </a:rPr>
              <a:t>Java Transaction API (JTA)‏</a:t>
            </a:r>
            <a:endParaRPr sz="1400" b="0" i="0" u="none" strike="noStrike" cap="none">
              <a:solidFill>
                <a:srgbClr val="000000"/>
              </a:solidFill>
              <a:latin typeface="Arial"/>
              <a:ea typeface="Arial"/>
              <a:cs typeface="Arial"/>
              <a:sym typeface="Arial"/>
            </a:endParaRPr>
          </a:p>
        </p:txBody>
      </p:sp>
      <p:sp>
        <p:nvSpPr>
          <p:cNvPr id="270" name="Google Shape;270;p27"/>
          <p:cNvSpPr txBox="1"/>
          <p:nvPr/>
        </p:nvSpPr>
        <p:spPr>
          <a:xfrm>
            <a:off x="2778125" y="1995487"/>
            <a:ext cx="76517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FF6633"/>
              </a:buClr>
              <a:buSzPts val="2200"/>
              <a:buFont typeface="Arial"/>
              <a:buNone/>
            </a:pPr>
            <a:r>
              <a:rPr lang="en-US" sz="2200" b="1" i="0" u="none" strike="noStrike" cap="none">
                <a:solidFill>
                  <a:srgbClr val="FF6633"/>
                </a:solidFill>
                <a:latin typeface="Arial"/>
                <a:ea typeface="Arial"/>
                <a:cs typeface="Arial"/>
                <a:sym typeface="Arial"/>
              </a:rPr>
              <a:t>JNDI</a:t>
            </a:r>
            <a:endParaRPr sz="1400" b="0" i="0" u="none" strike="noStrike" cap="none">
              <a:solidFill>
                <a:srgbClr val="000000"/>
              </a:solidFill>
              <a:latin typeface="Arial"/>
              <a:ea typeface="Arial"/>
              <a:cs typeface="Arial"/>
              <a:sym typeface="Arial"/>
            </a:endParaRPr>
          </a:p>
        </p:txBody>
      </p:sp>
      <p:sp>
        <p:nvSpPr>
          <p:cNvPr id="271" name="Google Shape;271;p27"/>
          <p:cNvSpPr txBox="1"/>
          <p:nvPr/>
        </p:nvSpPr>
        <p:spPr>
          <a:xfrm>
            <a:off x="5848350" y="1995487"/>
            <a:ext cx="765175" cy="315912"/>
          </a:xfrm>
          <a:prstGeom prst="rect">
            <a:avLst/>
          </a:prstGeom>
          <a:noFill/>
          <a:ln>
            <a:noFill/>
          </a:ln>
        </p:spPr>
        <p:txBody>
          <a:bodyPr spcFirstLastPara="1" wrap="square" lIns="0" tIns="0" rIns="0" bIns="0" anchor="t" anchorCtr="0">
            <a:noAutofit/>
          </a:bodyPr>
          <a:lstStyle/>
          <a:p>
            <a:pPr marL="0" marR="0" lvl="0" indent="0" algn="l" rtl="0">
              <a:lnSpc>
                <a:spcPct val="93000"/>
              </a:lnSpc>
              <a:spcBef>
                <a:spcPts val="0"/>
              </a:spcBef>
              <a:spcAft>
                <a:spcPts val="0"/>
              </a:spcAft>
              <a:buClr>
                <a:srgbClr val="FF6633"/>
              </a:buClr>
              <a:buSzPts val="2200"/>
              <a:buFont typeface="Arial"/>
              <a:buNone/>
            </a:pPr>
            <a:r>
              <a:rPr lang="en-US" sz="2200" b="1" i="0" u="none" strike="noStrike" cap="none">
                <a:solidFill>
                  <a:srgbClr val="FF6633"/>
                </a:solidFill>
                <a:latin typeface="Arial"/>
                <a:ea typeface="Arial"/>
                <a:cs typeface="Arial"/>
                <a:sym typeface="Arial"/>
              </a:rPr>
              <a:t>JMS</a:t>
            </a:r>
            <a:endParaRPr sz="1400" b="0" i="0" u="none" strike="noStrike" cap="none">
              <a:solidFill>
                <a:srgbClr val="000000"/>
              </a:solidFill>
              <a:latin typeface="Arial"/>
              <a:ea typeface="Arial"/>
              <a:cs typeface="Arial"/>
              <a:sym typeface="Arial"/>
            </a:endParaRPr>
          </a:p>
        </p:txBody>
      </p:sp>
      <p:sp>
        <p:nvSpPr>
          <p:cNvPr id="272" name="Google Shape;272;p27"/>
          <p:cNvSpPr txBox="1"/>
          <p:nvPr/>
        </p:nvSpPr>
        <p:spPr>
          <a:xfrm>
            <a:off x="7832725" y="1768475"/>
            <a:ext cx="849312" cy="3968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000"/>
              <a:buFont typeface="Arimo"/>
              <a:buNone/>
            </a:pPr>
            <a:r>
              <a:rPr lang="en-US" sz="2000" b="1" i="0" u="none" strike="noStrike" cap="none">
                <a:solidFill>
                  <a:schemeClr val="accent1"/>
                </a:solidFill>
                <a:latin typeface="Arimo"/>
                <a:ea typeface="Arimo"/>
                <a:cs typeface="Arimo"/>
                <a:sym typeface="Arimo"/>
              </a:rPr>
              <a:t>LDAP</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8"/>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278" name="Google Shape;278;p28"/>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
        <p:nvSpPr>
          <p:cNvPr id="279" name="Google Shape;279;p28"/>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Various Middlewares…</a:t>
            </a:r>
            <a:endParaRPr/>
          </a:p>
        </p:txBody>
      </p:sp>
      <p:sp>
        <p:nvSpPr>
          <p:cNvPr id="280" name="Google Shape;280;p28"/>
          <p:cNvSpPr txBox="1">
            <a:spLocks noGrp="1"/>
          </p:cNvSpPr>
          <p:nvPr>
            <p:ph type="body" idx="1"/>
          </p:nvPr>
        </p:nvSpPr>
        <p:spPr>
          <a:xfrm>
            <a:off x="381000" y="1955350"/>
            <a:ext cx="8255100" cy="4140600"/>
          </a:xfrm>
          <a:prstGeom prst="rect">
            <a:avLst/>
          </a:prstGeom>
          <a:noFill/>
          <a:ln>
            <a:noFill/>
          </a:ln>
        </p:spPr>
        <p:txBody>
          <a:bodyPr spcFirstLastPara="1" wrap="square" lIns="91425" tIns="45700" rIns="91425" bIns="45700" anchor="t" anchorCtr="0">
            <a:noAutofit/>
          </a:bodyPr>
          <a:lstStyle/>
          <a:p>
            <a:pPr marL="457200" marR="0" lvl="0" indent="-355600" algn="l" rtl="0">
              <a:lnSpc>
                <a:spcPct val="90000"/>
              </a:lnSpc>
              <a:spcBef>
                <a:spcPts val="40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DCE,CORBA, OMG, </a:t>
            </a:r>
            <a:r>
              <a:rPr lang="en-US" sz="2000" b="0" i="0" u="none" strike="noStrike" cap="none" dirty="0" err="1">
                <a:solidFill>
                  <a:schemeClr val="dk1"/>
                </a:solidFill>
                <a:latin typeface="Tahoma"/>
                <a:ea typeface="Tahoma"/>
                <a:cs typeface="Tahoma"/>
                <a:sym typeface="Tahoma"/>
              </a:rPr>
              <a:t>CanCORBA</a:t>
            </a:r>
            <a:r>
              <a:rPr lang="en-US" sz="2000" b="0" i="0" u="none" strike="noStrike" cap="none" dirty="0">
                <a:solidFill>
                  <a:schemeClr val="dk1"/>
                </a:solidFill>
                <a:latin typeface="Tahoma"/>
                <a:ea typeface="Tahoma"/>
                <a:cs typeface="Tahoma"/>
                <a:sym typeface="Tahoma"/>
              </a:rPr>
              <a:t>, ORBIX, </a:t>
            </a:r>
            <a:r>
              <a:rPr lang="en-US" sz="2000" b="0" i="0" u="none" strike="noStrike" cap="none" dirty="0" err="1">
                <a:solidFill>
                  <a:schemeClr val="dk1"/>
                </a:solidFill>
                <a:latin typeface="Tahoma"/>
                <a:ea typeface="Tahoma"/>
                <a:cs typeface="Tahoma"/>
                <a:sym typeface="Tahoma"/>
              </a:rPr>
              <a:t>JavaORB</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ORBLite</a:t>
            </a:r>
            <a:r>
              <a:rPr lang="en-US" sz="2000" b="0" i="0" u="none" strike="noStrike" cap="none" dirty="0">
                <a:solidFill>
                  <a:schemeClr val="dk1"/>
                </a:solidFill>
                <a:latin typeface="Tahoma"/>
                <a:ea typeface="Tahoma"/>
                <a:cs typeface="Tahoma"/>
                <a:sym typeface="Tahoma"/>
              </a:rPr>
              <a:t>, TAO, Zen, RTCORBA, FTCORBA,DCOM, POA,IDL,IOP,IIOP, </a:t>
            </a:r>
            <a:r>
              <a:rPr lang="en-US" sz="2000" b="0" i="0" u="none" strike="noStrike" cap="none" dirty="0" err="1">
                <a:solidFill>
                  <a:schemeClr val="dk1"/>
                </a:solidFill>
                <a:latin typeface="Tahoma"/>
                <a:ea typeface="Tahoma"/>
                <a:cs typeface="Tahoma"/>
                <a:sym typeface="Tahoma"/>
              </a:rPr>
              <a:t>ObjectBroker</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Visibroker</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Orbix</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ObjectBus,ESBs</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MOM – TIBCO TIB/Rendezvous, BEA </a:t>
            </a:r>
            <a:r>
              <a:rPr lang="en-US" sz="2000" b="0" i="0" u="none" strike="noStrike" cap="none" dirty="0" err="1">
                <a:solidFill>
                  <a:schemeClr val="dk1"/>
                </a:solidFill>
                <a:latin typeface="Tahoma"/>
                <a:ea typeface="Tahoma"/>
                <a:cs typeface="Tahoma"/>
                <a:sym typeface="Tahoma"/>
              </a:rPr>
              <a:t>MessageQ</a:t>
            </a:r>
            <a:r>
              <a:rPr lang="en-US" sz="2000" b="0" i="0" u="none" strike="noStrike" cap="none" dirty="0">
                <a:solidFill>
                  <a:schemeClr val="dk1"/>
                </a:solidFill>
                <a:latin typeface="Tahoma"/>
                <a:ea typeface="Tahoma"/>
                <a:cs typeface="Tahoma"/>
                <a:sym typeface="Tahoma"/>
              </a:rPr>
              <a:t>, Microsoft  MSMQ, </a:t>
            </a:r>
            <a:r>
              <a:rPr lang="en-US" sz="2000" b="0" i="0" u="none" strike="noStrike" cap="none" dirty="0" err="1">
                <a:solidFill>
                  <a:schemeClr val="dk1"/>
                </a:solidFill>
                <a:latin typeface="Tahoma"/>
                <a:ea typeface="Tahoma"/>
                <a:cs typeface="Tahoma"/>
                <a:sym typeface="Tahoma"/>
              </a:rPr>
              <a:t>ActiveWorks</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JVM, JINI, RMI, J2EE, EJB,J2ME, JDBC,JTA, JTS,JMS, JNDI, </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Enterprise Middleware Technologies -- BEA </a:t>
            </a:r>
            <a:r>
              <a:rPr lang="en-US" sz="2000" b="0" i="0" u="none" strike="noStrike" cap="none" dirty="0" err="1">
                <a:solidFill>
                  <a:schemeClr val="dk1"/>
                </a:solidFill>
                <a:latin typeface="Tahoma"/>
                <a:ea typeface="Tahoma"/>
                <a:cs typeface="Tahoma"/>
                <a:sym typeface="Tahoma"/>
              </a:rPr>
              <a:t>WebLogic</a:t>
            </a:r>
            <a:r>
              <a:rPr lang="en-US" sz="2000" b="0" i="0" u="none" strike="noStrike" cap="none" dirty="0">
                <a:solidFill>
                  <a:schemeClr val="dk1"/>
                </a:solidFill>
                <a:latin typeface="Tahoma"/>
                <a:ea typeface="Tahoma"/>
                <a:cs typeface="Tahoma"/>
                <a:sym typeface="Tahoma"/>
              </a:rPr>
              <a:t>, IBM </a:t>
            </a:r>
            <a:r>
              <a:rPr lang="en-US" sz="2000" b="0" i="0" u="none" strike="noStrike" cap="none" dirty="0" err="1">
                <a:solidFill>
                  <a:schemeClr val="dk1"/>
                </a:solidFill>
                <a:latin typeface="Tahoma"/>
                <a:ea typeface="Tahoma"/>
                <a:cs typeface="Tahoma"/>
                <a:sym typeface="Tahoma"/>
              </a:rPr>
              <a:t>WebSphere</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TivoliBeans</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ENCINA, Tuxedo, CICS</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SOAP, Web Services, WSDL, BPEL</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a:solidFill>
                  <a:schemeClr val="dk1"/>
                </a:solidFill>
                <a:latin typeface="Tahoma"/>
                <a:ea typeface="Tahoma"/>
                <a:cs typeface="Tahoma"/>
                <a:sym typeface="Tahoma"/>
              </a:rPr>
              <a:t>XML, XQuery, </a:t>
            </a:r>
            <a:r>
              <a:rPr lang="en-US" sz="2000" b="0" i="0" u="none" strike="noStrike" cap="none" dirty="0" err="1">
                <a:solidFill>
                  <a:schemeClr val="dk1"/>
                </a:solidFill>
                <a:latin typeface="Tahoma"/>
                <a:ea typeface="Tahoma"/>
                <a:cs typeface="Tahoma"/>
                <a:sym typeface="Tahoma"/>
              </a:rPr>
              <a:t>XPath</a:t>
            </a:r>
            <a:r>
              <a:rPr lang="en-US" sz="2000" b="0" i="0" u="none" strike="noStrike" cap="none" dirty="0">
                <a:solidFill>
                  <a:schemeClr val="dk1"/>
                </a:solidFill>
                <a:latin typeface="Tahoma"/>
                <a:ea typeface="Tahoma"/>
                <a:cs typeface="Tahoma"/>
                <a:sym typeface="Tahoma"/>
              </a:rPr>
              <a:t>, JSON, MQTT, </a:t>
            </a:r>
            <a:r>
              <a:rPr lang="en-US" sz="2000" b="0" i="0" u="none" strike="noStrike" cap="none" dirty="0" err="1">
                <a:solidFill>
                  <a:schemeClr val="dk1"/>
                </a:solidFill>
                <a:latin typeface="Tahoma"/>
                <a:ea typeface="Tahoma"/>
                <a:cs typeface="Tahoma"/>
                <a:sym typeface="Tahoma"/>
              </a:rPr>
              <a:t>CoAP</a:t>
            </a:r>
            <a:endParaRPr dirty="0"/>
          </a:p>
          <a:p>
            <a:pPr marL="457200" marR="0" lvl="0" indent="-355600" algn="l" rtl="0">
              <a:lnSpc>
                <a:spcPct val="90000"/>
              </a:lnSpc>
              <a:spcBef>
                <a:spcPts val="0"/>
              </a:spcBef>
              <a:spcAft>
                <a:spcPts val="0"/>
              </a:spcAft>
              <a:buClr>
                <a:schemeClr val="dk1"/>
              </a:buClr>
              <a:buSzPts val="2000"/>
              <a:buFont typeface="Tahoma"/>
              <a:buChar char="●"/>
            </a:pPr>
            <a:r>
              <a:rPr lang="en-US" sz="2000" b="0" i="0" u="none" strike="noStrike" cap="none" dirty="0" err="1">
                <a:solidFill>
                  <a:schemeClr val="dk1"/>
                </a:solidFill>
                <a:latin typeface="Tahoma"/>
                <a:ea typeface="Tahoma"/>
                <a:cs typeface="Tahoma"/>
                <a:sym typeface="Tahoma"/>
              </a:rPr>
              <a:t>Hadoop</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MapReduce</a:t>
            </a:r>
            <a:r>
              <a:rPr lang="en-US" sz="2000" b="0" i="0" u="none" strike="noStrike" cap="none" dirty="0">
                <a:solidFill>
                  <a:schemeClr val="dk1"/>
                </a:solidFill>
                <a:latin typeface="Tahoma"/>
                <a:ea typeface="Tahoma"/>
                <a:cs typeface="Tahoma"/>
                <a:sym typeface="Tahoma"/>
              </a:rPr>
              <a:t>, </a:t>
            </a:r>
            <a:r>
              <a:rPr lang="en-US" sz="2000" dirty="0" err="1" smtClean="0"/>
              <a:t>BigTable</a:t>
            </a:r>
            <a:r>
              <a:rPr lang="en-US" sz="2000" dirty="0" smtClean="0"/>
              <a:t>, GFS</a:t>
            </a:r>
            <a:r>
              <a:rPr lang="en-US" sz="2000" b="0" i="0" u="none" strike="noStrike" cap="none" dirty="0" smtClean="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IaaS</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PaaS</a:t>
            </a:r>
            <a:r>
              <a:rPr lang="en-US" sz="2000" b="0" i="0" u="none" strike="noStrike" cap="none" dirty="0">
                <a:solidFill>
                  <a:schemeClr val="dk1"/>
                </a:solidFill>
                <a:latin typeface="Tahoma"/>
                <a:ea typeface="Tahoma"/>
                <a:cs typeface="Tahoma"/>
                <a:sym typeface="Tahoma"/>
              </a:rPr>
              <a:t>, </a:t>
            </a:r>
            <a:r>
              <a:rPr lang="en-US" sz="2000" b="0" i="0" u="none" strike="noStrike" cap="none" dirty="0" err="1">
                <a:solidFill>
                  <a:schemeClr val="dk1"/>
                </a:solidFill>
                <a:latin typeface="Tahoma"/>
                <a:ea typeface="Tahoma"/>
                <a:cs typeface="Tahoma"/>
                <a:sym typeface="Tahoma"/>
              </a:rPr>
              <a:t>NaaS</a:t>
            </a:r>
            <a:r>
              <a:rPr lang="en-US" sz="2000" b="0" i="0" u="none" strike="noStrike" cap="none" dirty="0">
                <a:solidFill>
                  <a:schemeClr val="dk1"/>
                </a:solidFill>
                <a:latin typeface="Tahoma"/>
                <a:ea typeface="Tahoma"/>
                <a:cs typeface="Tahoma"/>
                <a:sym typeface="Tahoma"/>
              </a:rPr>
              <a:t>, DAS</a:t>
            </a:r>
            <a:endParaRPr sz="2000" b="0" i="0" u="none" strike="noStrike" cap="none" dirty="0">
              <a:solidFill>
                <a:schemeClr val="dk1"/>
              </a:solidFill>
              <a:latin typeface="Tahoma"/>
              <a:ea typeface="Tahoma"/>
              <a:cs typeface="Tahoma"/>
              <a:sym typeface="Tahoma"/>
            </a:endParaRPr>
          </a:p>
          <a:p>
            <a:pPr marL="457200" marR="0" lvl="0" indent="-355600" algn="l" rtl="0">
              <a:lnSpc>
                <a:spcPct val="90000"/>
              </a:lnSpc>
              <a:spcBef>
                <a:spcPts val="0"/>
              </a:spcBef>
              <a:spcAft>
                <a:spcPts val="0"/>
              </a:spcAft>
              <a:buClr>
                <a:schemeClr val="dk1"/>
              </a:buClr>
              <a:buSzPts val="2000"/>
              <a:buFont typeface="Tahoma"/>
              <a:buChar char="●"/>
            </a:pPr>
            <a:r>
              <a:rPr lang="en-US" sz="2000" dirty="0"/>
              <a:t>Cassandra, Dynamo, </a:t>
            </a:r>
            <a:r>
              <a:rPr lang="en-US" sz="2000" dirty="0" smtClean="0"/>
              <a:t>Zookeeper, Kafka, Spanner, </a:t>
            </a:r>
            <a:r>
              <a:rPr lang="en-US" sz="2000" dirty="0" err="1" smtClean="0"/>
              <a:t>Paxos</a:t>
            </a:r>
            <a:endParaRPr sz="2000" dirty="0"/>
          </a:p>
          <a:p>
            <a:pPr marL="457200" marR="0" lvl="0" indent="0" algn="l" rtl="0">
              <a:lnSpc>
                <a:spcPct val="90000"/>
              </a:lnSpc>
              <a:spcBef>
                <a:spcPts val="400"/>
              </a:spcBef>
              <a:spcAft>
                <a:spcPts val="0"/>
              </a:spcAft>
              <a:buNone/>
            </a:pPr>
            <a:endParaRPr sz="2000" dirty="0"/>
          </a:p>
        </p:txBody>
      </p:sp>
    </p:spTree>
  </p:cSld>
  <p:clrMapOvr>
    <a:masterClrMapping/>
  </p:clrMapOvr>
  <p:transition xmlns:p14="http://schemas.microsoft.com/office/powerpoint/2010/mai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9" descr="graphic"/>
          <p:cNvPicPr preferRelativeResize="0"/>
          <p:nvPr/>
        </p:nvPicPr>
        <p:blipFill rotWithShape="1">
          <a:blip r:embed="rId3">
            <a:alphaModFix/>
          </a:blip>
          <a:srcRect/>
          <a:stretch/>
        </p:blipFill>
        <p:spPr>
          <a:xfrm>
            <a:off x="49212" y="517525"/>
            <a:ext cx="4614862" cy="3335337"/>
          </a:xfrm>
          <a:prstGeom prst="rect">
            <a:avLst/>
          </a:prstGeom>
          <a:noFill/>
          <a:ln>
            <a:noFill/>
          </a:ln>
        </p:spPr>
      </p:pic>
      <p:sp>
        <p:nvSpPr>
          <p:cNvPr id="286" name="Google Shape;286;p29"/>
          <p:cNvSpPr txBox="1"/>
          <p:nvPr/>
        </p:nvSpPr>
        <p:spPr>
          <a:xfrm>
            <a:off x="4706937" y="492125"/>
            <a:ext cx="4437062" cy="2862262"/>
          </a:xfrm>
          <a:prstGeom prst="rect">
            <a:avLst/>
          </a:prstGeom>
          <a:noFill/>
          <a:ln>
            <a:noFill/>
          </a:ln>
        </p:spPr>
        <p:txBody>
          <a:bodyPr spcFirstLastPara="1" wrap="square" lIns="91425" tIns="45700" rIns="91425" bIns="45700" anchor="t" anchorCtr="0">
            <a:noAutofit/>
          </a:bodyPr>
          <a:lstStyle/>
          <a:p>
            <a:pPr marL="112712" marR="0" lvl="0" indent="-112712" algn="l" rtl="0">
              <a:lnSpc>
                <a:spcPct val="100000"/>
              </a:lnSpc>
              <a:spcBef>
                <a:spcPts val="0"/>
              </a:spcBef>
              <a:spcAft>
                <a:spcPts val="0"/>
              </a:spcAft>
              <a:buClr>
                <a:schemeClr val="dk1"/>
              </a:buClr>
              <a:buSzPts val="2000"/>
              <a:buFont typeface="Tahoma"/>
              <a:buNone/>
            </a:pPr>
            <a:r>
              <a:rPr lang="en-US" sz="2000" b="1" i="0" u="none" strike="noStrike" cap="none">
                <a:solidFill>
                  <a:schemeClr val="dk1"/>
                </a:solidFill>
                <a:latin typeface="Tahoma"/>
                <a:ea typeface="Tahoma"/>
                <a:cs typeface="Tahoma"/>
                <a:sym typeface="Tahoma"/>
              </a:rPr>
              <a:t>Key problem space challenges </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Highly dynamic behavior</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Transient overloads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Time-critical tasks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Context-specific requirements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Resource conflicts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Interdependence of (sub)systems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Integration with legacy (sub)systems</a:t>
            </a:r>
            <a:endParaRPr sz="1400" b="0" i="0" u="none" strike="noStrike" cap="none">
              <a:solidFill>
                <a:srgbClr val="000000"/>
              </a:solidFill>
              <a:latin typeface="Arial"/>
              <a:ea typeface="Arial"/>
              <a:cs typeface="Arial"/>
              <a:sym typeface="Arial"/>
            </a:endParaRPr>
          </a:p>
        </p:txBody>
      </p:sp>
      <p:sp>
        <p:nvSpPr>
          <p:cNvPr id="287" name="Google Shape;287;p29"/>
          <p:cNvSpPr txBox="1">
            <a:spLocks noGrp="1"/>
          </p:cNvSpPr>
          <p:nvPr>
            <p:ph type="title"/>
          </p:nvPr>
        </p:nvSpPr>
        <p:spPr>
          <a:xfrm>
            <a:off x="-90487" y="-26987"/>
            <a:ext cx="9277350" cy="492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Tahoma"/>
              <a:buNone/>
            </a:pPr>
            <a:r>
              <a:rPr lang="en-US" sz="3600" b="0" i="0" u="none" strike="noStrike" cap="none">
                <a:solidFill>
                  <a:srgbClr val="003399"/>
                </a:solidFill>
                <a:latin typeface="Tahoma"/>
                <a:ea typeface="Tahoma"/>
                <a:cs typeface="Tahoma"/>
                <a:sym typeface="Tahoma"/>
              </a:rPr>
              <a:t>New application domains</a:t>
            </a:r>
            <a:endParaRPr/>
          </a:p>
        </p:txBody>
      </p:sp>
      <p:grpSp>
        <p:nvGrpSpPr>
          <p:cNvPr id="288" name="Google Shape;288;p29"/>
          <p:cNvGrpSpPr/>
          <p:nvPr/>
        </p:nvGrpSpPr>
        <p:grpSpPr>
          <a:xfrm>
            <a:off x="6834187" y="-23812"/>
            <a:ext cx="2333625" cy="536575"/>
            <a:chOff x="6834187" y="-23812"/>
            <a:chExt cx="2333625" cy="536575"/>
          </a:xfrm>
        </p:grpSpPr>
        <p:pic>
          <p:nvPicPr>
            <p:cNvPr id="289" name="Google Shape;289;p29"/>
            <p:cNvPicPr preferRelativeResize="0"/>
            <p:nvPr/>
          </p:nvPicPr>
          <p:blipFill rotWithShape="1">
            <a:blip r:embed="rId4">
              <a:alphaModFix/>
            </a:blip>
            <a:srcRect/>
            <a:stretch/>
          </p:blipFill>
          <p:spPr>
            <a:xfrm>
              <a:off x="6834187" y="-23812"/>
              <a:ext cx="2333625" cy="536575"/>
            </a:xfrm>
            <a:prstGeom prst="rect">
              <a:avLst/>
            </a:prstGeom>
            <a:noFill/>
            <a:ln>
              <a:noFill/>
            </a:ln>
          </p:spPr>
        </p:pic>
        <p:sp>
          <p:nvSpPr>
            <p:cNvPr id="290" name="Google Shape;290;p29"/>
            <p:cNvSpPr txBox="1"/>
            <p:nvPr/>
          </p:nvSpPr>
          <p:spPr>
            <a:xfrm>
              <a:off x="6858000" y="0"/>
              <a:ext cx="2286000" cy="492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Tahoma"/>
                <a:buNone/>
              </a:pPr>
              <a:r>
                <a:rPr lang="en-US" sz="2000" b="0" i="1" u="none" strike="noStrike" cap="none">
                  <a:solidFill>
                    <a:schemeClr val="dk1"/>
                  </a:solidFill>
                  <a:latin typeface="Tahoma"/>
                  <a:ea typeface="Tahoma"/>
                  <a:cs typeface="Tahoma"/>
                  <a:sym typeface="Tahoma"/>
                </a:rPr>
                <a:t>cf: Doug Schmidt</a:t>
              </a:r>
              <a:endParaRPr sz="1400" b="0" i="0" u="none" strike="noStrike" cap="none">
                <a:solidFill>
                  <a:srgbClr val="000000"/>
                </a:solidFill>
                <a:latin typeface="Arial"/>
                <a:ea typeface="Arial"/>
                <a:cs typeface="Arial"/>
                <a:sym typeface="Arial"/>
              </a:endParaRPr>
            </a:p>
          </p:txBody>
        </p:sp>
      </p:grpSp>
    </p:spTree>
  </p:cSld>
  <p:clrMapOvr>
    <a:masterClrMapping/>
  </p:clrMapOvr>
  <p:transition xmlns:p14="http://schemas.microsoft.com/office/powerpoint/2010/mai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30"/>
          <p:cNvGrpSpPr/>
          <p:nvPr/>
        </p:nvGrpSpPr>
        <p:grpSpPr>
          <a:xfrm>
            <a:off x="22225" y="3190875"/>
            <a:ext cx="9288462" cy="3111500"/>
            <a:chOff x="0" y="3021012"/>
            <a:chExt cx="9288462" cy="3111500"/>
          </a:xfrm>
        </p:grpSpPr>
        <p:pic>
          <p:nvPicPr>
            <p:cNvPr id="296" name="Google Shape;296;p30" descr="AppIntSpaghettiIXO"/>
            <p:cNvPicPr preferRelativeResize="0"/>
            <p:nvPr/>
          </p:nvPicPr>
          <p:blipFill rotWithShape="1">
            <a:blip r:embed="rId3">
              <a:alphaModFix/>
            </a:blip>
            <a:srcRect/>
            <a:stretch/>
          </p:blipFill>
          <p:spPr>
            <a:xfrm>
              <a:off x="4516437" y="3021012"/>
              <a:ext cx="4772025" cy="3111500"/>
            </a:xfrm>
            <a:prstGeom prst="rect">
              <a:avLst/>
            </a:prstGeom>
            <a:noFill/>
            <a:ln>
              <a:noFill/>
            </a:ln>
          </p:spPr>
        </p:pic>
        <p:sp>
          <p:nvSpPr>
            <p:cNvPr id="297" name="Google Shape;297;p30"/>
            <p:cNvSpPr txBox="1"/>
            <p:nvPr/>
          </p:nvSpPr>
          <p:spPr>
            <a:xfrm>
              <a:off x="0" y="3760787"/>
              <a:ext cx="4757737" cy="2124075"/>
            </a:xfrm>
            <a:prstGeom prst="rect">
              <a:avLst/>
            </a:prstGeom>
            <a:noFill/>
            <a:ln>
              <a:noFill/>
            </a:ln>
          </p:spPr>
          <p:txBody>
            <a:bodyPr spcFirstLastPara="1" wrap="square" lIns="91425" tIns="45700" rIns="91425" bIns="45700" anchor="t" anchorCtr="0">
              <a:noAutofit/>
            </a:bodyPr>
            <a:lstStyle/>
            <a:p>
              <a:pPr marL="112712" marR="0" lvl="0" indent="-112712" algn="l" rtl="0">
                <a:lnSpc>
                  <a:spcPct val="100000"/>
                </a:lnSpc>
                <a:spcBef>
                  <a:spcPts val="0"/>
                </a:spcBef>
                <a:spcAft>
                  <a:spcPts val="0"/>
                </a:spcAft>
                <a:buClr>
                  <a:schemeClr val="dk1"/>
                </a:buClr>
                <a:buSzPts val="2000"/>
                <a:buFont typeface="Tahoma"/>
                <a:buNone/>
              </a:pPr>
              <a:r>
                <a:rPr lang="en-US" sz="2000" b="1" i="0" u="none" strike="noStrike" cap="none">
                  <a:solidFill>
                    <a:schemeClr val="dk1"/>
                  </a:solidFill>
                  <a:latin typeface="Tahoma"/>
                  <a:ea typeface="Tahoma"/>
                  <a:cs typeface="Tahoma"/>
                  <a:sym typeface="Tahoma"/>
                </a:rPr>
                <a:t>Key solution space challenges</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chemeClr val="dk1"/>
                </a:buClr>
                <a:buSzPts val="1600"/>
                <a:buFont typeface="Tahoma"/>
                <a:buChar char="•"/>
              </a:pPr>
              <a:r>
                <a:rPr lang="en-US" sz="2000" b="0" i="0" u="none" strike="noStrike" cap="none">
                  <a:solidFill>
                    <a:schemeClr val="dk1"/>
                  </a:solidFill>
                  <a:latin typeface="Tahoma"/>
                  <a:ea typeface="Tahoma"/>
                  <a:cs typeface="Tahoma"/>
                  <a:sym typeface="Tahoma"/>
                </a:rPr>
                <a:t>Enormous accidental &amp; inherent complexities</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chemeClr val="dk1"/>
                </a:buClr>
                <a:buSzPts val="1600"/>
                <a:buFont typeface="Tahoma"/>
                <a:buChar char="•"/>
              </a:pPr>
              <a:r>
                <a:rPr lang="en-US" sz="2000" b="0" i="0" u="none" strike="noStrike" cap="none">
                  <a:solidFill>
                    <a:schemeClr val="dk1"/>
                  </a:solidFill>
                  <a:latin typeface="Tahoma"/>
                  <a:ea typeface="Tahoma"/>
                  <a:cs typeface="Tahoma"/>
                  <a:sym typeface="Tahoma"/>
                </a:rPr>
                <a:t>Continuous evolution &amp; change</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chemeClr val="dk1"/>
                </a:buClr>
                <a:buSzPts val="1600"/>
                <a:buFont typeface="Tahoma"/>
                <a:buChar char="•"/>
              </a:pPr>
              <a:r>
                <a:rPr lang="en-US" sz="2000" b="0" i="0" u="none" strike="noStrike" cap="none">
                  <a:solidFill>
                    <a:schemeClr val="dk1"/>
                  </a:solidFill>
                  <a:latin typeface="Tahoma"/>
                  <a:ea typeface="Tahoma"/>
                  <a:cs typeface="Tahoma"/>
                  <a:sym typeface="Tahoma"/>
                </a:rPr>
                <a:t>Highly heterogeneous platform, language, &amp; tool environments</a:t>
              </a:r>
              <a:endParaRPr sz="1400" b="0" i="0" u="none" strike="noStrike" cap="none">
                <a:solidFill>
                  <a:srgbClr val="000000"/>
                </a:solidFill>
                <a:latin typeface="Arial"/>
                <a:ea typeface="Arial"/>
                <a:cs typeface="Arial"/>
                <a:sym typeface="Arial"/>
              </a:endParaRPr>
            </a:p>
          </p:txBody>
        </p:sp>
      </p:grpSp>
      <p:pic>
        <p:nvPicPr>
          <p:cNvPr id="298" name="Google Shape;298;p30" descr="graphic"/>
          <p:cNvPicPr preferRelativeResize="0"/>
          <p:nvPr/>
        </p:nvPicPr>
        <p:blipFill rotWithShape="1">
          <a:blip r:embed="rId4">
            <a:alphaModFix/>
          </a:blip>
          <a:srcRect/>
          <a:stretch/>
        </p:blipFill>
        <p:spPr>
          <a:xfrm>
            <a:off x="49212" y="517525"/>
            <a:ext cx="4614862" cy="3335337"/>
          </a:xfrm>
          <a:prstGeom prst="rect">
            <a:avLst/>
          </a:prstGeom>
          <a:noFill/>
          <a:ln>
            <a:noFill/>
          </a:ln>
        </p:spPr>
      </p:pic>
      <p:sp>
        <p:nvSpPr>
          <p:cNvPr id="299" name="Google Shape;299;p30"/>
          <p:cNvSpPr txBox="1"/>
          <p:nvPr/>
        </p:nvSpPr>
        <p:spPr>
          <a:xfrm>
            <a:off x="4706937" y="492125"/>
            <a:ext cx="4437062" cy="2862262"/>
          </a:xfrm>
          <a:prstGeom prst="rect">
            <a:avLst/>
          </a:prstGeom>
          <a:noFill/>
          <a:ln>
            <a:noFill/>
          </a:ln>
        </p:spPr>
        <p:txBody>
          <a:bodyPr spcFirstLastPara="1" wrap="square" lIns="91425" tIns="45700" rIns="91425" bIns="45700" anchor="t" anchorCtr="0">
            <a:noAutofit/>
          </a:bodyPr>
          <a:lstStyle/>
          <a:p>
            <a:pPr marL="112712" marR="0" lvl="0" indent="-112712" algn="l" rtl="0">
              <a:lnSpc>
                <a:spcPct val="100000"/>
              </a:lnSpc>
              <a:spcBef>
                <a:spcPts val="0"/>
              </a:spcBef>
              <a:spcAft>
                <a:spcPts val="0"/>
              </a:spcAft>
              <a:buClr>
                <a:srgbClr val="BFBFBF"/>
              </a:buClr>
              <a:buSzPts val="2000"/>
              <a:buFont typeface="Tahoma"/>
              <a:buNone/>
            </a:pPr>
            <a:r>
              <a:rPr lang="en-US" sz="2000" b="1" i="0" u="none" strike="noStrike" cap="none">
                <a:solidFill>
                  <a:srgbClr val="BFBFBF"/>
                </a:solidFill>
                <a:latin typeface="Tahoma"/>
                <a:ea typeface="Tahoma"/>
                <a:cs typeface="Tahoma"/>
                <a:sym typeface="Tahoma"/>
              </a:rPr>
              <a:t>Key problem space challenges </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Highly dynamic behavior</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Transient overloads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Time-critical tasks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Context-specific requirements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Resource conflicts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Interdependence of (sub)systems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Integration with legacy (sub)systems</a:t>
            </a:r>
            <a:endParaRPr sz="1400" b="0" i="0" u="none" strike="noStrike" cap="none">
              <a:solidFill>
                <a:srgbClr val="000000"/>
              </a:solidFill>
              <a:latin typeface="Arial"/>
              <a:ea typeface="Arial"/>
              <a:cs typeface="Arial"/>
              <a:sym typeface="Arial"/>
            </a:endParaRPr>
          </a:p>
        </p:txBody>
      </p:sp>
      <p:sp>
        <p:nvSpPr>
          <p:cNvPr id="300" name="Google Shape;300;p30"/>
          <p:cNvSpPr txBox="1"/>
          <p:nvPr/>
        </p:nvSpPr>
        <p:spPr>
          <a:xfrm>
            <a:off x="-90487" y="-26987"/>
            <a:ext cx="9277350" cy="49212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3600"/>
              <a:buFont typeface="Tahoma"/>
              <a:buNone/>
            </a:pPr>
            <a:r>
              <a:rPr lang="en-US" sz="3600" b="0" i="0" u="none" strike="noStrike" cap="none">
                <a:solidFill>
                  <a:srgbClr val="003399"/>
                </a:solidFill>
                <a:latin typeface="Tahoma"/>
                <a:ea typeface="Tahoma"/>
                <a:cs typeface="Tahoma"/>
                <a:sym typeface="Tahoma"/>
              </a:rPr>
              <a:t>New application domains</a:t>
            </a:r>
            <a:endParaRPr sz="1400" b="0" i="0" u="none" strike="noStrike" cap="none">
              <a:solidFill>
                <a:srgbClr val="000000"/>
              </a:solidFill>
              <a:latin typeface="Arial"/>
              <a:ea typeface="Arial"/>
              <a:cs typeface="Arial"/>
              <a:sym typeface="Arial"/>
            </a:endParaRPr>
          </a:p>
        </p:txBody>
      </p:sp>
      <p:grpSp>
        <p:nvGrpSpPr>
          <p:cNvPr id="301" name="Google Shape;301;p30"/>
          <p:cNvGrpSpPr/>
          <p:nvPr/>
        </p:nvGrpSpPr>
        <p:grpSpPr>
          <a:xfrm>
            <a:off x="6834187" y="-23812"/>
            <a:ext cx="2333625" cy="536575"/>
            <a:chOff x="6834187" y="-23812"/>
            <a:chExt cx="2333625" cy="536575"/>
          </a:xfrm>
        </p:grpSpPr>
        <p:pic>
          <p:nvPicPr>
            <p:cNvPr id="302" name="Google Shape;302;p30"/>
            <p:cNvPicPr preferRelativeResize="0"/>
            <p:nvPr/>
          </p:nvPicPr>
          <p:blipFill rotWithShape="1">
            <a:blip r:embed="rId5">
              <a:alphaModFix/>
            </a:blip>
            <a:srcRect/>
            <a:stretch/>
          </p:blipFill>
          <p:spPr>
            <a:xfrm>
              <a:off x="6834187" y="-23812"/>
              <a:ext cx="2333625" cy="536575"/>
            </a:xfrm>
            <a:prstGeom prst="rect">
              <a:avLst/>
            </a:prstGeom>
            <a:noFill/>
            <a:ln>
              <a:noFill/>
            </a:ln>
          </p:spPr>
        </p:pic>
        <p:sp>
          <p:nvSpPr>
            <p:cNvPr id="303" name="Google Shape;303;p30"/>
            <p:cNvSpPr txBox="1"/>
            <p:nvPr/>
          </p:nvSpPr>
          <p:spPr>
            <a:xfrm>
              <a:off x="6858000" y="0"/>
              <a:ext cx="2286000" cy="49212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Tahoma"/>
                <a:buNone/>
              </a:pPr>
              <a:r>
                <a:rPr lang="en-US" sz="2000" b="0" i="1" u="none" strike="noStrike" cap="none">
                  <a:solidFill>
                    <a:schemeClr val="dk1"/>
                  </a:solidFill>
                  <a:latin typeface="Tahoma"/>
                  <a:ea typeface="Tahoma"/>
                  <a:cs typeface="Tahoma"/>
                  <a:sym typeface="Tahoma"/>
                </a:rPr>
                <a:t>cf: Doug Schmidt</a:t>
              </a:r>
              <a:endParaRPr sz="1400" b="0" i="0" u="none" strike="noStrike" cap="none">
                <a:solidFill>
                  <a:srgbClr val="000000"/>
                </a:solidFill>
                <a:latin typeface="Arial"/>
                <a:ea typeface="Arial"/>
                <a:cs typeface="Arial"/>
                <a:sym typeface="Arial"/>
              </a:endParaRPr>
            </a:p>
          </p:txBody>
        </p:sp>
      </p:grpSp>
    </p:spTree>
  </p:cSld>
  <p:clrMapOvr>
    <a:masterClrMapping/>
  </p:clrMapOvr>
  <p:transition xmlns:p14="http://schemas.microsoft.com/office/powerpoint/2010/mai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08" name="Google Shape;308;p31"/>
          <p:cNvGrpSpPr/>
          <p:nvPr/>
        </p:nvGrpSpPr>
        <p:grpSpPr>
          <a:xfrm>
            <a:off x="22225" y="3190875"/>
            <a:ext cx="9288462" cy="3111500"/>
            <a:chOff x="0" y="3021012"/>
            <a:chExt cx="9288462" cy="3111500"/>
          </a:xfrm>
        </p:grpSpPr>
        <p:pic>
          <p:nvPicPr>
            <p:cNvPr id="309" name="Google Shape;309;p31" descr="AppIntSpaghettiIXO"/>
            <p:cNvPicPr preferRelativeResize="0"/>
            <p:nvPr/>
          </p:nvPicPr>
          <p:blipFill rotWithShape="1">
            <a:blip r:embed="rId3">
              <a:alphaModFix/>
            </a:blip>
            <a:srcRect/>
            <a:stretch/>
          </p:blipFill>
          <p:spPr>
            <a:xfrm>
              <a:off x="4516437" y="3021012"/>
              <a:ext cx="4772025" cy="3111500"/>
            </a:xfrm>
            <a:prstGeom prst="rect">
              <a:avLst/>
            </a:prstGeom>
            <a:noFill/>
            <a:ln>
              <a:noFill/>
            </a:ln>
          </p:spPr>
        </p:pic>
        <p:sp>
          <p:nvSpPr>
            <p:cNvPr id="310" name="Google Shape;310;p31"/>
            <p:cNvSpPr txBox="1"/>
            <p:nvPr/>
          </p:nvSpPr>
          <p:spPr>
            <a:xfrm>
              <a:off x="0" y="3760787"/>
              <a:ext cx="4757737" cy="2124075"/>
            </a:xfrm>
            <a:prstGeom prst="rect">
              <a:avLst/>
            </a:prstGeom>
            <a:noFill/>
            <a:ln>
              <a:noFill/>
            </a:ln>
          </p:spPr>
          <p:txBody>
            <a:bodyPr spcFirstLastPara="1" wrap="square" lIns="91425" tIns="45700" rIns="91425" bIns="45700" anchor="t" anchorCtr="0">
              <a:noAutofit/>
            </a:bodyPr>
            <a:lstStyle/>
            <a:p>
              <a:pPr marL="112712" marR="0" lvl="0" indent="-112712" algn="l" rtl="0">
                <a:lnSpc>
                  <a:spcPct val="100000"/>
                </a:lnSpc>
                <a:spcBef>
                  <a:spcPts val="0"/>
                </a:spcBef>
                <a:spcAft>
                  <a:spcPts val="0"/>
                </a:spcAft>
                <a:buClr>
                  <a:srgbClr val="BFBFBF"/>
                </a:buClr>
                <a:buSzPts val="2000"/>
                <a:buFont typeface="Tahoma"/>
                <a:buNone/>
              </a:pPr>
              <a:r>
                <a:rPr lang="en-US" sz="2000" b="1" i="0" u="none" strike="noStrike" cap="none">
                  <a:solidFill>
                    <a:srgbClr val="BFBFBF"/>
                  </a:solidFill>
                  <a:latin typeface="Tahoma"/>
                  <a:ea typeface="Tahoma"/>
                  <a:cs typeface="Tahoma"/>
                  <a:sym typeface="Tahoma"/>
                </a:rPr>
                <a:t>Key solution space challenges</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rgbClr val="BFBFBF"/>
                </a:buClr>
                <a:buSzPts val="1600"/>
                <a:buFont typeface="Tahoma"/>
                <a:buChar char="•"/>
              </a:pPr>
              <a:r>
                <a:rPr lang="en-US" sz="2000" b="0" i="0" u="none" strike="noStrike" cap="none">
                  <a:solidFill>
                    <a:srgbClr val="BFBFBF"/>
                  </a:solidFill>
                  <a:latin typeface="Tahoma"/>
                  <a:ea typeface="Tahoma"/>
                  <a:cs typeface="Tahoma"/>
                  <a:sym typeface="Tahoma"/>
                </a:rPr>
                <a:t>Enormous accidental &amp; inherent complexities</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rgbClr val="BFBFBF"/>
                </a:buClr>
                <a:buSzPts val="1600"/>
                <a:buFont typeface="Tahoma"/>
                <a:buChar char="•"/>
              </a:pPr>
              <a:r>
                <a:rPr lang="en-US" sz="2000" b="0" i="0" u="none" strike="noStrike" cap="none">
                  <a:solidFill>
                    <a:srgbClr val="BFBFBF"/>
                  </a:solidFill>
                  <a:latin typeface="Tahoma"/>
                  <a:ea typeface="Tahoma"/>
                  <a:cs typeface="Tahoma"/>
                  <a:sym typeface="Tahoma"/>
                </a:rPr>
                <a:t>Continuous evolution &amp; change</a:t>
              </a:r>
              <a:endParaRPr sz="1400" b="0" i="0" u="none" strike="noStrike" cap="none">
                <a:solidFill>
                  <a:srgbClr val="000000"/>
                </a:solidFill>
                <a:latin typeface="Arial"/>
                <a:ea typeface="Arial"/>
                <a:cs typeface="Arial"/>
                <a:sym typeface="Arial"/>
              </a:endParaRPr>
            </a:p>
            <a:p>
              <a:pPr marL="112712" marR="0" lvl="0" indent="-112712" algn="l" rtl="0">
                <a:lnSpc>
                  <a:spcPct val="100000"/>
                </a:lnSpc>
                <a:spcBef>
                  <a:spcPts val="400"/>
                </a:spcBef>
                <a:spcAft>
                  <a:spcPts val="0"/>
                </a:spcAft>
                <a:buClr>
                  <a:srgbClr val="BFBFBF"/>
                </a:buClr>
                <a:buSzPts val="1600"/>
                <a:buFont typeface="Tahoma"/>
                <a:buChar char="•"/>
              </a:pPr>
              <a:r>
                <a:rPr lang="en-US" sz="2000" b="0" i="0" u="none" strike="noStrike" cap="none">
                  <a:solidFill>
                    <a:srgbClr val="BFBFBF"/>
                  </a:solidFill>
                  <a:latin typeface="Tahoma"/>
                  <a:ea typeface="Tahoma"/>
                  <a:cs typeface="Tahoma"/>
                  <a:sym typeface="Tahoma"/>
                </a:rPr>
                <a:t>Highly heterogeneous platform, language, &amp; tool environments</a:t>
              </a:r>
              <a:endParaRPr sz="1400" b="0" i="0" u="none" strike="noStrike" cap="none">
                <a:solidFill>
                  <a:srgbClr val="000000"/>
                </a:solidFill>
                <a:latin typeface="Arial"/>
                <a:ea typeface="Arial"/>
                <a:cs typeface="Arial"/>
                <a:sym typeface="Arial"/>
              </a:endParaRPr>
            </a:p>
          </p:txBody>
        </p:sp>
      </p:grpSp>
      <p:pic>
        <p:nvPicPr>
          <p:cNvPr id="311" name="Google Shape;311;p31" descr="graphic"/>
          <p:cNvPicPr preferRelativeResize="0"/>
          <p:nvPr/>
        </p:nvPicPr>
        <p:blipFill rotWithShape="1">
          <a:blip r:embed="rId4">
            <a:alphaModFix/>
          </a:blip>
          <a:srcRect/>
          <a:stretch/>
        </p:blipFill>
        <p:spPr>
          <a:xfrm>
            <a:off x="49212" y="517525"/>
            <a:ext cx="4614862" cy="3335337"/>
          </a:xfrm>
          <a:prstGeom prst="rect">
            <a:avLst/>
          </a:prstGeom>
          <a:noFill/>
          <a:ln>
            <a:noFill/>
          </a:ln>
        </p:spPr>
      </p:pic>
      <p:sp>
        <p:nvSpPr>
          <p:cNvPr id="312" name="Google Shape;312;p31"/>
          <p:cNvSpPr txBox="1"/>
          <p:nvPr/>
        </p:nvSpPr>
        <p:spPr>
          <a:xfrm>
            <a:off x="0" y="6353175"/>
            <a:ext cx="9144000" cy="49847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3" name="Google Shape;313;p31"/>
          <p:cNvSpPr txBox="1"/>
          <p:nvPr/>
        </p:nvSpPr>
        <p:spPr>
          <a:xfrm>
            <a:off x="4706937" y="492125"/>
            <a:ext cx="4437062" cy="2862262"/>
          </a:xfrm>
          <a:prstGeom prst="rect">
            <a:avLst/>
          </a:prstGeom>
          <a:noFill/>
          <a:ln>
            <a:noFill/>
          </a:ln>
        </p:spPr>
        <p:txBody>
          <a:bodyPr spcFirstLastPara="1" wrap="square" lIns="91425" tIns="45700" rIns="91425" bIns="45700" anchor="t" anchorCtr="0">
            <a:noAutofit/>
          </a:bodyPr>
          <a:lstStyle/>
          <a:p>
            <a:pPr marL="112712" marR="0" lvl="0" indent="-112712" algn="l" rtl="0">
              <a:lnSpc>
                <a:spcPct val="100000"/>
              </a:lnSpc>
              <a:spcBef>
                <a:spcPts val="0"/>
              </a:spcBef>
              <a:spcAft>
                <a:spcPts val="0"/>
              </a:spcAft>
              <a:buClr>
                <a:srgbClr val="BFBFBF"/>
              </a:buClr>
              <a:buSzPts val="2000"/>
              <a:buFont typeface="Tahoma"/>
              <a:buNone/>
            </a:pPr>
            <a:r>
              <a:rPr lang="en-US" sz="2000" b="1" i="0" u="none" strike="noStrike" cap="none">
                <a:solidFill>
                  <a:srgbClr val="BFBFBF"/>
                </a:solidFill>
                <a:latin typeface="Tahoma"/>
                <a:ea typeface="Tahoma"/>
                <a:cs typeface="Tahoma"/>
                <a:sym typeface="Tahoma"/>
              </a:rPr>
              <a:t>Key problem space challenges </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Highly dynamic behavior</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Transient overloads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Time-critical tasks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Context-specific requirements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Resource conflicts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Interdependence of (sub)systems</a:t>
            </a:r>
            <a:endParaRPr sz="1400" b="0" i="0" u="none" strike="noStrike" cap="none">
              <a:solidFill>
                <a:srgbClr val="000000"/>
              </a:solidFill>
              <a:latin typeface="Arial"/>
              <a:ea typeface="Arial"/>
              <a:cs typeface="Arial"/>
              <a:sym typeface="Arial"/>
            </a:endParaRPr>
          </a:p>
          <a:p>
            <a:pPr marL="112712" marR="0" lvl="0" indent="-127000" algn="l" rtl="0">
              <a:lnSpc>
                <a:spcPct val="100000"/>
              </a:lnSpc>
              <a:spcBef>
                <a:spcPts val="0"/>
              </a:spcBef>
              <a:spcAft>
                <a:spcPts val="0"/>
              </a:spcAft>
              <a:buClr>
                <a:srgbClr val="BFBFBF"/>
              </a:buClr>
              <a:buSzPts val="2000"/>
              <a:buFont typeface="Arial"/>
              <a:buChar char="•"/>
            </a:pPr>
            <a:r>
              <a:rPr lang="en-US" sz="2000" b="0" i="0" u="none" strike="noStrike" cap="none">
                <a:solidFill>
                  <a:srgbClr val="BFBFBF"/>
                </a:solidFill>
                <a:latin typeface="Arial"/>
                <a:ea typeface="Arial"/>
                <a:cs typeface="Arial"/>
                <a:sym typeface="Arial"/>
              </a:rPr>
              <a:t>Integration with legacy (sub)systems</a:t>
            </a:r>
            <a:endParaRPr sz="1400" b="0" i="0" u="none" strike="noStrike" cap="none">
              <a:solidFill>
                <a:srgbClr val="000000"/>
              </a:solidFill>
              <a:latin typeface="Arial"/>
              <a:ea typeface="Arial"/>
              <a:cs typeface="Arial"/>
              <a:sym typeface="Arial"/>
            </a:endParaRPr>
          </a:p>
        </p:txBody>
      </p:sp>
      <p:grpSp>
        <p:nvGrpSpPr>
          <p:cNvPr id="314" name="Google Shape;314;p31"/>
          <p:cNvGrpSpPr/>
          <p:nvPr/>
        </p:nvGrpSpPr>
        <p:grpSpPr>
          <a:xfrm>
            <a:off x="115887" y="6376987"/>
            <a:ext cx="8924925" cy="431800"/>
            <a:chOff x="115887" y="6376987"/>
            <a:chExt cx="8924925" cy="431800"/>
          </a:xfrm>
        </p:grpSpPr>
        <p:pic>
          <p:nvPicPr>
            <p:cNvPr id="315" name="Google Shape;315;p31"/>
            <p:cNvPicPr preferRelativeResize="0"/>
            <p:nvPr/>
          </p:nvPicPr>
          <p:blipFill rotWithShape="1">
            <a:blip r:embed="rId5">
              <a:alphaModFix/>
            </a:blip>
            <a:srcRect/>
            <a:stretch/>
          </p:blipFill>
          <p:spPr>
            <a:xfrm>
              <a:off x="115887" y="6376987"/>
              <a:ext cx="8924925" cy="431800"/>
            </a:xfrm>
            <a:prstGeom prst="rect">
              <a:avLst/>
            </a:prstGeom>
            <a:noFill/>
            <a:ln>
              <a:noFill/>
            </a:ln>
          </p:spPr>
        </p:pic>
        <p:sp>
          <p:nvSpPr>
            <p:cNvPr id="316" name="Google Shape;316;p31"/>
            <p:cNvSpPr txBox="1"/>
            <p:nvPr/>
          </p:nvSpPr>
          <p:spPr>
            <a:xfrm>
              <a:off x="134937" y="6399212"/>
              <a:ext cx="8883650" cy="38735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2000"/>
                <a:buFont typeface="Tahoma"/>
                <a:buNone/>
              </a:pPr>
              <a:r>
                <a:rPr lang="en-US" sz="2000" b="0" i="0" u="none" strike="noStrike" cap="none">
                  <a:solidFill>
                    <a:schemeClr val="dk1"/>
                  </a:solidFill>
                  <a:latin typeface="Tahoma"/>
                  <a:ea typeface="Tahoma"/>
                  <a:cs typeface="Tahoma"/>
                  <a:sym typeface="Tahoma"/>
                </a:rPr>
                <a:t>Mapping problem space requirements to solution space artifacts is very hard!</a:t>
              </a:r>
              <a:endParaRPr sz="1400" b="0" i="0" u="none" strike="noStrike" cap="none">
                <a:solidFill>
                  <a:srgbClr val="000000"/>
                </a:solidFill>
                <a:latin typeface="Arial"/>
                <a:ea typeface="Arial"/>
                <a:cs typeface="Arial"/>
                <a:sym typeface="Arial"/>
              </a:endParaRPr>
            </a:p>
          </p:txBody>
        </p:sp>
      </p:grpSp>
      <p:grpSp>
        <p:nvGrpSpPr>
          <p:cNvPr id="317" name="Google Shape;317;p31"/>
          <p:cNvGrpSpPr/>
          <p:nvPr/>
        </p:nvGrpSpPr>
        <p:grpSpPr>
          <a:xfrm>
            <a:off x="1349375" y="1238250"/>
            <a:ext cx="6810375" cy="4838700"/>
            <a:chOff x="1304925" y="1381125"/>
            <a:chExt cx="6810375" cy="4838700"/>
          </a:xfrm>
        </p:grpSpPr>
        <p:sp>
          <p:nvSpPr>
            <p:cNvPr id="318" name="Google Shape;318;p31"/>
            <p:cNvSpPr/>
            <p:nvPr/>
          </p:nvSpPr>
          <p:spPr>
            <a:xfrm>
              <a:off x="3219450" y="2662237"/>
              <a:ext cx="3438525" cy="3471862"/>
            </a:xfrm>
            <a:custGeom>
              <a:avLst/>
              <a:gdLst/>
              <a:ahLst/>
              <a:cxnLst/>
              <a:rect l="l" t="t" r="r" b="b"/>
              <a:pathLst>
                <a:path w="120000" h="120000" extrusionOk="0">
                  <a:moveTo>
                    <a:pt x="0" y="0"/>
                  </a:moveTo>
                  <a:cubicBezTo>
                    <a:pt x="15457" y="19698"/>
                    <a:pt x="100055" y="110452"/>
                    <a:pt x="120000" y="119999"/>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19" name="Google Shape;319;p31"/>
            <p:cNvSpPr/>
            <p:nvPr/>
          </p:nvSpPr>
          <p:spPr>
            <a:xfrm>
              <a:off x="2359025" y="2733675"/>
              <a:ext cx="3346450" cy="2886075"/>
            </a:xfrm>
            <a:custGeom>
              <a:avLst/>
              <a:gdLst/>
              <a:ahLst/>
              <a:cxnLst/>
              <a:rect l="l" t="t" r="r" b="b"/>
              <a:pathLst>
                <a:path w="120000" h="120000" extrusionOk="0">
                  <a:moveTo>
                    <a:pt x="0" y="0"/>
                  </a:moveTo>
                  <a:cubicBezTo>
                    <a:pt x="24022" y="16765"/>
                    <a:pt x="100303" y="100330"/>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0" name="Google Shape;320;p31"/>
            <p:cNvSpPr/>
            <p:nvPr/>
          </p:nvSpPr>
          <p:spPr>
            <a:xfrm>
              <a:off x="2638425" y="2124075"/>
              <a:ext cx="4410075" cy="2286000"/>
            </a:xfrm>
            <a:custGeom>
              <a:avLst/>
              <a:gdLst/>
              <a:ahLst/>
              <a:cxnLst/>
              <a:rect l="l" t="t" r="r" b="b"/>
              <a:pathLst>
                <a:path w="120000" h="120000" extrusionOk="0">
                  <a:moveTo>
                    <a:pt x="0" y="0"/>
                  </a:moveTo>
                  <a:cubicBezTo>
                    <a:pt x="12095" y="29916"/>
                    <a:pt x="109200" y="79250"/>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1" name="Google Shape;321;p31"/>
            <p:cNvSpPr/>
            <p:nvPr/>
          </p:nvSpPr>
          <p:spPr>
            <a:xfrm>
              <a:off x="3700462" y="2306637"/>
              <a:ext cx="3167062" cy="2989262"/>
            </a:xfrm>
            <a:custGeom>
              <a:avLst/>
              <a:gdLst/>
              <a:ahLst/>
              <a:cxnLst/>
              <a:rect l="l" t="t" r="r" b="b"/>
              <a:pathLst>
                <a:path w="120000" h="120000" extrusionOk="0">
                  <a:moveTo>
                    <a:pt x="0" y="0"/>
                  </a:moveTo>
                  <a:cubicBezTo>
                    <a:pt x="9984" y="31035"/>
                    <a:pt x="110616" y="89729"/>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2" name="Google Shape;322;p31"/>
            <p:cNvSpPr/>
            <p:nvPr/>
          </p:nvSpPr>
          <p:spPr>
            <a:xfrm>
              <a:off x="3519487" y="2193925"/>
              <a:ext cx="3338512" cy="3444875"/>
            </a:xfrm>
            <a:custGeom>
              <a:avLst/>
              <a:gdLst/>
              <a:ahLst/>
              <a:cxnLst/>
              <a:rect l="l" t="t" r="r" b="b"/>
              <a:pathLst>
                <a:path w="120000" h="120000" extrusionOk="0">
                  <a:moveTo>
                    <a:pt x="0" y="0"/>
                  </a:moveTo>
                  <a:cubicBezTo>
                    <a:pt x="15920" y="19907"/>
                    <a:pt x="100256" y="103520"/>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3" name="Google Shape;323;p31"/>
            <p:cNvSpPr/>
            <p:nvPr/>
          </p:nvSpPr>
          <p:spPr>
            <a:xfrm rot="-2160000">
              <a:off x="3621087" y="2066925"/>
              <a:ext cx="1135062" cy="3609975"/>
            </a:xfrm>
            <a:custGeom>
              <a:avLst/>
              <a:gdLst/>
              <a:ahLst/>
              <a:cxnLst/>
              <a:rect l="l" t="t" r="r" b="b"/>
              <a:pathLst>
                <a:path w="120000" h="120000" extrusionOk="0">
                  <a:moveTo>
                    <a:pt x="0" y="0"/>
                  </a:moveTo>
                  <a:cubicBezTo>
                    <a:pt x="2915" y="24010"/>
                    <a:pt x="120000" y="94248"/>
                    <a:pt x="58772"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4" name="Google Shape;324;p31"/>
            <p:cNvSpPr/>
            <p:nvPr/>
          </p:nvSpPr>
          <p:spPr>
            <a:xfrm rot="-2160000">
              <a:off x="4884737" y="1528762"/>
              <a:ext cx="798512" cy="3527425"/>
            </a:xfrm>
            <a:custGeom>
              <a:avLst/>
              <a:gdLst/>
              <a:ahLst/>
              <a:cxnLst/>
              <a:rect l="l" t="t" r="r" b="b"/>
              <a:pathLst>
                <a:path w="120000" h="120000" extrusionOk="0">
                  <a:moveTo>
                    <a:pt x="0" y="0"/>
                  </a:moveTo>
                  <a:cubicBezTo>
                    <a:pt x="4137" y="24572"/>
                    <a:pt x="120000" y="94185"/>
                    <a:pt x="78838"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5" name="Google Shape;325;p31"/>
            <p:cNvSpPr/>
            <p:nvPr/>
          </p:nvSpPr>
          <p:spPr>
            <a:xfrm rot="-2160000">
              <a:off x="4791075" y="1279525"/>
              <a:ext cx="512762" cy="2835275"/>
            </a:xfrm>
            <a:custGeom>
              <a:avLst/>
              <a:gdLst/>
              <a:ahLst/>
              <a:cxnLst/>
              <a:rect l="l" t="t" r="r" b="b"/>
              <a:pathLst>
                <a:path w="120000" h="120000" extrusionOk="0">
                  <a:moveTo>
                    <a:pt x="0" y="0"/>
                  </a:moveTo>
                  <a:cubicBezTo>
                    <a:pt x="6440" y="30571"/>
                    <a:pt x="119999" y="87346"/>
                    <a:pt x="41694"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6" name="Google Shape;326;p31"/>
            <p:cNvSpPr/>
            <p:nvPr/>
          </p:nvSpPr>
          <p:spPr>
            <a:xfrm>
              <a:off x="2490787" y="3373437"/>
              <a:ext cx="4986337" cy="1703387"/>
            </a:xfrm>
            <a:custGeom>
              <a:avLst/>
              <a:gdLst/>
              <a:ahLst/>
              <a:cxnLst/>
              <a:rect l="l" t="t" r="r" b="b"/>
              <a:pathLst>
                <a:path w="120000" h="120000" extrusionOk="0">
                  <a:moveTo>
                    <a:pt x="0" y="0"/>
                  </a:moveTo>
                  <a:cubicBezTo>
                    <a:pt x="9589" y="42497"/>
                    <a:pt x="113428" y="72693"/>
                    <a:pt x="119999"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7" name="Google Shape;327;p31"/>
            <p:cNvSpPr/>
            <p:nvPr/>
          </p:nvSpPr>
          <p:spPr>
            <a:xfrm>
              <a:off x="2076450" y="2085975"/>
              <a:ext cx="3762375" cy="4133850"/>
            </a:xfrm>
            <a:custGeom>
              <a:avLst/>
              <a:gdLst/>
              <a:ahLst/>
              <a:cxnLst/>
              <a:rect l="l" t="t" r="r" b="b"/>
              <a:pathLst>
                <a:path w="120000" h="120000" extrusionOk="0">
                  <a:moveTo>
                    <a:pt x="0" y="31705"/>
                  </a:moveTo>
                  <a:cubicBezTo>
                    <a:pt x="101" y="31981"/>
                    <a:pt x="6481" y="0"/>
                    <a:pt x="26481" y="14700"/>
                  </a:cubicBezTo>
                  <a:cubicBezTo>
                    <a:pt x="46481" y="29400"/>
                    <a:pt x="100506" y="98064"/>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8" name="Google Shape;328;p31"/>
            <p:cNvSpPr/>
            <p:nvPr/>
          </p:nvSpPr>
          <p:spPr>
            <a:xfrm>
              <a:off x="1619250" y="2257425"/>
              <a:ext cx="3279775" cy="2832100"/>
            </a:xfrm>
            <a:custGeom>
              <a:avLst/>
              <a:gdLst/>
              <a:ahLst/>
              <a:cxnLst/>
              <a:rect l="l" t="t" r="r" b="b"/>
              <a:pathLst>
                <a:path w="120000" h="120000" extrusionOk="0">
                  <a:moveTo>
                    <a:pt x="0" y="0"/>
                  </a:moveTo>
                  <a:cubicBezTo>
                    <a:pt x="14811" y="25291"/>
                    <a:pt x="98973" y="92556"/>
                    <a:pt x="120000" y="119999"/>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29" name="Google Shape;329;p31"/>
            <p:cNvSpPr/>
            <p:nvPr/>
          </p:nvSpPr>
          <p:spPr>
            <a:xfrm rot="-2100000" flipH="1">
              <a:off x="4073525" y="2354262"/>
              <a:ext cx="428625" cy="2428875"/>
            </a:xfrm>
            <a:custGeom>
              <a:avLst/>
              <a:gdLst/>
              <a:ahLst/>
              <a:cxnLst/>
              <a:rect l="l" t="t" r="r" b="b"/>
              <a:pathLst>
                <a:path w="120000" h="120000" extrusionOk="0">
                  <a:moveTo>
                    <a:pt x="66486" y="0"/>
                  </a:moveTo>
                  <a:cubicBezTo>
                    <a:pt x="0" y="38666"/>
                    <a:pt x="120000" y="82588"/>
                    <a:pt x="53108"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0" name="Google Shape;330;p31"/>
            <p:cNvSpPr/>
            <p:nvPr/>
          </p:nvSpPr>
          <p:spPr>
            <a:xfrm>
              <a:off x="1695450" y="3200400"/>
              <a:ext cx="3319462" cy="1725612"/>
            </a:xfrm>
            <a:custGeom>
              <a:avLst/>
              <a:gdLst/>
              <a:ahLst/>
              <a:cxnLst/>
              <a:rect l="l" t="t" r="r" b="b"/>
              <a:pathLst>
                <a:path w="120000" h="120000" extrusionOk="0">
                  <a:moveTo>
                    <a:pt x="0" y="0"/>
                  </a:moveTo>
                  <a:cubicBezTo>
                    <a:pt x="14461" y="41950"/>
                    <a:pt x="110129" y="73302"/>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1" name="Google Shape;331;p31"/>
            <p:cNvSpPr/>
            <p:nvPr/>
          </p:nvSpPr>
          <p:spPr>
            <a:xfrm>
              <a:off x="3490912" y="2336800"/>
              <a:ext cx="1814512" cy="3387725"/>
            </a:xfrm>
            <a:custGeom>
              <a:avLst/>
              <a:gdLst/>
              <a:ahLst/>
              <a:cxnLst/>
              <a:rect l="l" t="t" r="r" b="b"/>
              <a:pathLst>
                <a:path w="120000" h="120000" extrusionOk="0">
                  <a:moveTo>
                    <a:pt x="0" y="0"/>
                  </a:moveTo>
                  <a:cubicBezTo>
                    <a:pt x="26456" y="21368"/>
                    <a:pt x="58897" y="109709"/>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2" name="Google Shape;332;p31"/>
            <p:cNvSpPr/>
            <p:nvPr/>
          </p:nvSpPr>
          <p:spPr>
            <a:xfrm>
              <a:off x="2419350" y="2009775"/>
              <a:ext cx="3689350" cy="3048000"/>
            </a:xfrm>
            <a:custGeom>
              <a:avLst/>
              <a:gdLst/>
              <a:ahLst/>
              <a:cxnLst/>
              <a:rect l="l" t="t" r="r" b="b"/>
              <a:pathLst>
                <a:path w="120000" h="120000" extrusionOk="0">
                  <a:moveTo>
                    <a:pt x="0" y="0"/>
                  </a:moveTo>
                  <a:cubicBezTo>
                    <a:pt x="12960" y="23750"/>
                    <a:pt x="98313" y="102062"/>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3" name="Google Shape;333;p31"/>
            <p:cNvSpPr/>
            <p:nvPr/>
          </p:nvSpPr>
          <p:spPr>
            <a:xfrm>
              <a:off x="3781425" y="1381125"/>
              <a:ext cx="2052637" cy="2682875"/>
            </a:xfrm>
            <a:custGeom>
              <a:avLst/>
              <a:gdLst/>
              <a:ahLst/>
              <a:cxnLst/>
              <a:rect l="l" t="t" r="r" b="b"/>
              <a:pathLst>
                <a:path w="120000" h="120000" extrusionOk="0">
                  <a:moveTo>
                    <a:pt x="0" y="0"/>
                  </a:moveTo>
                  <a:cubicBezTo>
                    <a:pt x="23387" y="26911"/>
                    <a:pt x="77772" y="100757"/>
                    <a:pt x="119999"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4" name="Google Shape;334;p31"/>
            <p:cNvSpPr/>
            <p:nvPr/>
          </p:nvSpPr>
          <p:spPr>
            <a:xfrm>
              <a:off x="3349625" y="2682875"/>
              <a:ext cx="2079625" cy="2193925"/>
            </a:xfrm>
            <a:custGeom>
              <a:avLst/>
              <a:gdLst/>
              <a:ahLst/>
              <a:cxnLst/>
              <a:rect l="l" t="t" r="r" b="b"/>
              <a:pathLst>
                <a:path w="120000" h="120000" extrusionOk="0">
                  <a:moveTo>
                    <a:pt x="0" y="0"/>
                  </a:moveTo>
                  <a:cubicBezTo>
                    <a:pt x="20977" y="25180"/>
                    <a:pt x="93618" y="99507"/>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5" name="Google Shape;335;p31"/>
            <p:cNvSpPr/>
            <p:nvPr/>
          </p:nvSpPr>
          <p:spPr>
            <a:xfrm>
              <a:off x="2636837" y="2798762"/>
              <a:ext cx="3354387" cy="3068637"/>
            </a:xfrm>
            <a:custGeom>
              <a:avLst/>
              <a:gdLst/>
              <a:ahLst/>
              <a:cxnLst/>
              <a:rect l="l" t="t" r="r" b="b"/>
              <a:pathLst>
                <a:path w="120000" h="120000" extrusionOk="0">
                  <a:moveTo>
                    <a:pt x="0" y="0"/>
                  </a:moveTo>
                  <a:cubicBezTo>
                    <a:pt x="20160" y="12105"/>
                    <a:pt x="103644" y="105349"/>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6" name="Google Shape;336;p31"/>
            <p:cNvSpPr/>
            <p:nvPr/>
          </p:nvSpPr>
          <p:spPr>
            <a:xfrm>
              <a:off x="3233737" y="2366962"/>
              <a:ext cx="4252912" cy="1862137"/>
            </a:xfrm>
            <a:custGeom>
              <a:avLst/>
              <a:gdLst/>
              <a:ahLst/>
              <a:cxnLst/>
              <a:rect l="l" t="t" r="r" b="b"/>
              <a:pathLst>
                <a:path w="120000" h="120000" extrusionOk="0">
                  <a:moveTo>
                    <a:pt x="0" y="0"/>
                  </a:moveTo>
                  <a:cubicBezTo>
                    <a:pt x="10257" y="29667"/>
                    <a:pt x="111220" y="79079"/>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7" name="Google Shape;337;p31"/>
            <p:cNvSpPr/>
            <p:nvPr/>
          </p:nvSpPr>
          <p:spPr>
            <a:xfrm>
              <a:off x="3784600" y="2363787"/>
              <a:ext cx="3997325" cy="2541587"/>
            </a:xfrm>
            <a:custGeom>
              <a:avLst/>
              <a:gdLst/>
              <a:ahLst/>
              <a:cxnLst/>
              <a:rect l="l" t="t" r="r" b="b"/>
              <a:pathLst>
                <a:path w="120000" h="120000" extrusionOk="0">
                  <a:moveTo>
                    <a:pt x="0" y="0"/>
                  </a:moveTo>
                  <a:cubicBezTo>
                    <a:pt x="5909" y="30206"/>
                    <a:pt x="114471" y="90543"/>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8" name="Google Shape;338;p31"/>
            <p:cNvSpPr/>
            <p:nvPr/>
          </p:nvSpPr>
          <p:spPr>
            <a:xfrm>
              <a:off x="3630612" y="2279650"/>
              <a:ext cx="3322637" cy="2635250"/>
            </a:xfrm>
            <a:custGeom>
              <a:avLst/>
              <a:gdLst/>
              <a:ahLst/>
              <a:cxnLst/>
              <a:rect l="l" t="t" r="r" b="b"/>
              <a:pathLst>
                <a:path w="120000" h="120000" extrusionOk="0">
                  <a:moveTo>
                    <a:pt x="0" y="0"/>
                  </a:moveTo>
                  <a:cubicBezTo>
                    <a:pt x="13129" y="20963"/>
                    <a:pt x="103487" y="102939"/>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39" name="Google Shape;339;p31"/>
            <p:cNvSpPr/>
            <p:nvPr/>
          </p:nvSpPr>
          <p:spPr>
            <a:xfrm rot="-2160000">
              <a:off x="3635375" y="2197100"/>
              <a:ext cx="1016000" cy="2927350"/>
            </a:xfrm>
            <a:custGeom>
              <a:avLst/>
              <a:gdLst/>
              <a:ahLst/>
              <a:cxnLst/>
              <a:rect l="l" t="t" r="r" b="b"/>
              <a:pathLst>
                <a:path w="120000" h="120000" extrusionOk="0">
                  <a:moveTo>
                    <a:pt x="0" y="0"/>
                  </a:moveTo>
                  <a:cubicBezTo>
                    <a:pt x="2915" y="24010"/>
                    <a:pt x="120000" y="94248"/>
                    <a:pt x="58772"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0" name="Google Shape;340;p31"/>
            <p:cNvSpPr/>
            <p:nvPr/>
          </p:nvSpPr>
          <p:spPr>
            <a:xfrm rot="-2160000">
              <a:off x="4760912" y="1697037"/>
              <a:ext cx="715962" cy="2859087"/>
            </a:xfrm>
            <a:custGeom>
              <a:avLst/>
              <a:gdLst/>
              <a:ahLst/>
              <a:cxnLst/>
              <a:rect l="l" t="t" r="r" b="b"/>
              <a:pathLst>
                <a:path w="120000" h="120000" extrusionOk="0">
                  <a:moveTo>
                    <a:pt x="0" y="0"/>
                  </a:moveTo>
                  <a:cubicBezTo>
                    <a:pt x="4137" y="24572"/>
                    <a:pt x="120000" y="94185"/>
                    <a:pt x="78838"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1" name="Google Shape;341;p31"/>
            <p:cNvSpPr/>
            <p:nvPr/>
          </p:nvSpPr>
          <p:spPr>
            <a:xfrm>
              <a:off x="2495550" y="1676400"/>
              <a:ext cx="5619750" cy="3209925"/>
            </a:xfrm>
            <a:custGeom>
              <a:avLst/>
              <a:gdLst/>
              <a:ahLst/>
              <a:cxnLst/>
              <a:rect l="l" t="t" r="r" b="b"/>
              <a:pathLst>
                <a:path w="120000" h="120000" extrusionOk="0">
                  <a:moveTo>
                    <a:pt x="0" y="0"/>
                  </a:moveTo>
                  <a:cubicBezTo>
                    <a:pt x="7762" y="17270"/>
                    <a:pt x="118983" y="92225"/>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2" name="Google Shape;342;p31"/>
            <p:cNvSpPr/>
            <p:nvPr/>
          </p:nvSpPr>
          <p:spPr>
            <a:xfrm>
              <a:off x="2693987" y="3308350"/>
              <a:ext cx="4383087" cy="2178050"/>
            </a:xfrm>
            <a:custGeom>
              <a:avLst/>
              <a:gdLst/>
              <a:ahLst/>
              <a:cxnLst/>
              <a:rect l="l" t="t" r="r" b="b"/>
              <a:pathLst>
                <a:path w="120000" h="120000" extrusionOk="0">
                  <a:moveTo>
                    <a:pt x="0" y="0"/>
                  </a:moveTo>
                  <a:cubicBezTo>
                    <a:pt x="8779" y="27026"/>
                    <a:pt x="114219" y="89562"/>
                    <a:pt x="119999"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3" name="Google Shape;343;p31"/>
            <p:cNvSpPr/>
            <p:nvPr/>
          </p:nvSpPr>
          <p:spPr>
            <a:xfrm>
              <a:off x="2341562" y="3162300"/>
              <a:ext cx="3906837" cy="1485900"/>
            </a:xfrm>
            <a:custGeom>
              <a:avLst/>
              <a:gdLst/>
              <a:ahLst/>
              <a:cxnLst/>
              <a:rect l="l" t="t" r="r" b="b"/>
              <a:pathLst>
                <a:path w="120000" h="120000" extrusionOk="0">
                  <a:moveTo>
                    <a:pt x="0" y="0"/>
                  </a:moveTo>
                  <a:cubicBezTo>
                    <a:pt x="3510" y="51153"/>
                    <a:pt x="113563" y="75384"/>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4" name="Google Shape;344;p31"/>
            <p:cNvSpPr/>
            <p:nvPr/>
          </p:nvSpPr>
          <p:spPr>
            <a:xfrm>
              <a:off x="1304925" y="1981200"/>
              <a:ext cx="4886325" cy="3571875"/>
            </a:xfrm>
            <a:custGeom>
              <a:avLst/>
              <a:gdLst/>
              <a:ahLst/>
              <a:cxnLst/>
              <a:rect l="l" t="t" r="r" b="b"/>
              <a:pathLst>
                <a:path w="120000" h="120000" extrusionOk="0">
                  <a:moveTo>
                    <a:pt x="0" y="0"/>
                  </a:moveTo>
                  <a:cubicBezTo>
                    <a:pt x="8070" y="16266"/>
                    <a:pt x="108421" y="102453"/>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5" name="Google Shape;345;p31"/>
            <p:cNvSpPr/>
            <p:nvPr/>
          </p:nvSpPr>
          <p:spPr>
            <a:xfrm>
              <a:off x="3649662" y="2613025"/>
              <a:ext cx="2236787" cy="2454275"/>
            </a:xfrm>
            <a:custGeom>
              <a:avLst/>
              <a:gdLst/>
              <a:ahLst/>
              <a:cxnLst/>
              <a:rect l="l" t="t" r="r" b="b"/>
              <a:pathLst>
                <a:path w="120000" h="120000" extrusionOk="0">
                  <a:moveTo>
                    <a:pt x="0" y="0"/>
                  </a:moveTo>
                  <a:cubicBezTo>
                    <a:pt x="29212" y="19094"/>
                    <a:pt x="91383" y="101681"/>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6" name="Google Shape;346;p31"/>
            <p:cNvSpPr/>
            <p:nvPr/>
          </p:nvSpPr>
          <p:spPr>
            <a:xfrm>
              <a:off x="2081212" y="3544887"/>
              <a:ext cx="5548312" cy="2065337"/>
            </a:xfrm>
            <a:custGeom>
              <a:avLst/>
              <a:gdLst/>
              <a:ahLst/>
              <a:cxnLst/>
              <a:rect l="l" t="t" r="r" b="b"/>
              <a:pathLst>
                <a:path w="120000" h="120000" extrusionOk="0">
                  <a:moveTo>
                    <a:pt x="0" y="0"/>
                  </a:moveTo>
                  <a:cubicBezTo>
                    <a:pt x="6935" y="28501"/>
                    <a:pt x="115433" y="87901"/>
                    <a:pt x="119999"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7" name="Google Shape;347;p31"/>
            <p:cNvSpPr/>
            <p:nvPr/>
          </p:nvSpPr>
          <p:spPr>
            <a:xfrm rot="-2100000" flipH="1">
              <a:off x="3535362" y="2422525"/>
              <a:ext cx="1016000" cy="2925762"/>
            </a:xfrm>
            <a:custGeom>
              <a:avLst/>
              <a:gdLst/>
              <a:ahLst/>
              <a:cxnLst/>
              <a:rect l="l" t="t" r="r" b="b"/>
              <a:pathLst>
                <a:path w="120000" h="120000" extrusionOk="0">
                  <a:moveTo>
                    <a:pt x="0" y="0"/>
                  </a:moveTo>
                  <a:cubicBezTo>
                    <a:pt x="2915" y="24010"/>
                    <a:pt x="120000" y="94248"/>
                    <a:pt x="58772"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8" name="Google Shape;348;p31"/>
            <p:cNvSpPr/>
            <p:nvPr/>
          </p:nvSpPr>
          <p:spPr>
            <a:xfrm>
              <a:off x="3209925" y="1895475"/>
              <a:ext cx="2551112" cy="2681287"/>
            </a:xfrm>
            <a:custGeom>
              <a:avLst/>
              <a:gdLst/>
              <a:ahLst/>
              <a:cxnLst/>
              <a:rect l="l" t="t" r="r" b="b"/>
              <a:pathLst>
                <a:path w="120000" h="120000" extrusionOk="0">
                  <a:moveTo>
                    <a:pt x="0" y="0"/>
                  </a:moveTo>
                  <a:cubicBezTo>
                    <a:pt x="15084" y="21953"/>
                    <a:pt x="93714" y="104085"/>
                    <a:pt x="119999"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49" name="Google Shape;349;p31"/>
            <p:cNvSpPr/>
            <p:nvPr/>
          </p:nvSpPr>
          <p:spPr>
            <a:xfrm>
              <a:off x="3914775" y="3495675"/>
              <a:ext cx="1504950" cy="1700212"/>
            </a:xfrm>
            <a:custGeom>
              <a:avLst/>
              <a:gdLst/>
              <a:ahLst/>
              <a:cxnLst/>
              <a:rect l="l" t="t" r="r" b="b"/>
              <a:pathLst>
                <a:path w="120000" h="120000" extrusionOk="0">
                  <a:moveTo>
                    <a:pt x="0" y="0"/>
                  </a:moveTo>
                  <a:cubicBezTo>
                    <a:pt x="25569" y="34621"/>
                    <a:pt x="71392" y="96470"/>
                    <a:pt x="120000" y="120000"/>
                  </a:cubicBezTo>
                </a:path>
              </a:pathLst>
            </a:custGeom>
            <a:noFill/>
            <a:ln w="9525" cap="flat" cmpd="sng">
              <a:solidFill>
                <a:schemeClr val="dk1"/>
              </a:solidFill>
              <a:prstDash val="solid"/>
              <a:round/>
              <a:headEnd type="none" w="sm" len="sm"/>
              <a:tailEnd type="none" w="sm" len="sm"/>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50" name="Google Shape;350;p31"/>
          <p:cNvSpPr txBox="1">
            <a:spLocks noGrp="1"/>
          </p:cNvSpPr>
          <p:nvPr>
            <p:ph type="title"/>
          </p:nvPr>
        </p:nvSpPr>
        <p:spPr>
          <a:xfrm>
            <a:off x="152400" y="152400"/>
            <a:ext cx="8839200" cy="381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Tahoma"/>
              <a:buNone/>
            </a:pPr>
            <a:r>
              <a:rPr lang="en-US" sz="3600" b="0" i="0" u="none" strike="noStrike" cap="none">
                <a:solidFill>
                  <a:srgbClr val="003399"/>
                </a:solidFill>
                <a:latin typeface="Tahoma"/>
                <a:ea typeface="Tahoma"/>
                <a:cs typeface="Tahoma"/>
                <a:sym typeface="Tahoma"/>
              </a:rPr>
              <a:t>New application domains</a:t>
            </a:r>
            <a:endParaRPr/>
          </a:p>
        </p:txBody>
      </p:sp>
    </p:spTree>
  </p:cSld>
  <p:clrMapOvr>
    <a:masterClrMapping/>
  </p:clrMapOvr>
  <p:transition xmlns:p14="http://schemas.microsoft.com/office/powerpoint/2010/mai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32"/>
          <p:cNvPicPr preferRelativeResize="0"/>
          <p:nvPr/>
        </p:nvPicPr>
        <p:blipFill rotWithShape="1">
          <a:blip r:embed="rId3">
            <a:alphaModFix/>
          </a:blip>
          <a:srcRect/>
          <a:stretch/>
        </p:blipFill>
        <p:spPr>
          <a:xfrm>
            <a:off x="2847751" y="5751927"/>
            <a:ext cx="4008437" cy="1076325"/>
          </a:xfrm>
          <a:prstGeom prst="rect">
            <a:avLst/>
          </a:prstGeom>
          <a:noFill/>
          <a:ln>
            <a:noFill/>
          </a:ln>
        </p:spPr>
      </p:pic>
      <p:grpSp>
        <p:nvGrpSpPr>
          <p:cNvPr id="356" name="Google Shape;356;p32"/>
          <p:cNvGrpSpPr/>
          <p:nvPr/>
        </p:nvGrpSpPr>
        <p:grpSpPr>
          <a:xfrm>
            <a:off x="3443604" y="3139933"/>
            <a:ext cx="2217737" cy="2524125"/>
            <a:chOff x="3443604" y="3071749"/>
            <a:chExt cx="2217737" cy="2524125"/>
          </a:xfrm>
        </p:grpSpPr>
        <p:grpSp>
          <p:nvGrpSpPr>
            <p:cNvPr id="357" name="Google Shape;357;p32"/>
            <p:cNvGrpSpPr/>
            <p:nvPr/>
          </p:nvGrpSpPr>
          <p:grpSpPr>
            <a:xfrm>
              <a:off x="3491229" y="3071749"/>
              <a:ext cx="2170112" cy="519112"/>
              <a:chOff x="6784975" y="2352675"/>
              <a:chExt cx="2170112" cy="519112"/>
            </a:xfrm>
          </p:grpSpPr>
          <p:pic>
            <p:nvPicPr>
              <p:cNvPr id="358" name="Google Shape;358;p32"/>
              <p:cNvPicPr preferRelativeResize="0"/>
              <p:nvPr/>
            </p:nvPicPr>
            <p:blipFill rotWithShape="1">
              <a:blip r:embed="rId4">
                <a:alphaModFix/>
              </a:blip>
              <a:srcRect/>
              <a:stretch/>
            </p:blipFill>
            <p:spPr>
              <a:xfrm>
                <a:off x="6784975" y="2352675"/>
                <a:ext cx="2170112" cy="519112"/>
              </a:xfrm>
              <a:prstGeom prst="rect">
                <a:avLst/>
              </a:prstGeom>
              <a:noFill/>
              <a:ln>
                <a:noFill/>
              </a:ln>
            </p:spPr>
          </p:pic>
          <p:sp>
            <p:nvSpPr>
              <p:cNvPr id="359" name="Google Shape;359;p32"/>
              <p:cNvSpPr txBox="1"/>
              <p:nvPr/>
            </p:nvSpPr>
            <p:spPr>
              <a:xfrm>
                <a:off x="6829425" y="2395537"/>
                <a:ext cx="2084387" cy="4333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60" name="Google Shape;360;p32"/>
            <p:cNvSpPr txBox="1"/>
            <p:nvPr/>
          </p:nvSpPr>
          <p:spPr>
            <a:xfrm>
              <a:off x="3637279" y="3105086"/>
              <a:ext cx="1847850" cy="4794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Domain-Specific</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Services</a:t>
              </a:r>
              <a:endParaRPr sz="1400" b="0" i="0" u="none" strike="noStrike" cap="none">
                <a:solidFill>
                  <a:srgbClr val="000000"/>
                </a:solidFill>
                <a:latin typeface="Arial"/>
                <a:ea typeface="Arial"/>
                <a:cs typeface="Arial"/>
                <a:sym typeface="Arial"/>
              </a:endParaRPr>
            </a:p>
          </p:txBody>
        </p:sp>
        <p:grpSp>
          <p:nvGrpSpPr>
            <p:cNvPr id="361" name="Google Shape;361;p32"/>
            <p:cNvGrpSpPr/>
            <p:nvPr/>
          </p:nvGrpSpPr>
          <p:grpSpPr>
            <a:xfrm>
              <a:off x="3484879" y="3571811"/>
              <a:ext cx="2170112" cy="523875"/>
              <a:chOff x="6778625" y="2852737"/>
              <a:chExt cx="2170112" cy="523875"/>
            </a:xfrm>
          </p:grpSpPr>
          <p:pic>
            <p:nvPicPr>
              <p:cNvPr id="362" name="Google Shape;362;p32"/>
              <p:cNvPicPr preferRelativeResize="0"/>
              <p:nvPr/>
            </p:nvPicPr>
            <p:blipFill rotWithShape="1">
              <a:blip r:embed="rId5">
                <a:alphaModFix/>
              </a:blip>
              <a:srcRect/>
              <a:stretch/>
            </p:blipFill>
            <p:spPr>
              <a:xfrm>
                <a:off x="6778625" y="2852737"/>
                <a:ext cx="2170112" cy="523875"/>
              </a:xfrm>
              <a:prstGeom prst="rect">
                <a:avLst/>
              </a:prstGeom>
              <a:noFill/>
              <a:ln>
                <a:noFill/>
              </a:ln>
            </p:spPr>
          </p:pic>
          <p:sp>
            <p:nvSpPr>
              <p:cNvPr id="363" name="Google Shape;363;p32"/>
              <p:cNvSpPr txBox="1"/>
              <p:nvPr/>
            </p:nvSpPr>
            <p:spPr>
              <a:xfrm>
                <a:off x="6821487" y="2895600"/>
                <a:ext cx="2084387" cy="4333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64" name="Google Shape;364;p32"/>
            <p:cNvSpPr txBox="1"/>
            <p:nvPr/>
          </p:nvSpPr>
          <p:spPr>
            <a:xfrm>
              <a:off x="3443604" y="3605149"/>
              <a:ext cx="2212975" cy="4810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Common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Middleware Services</a:t>
              </a:r>
              <a:endParaRPr sz="1400" b="0" i="0" u="none" strike="noStrike" cap="none">
                <a:solidFill>
                  <a:srgbClr val="000000"/>
                </a:solidFill>
                <a:latin typeface="Arial"/>
                <a:ea typeface="Arial"/>
                <a:cs typeface="Arial"/>
                <a:sym typeface="Arial"/>
              </a:endParaRPr>
            </a:p>
          </p:txBody>
        </p:sp>
        <p:grpSp>
          <p:nvGrpSpPr>
            <p:cNvPr id="365" name="Google Shape;365;p32"/>
            <p:cNvGrpSpPr/>
            <p:nvPr/>
          </p:nvGrpSpPr>
          <p:grpSpPr>
            <a:xfrm>
              <a:off x="3484879" y="4065524"/>
              <a:ext cx="2170112" cy="523875"/>
              <a:chOff x="6778625" y="3346450"/>
              <a:chExt cx="2170112" cy="523875"/>
            </a:xfrm>
          </p:grpSpPr>
          <p:pic>
            <p:nvPicPr>
              <p:cNvPr id="366" name="Google Shape;366;p32"/>
              <p:cNvPicPr preferRelativeResize="0"/>
              <p:nvPr/>
            </p:nvPicPr>
            <p:blipFill rotWithShape="1">
              <a:blip r:embed="rId6">
                <a:alphaModFix/>
              </a:blip>
              <a:srcRect/>
              <a:stretch/>
            </p:blipFill>
            <p:spPr>
              <a:xfrm>
                <a:off x="6778625" y="3346450"/>
                <a:ext cx="2170112" cy="523875"/>
              </a:xfrm>
              <a:prstGeom prst="rect">
                <a:avLst/>
              </a:prstGeom>
              <a:noFill/>
              <a:ln>
                <a:noFill/>
              </a:ln>
            </p:spPr>
          </p:pic>
          <p:sp>
            <p:nvSpPr>
              <p:cNvPr id="367" name="Google Shape;367;p32"/>
              <p:cNvSpPr txBox="1"/>
              <p:nvPr/>
            </p:nvSpPr>
            <p:spPr>
              <a:xfrm>
                <a:off x="6821487" y="3394075"/>
                <a:ext cx="2084387" cy="4333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68" name="Google Shape;368;p32"/>
            <p:cNvSpPr txBox="1"/>
            <p:nvPr/>
          </p:nvSpPr>
          <p:spPr>
            <a:xfrm>
              <a:off x="3803966" y="4116324"/>
              <a:ext cx="1477962" cy="4794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1400"/>
                <a:buFont typeface="Tahoma"/>
                <a:buNone/>
              </a:pPr>
              <a:r>
                <a:rPr lang="en-US" sz="1400" b="1" i="0" u="none" strike="noStrike" cap="none">
                  <a:solidFill>
                    <a:schemeClr val="lt1"/>
                  </a:solidFill>
                  <a:latin typeface="Tahoma"/>
                  <a:ea typeface="Tahoma"/>
                  <a:cs typeface="Tahoma"/>
                  <a:sym typeface="Tahoma"/>
                </a:rPr>
                <a:t>Distribution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1400"/>
                <a:buFont typeface="Tahoma"/>
                <a:buNone/>
              </a:pPr>
              <a:r>
                <a:rPr lang="en-US" sz="1400" b="1" i="0" u="none" strike="noStrike" cap="none">
                  <a:solidFill>
                    <a:schemeClr val="lt1"/>
                  </a:solidFill>
                  <a:latin typeface="Tahoma"/>
                  <a:ea typeface="Tahoma"/>
                  <a:cs typeface="Tahoma"/>
                  <a:sym typeface="Tahoma"/>
                </a:rPr>
                <a:t>Middleware</a:t>
              </a:r>
              <a:endParaRPr sz="1400" b="0" i="0" u="none" strike="noStrike" cap="none">
                <a:solidFill>
                  <a:srgbClr val="000000"/>
                </a:solidFill>
                <a:latin typeface="Arial"/>
                <a:ea typeface="Arial"/>
                <a:cs typeface="Arial"/>
                <a:sym typeface="Arial"/>
              </a:endParaRPr>
            </a:p>
          </p:txBody>
        </p:sp>
        <p:grpSp>
          <p:nvGrpSpPr>
            <p:cNvPr id="369" name="Google Shape;369;p32"/>
            <p:cNvGrpSpPr/>
            <p:nvPr/>
          </p:nvGrpSpPr>
          <p:grpSpPr>
            <a:xfrm>
              <a:off x="3484879" y="4571936"/>
              <a:ext cx="2170112" cy="523875"/>
              <a:chOff x="6778625" y="3852862"/>
              <a:chExt cx="2170112" cy="523875"/>
            </a:xfrm>
          </p:grpSpPr>
          <p:pic>
            <p:nvPicPr>
              <p:cNvPr id="370" name="Google Shape;370;p32"/>
              <p:cNvPicPr preferRelativeResize="0"/>
              <p:nvPr/>
            </p:nvPicPr>
            <p:blipFill rotWithShape="1">
              <a:blip r:embed="rId7">
                <a:alphaModFix/>
              </a:blip>
              <a:srcRect/>
              <a:stretch/>
            </p:blipFill>
            <p:spPr>
              <a:xfrm>
                <a:off x="6778625" y="3852862"/>
                <a:ext cx="2170112" cy="523875"/>
              </a:xfrm>
              <a:prstGeom prst="rect">
                <a:avLst/>
              </a:prstGeom>
              <a:noFill/>
              <a:ln>
                <a:noFill/>
              </a:ln>
            </p:spPr>
          </p:pic>
          <p:sp>
            <p:nvSpPr>
              <p:cNvPr id="371" name="Google Shape;371;p32"/>
              <p:cNvSpPr txBox="1"/>
              <p:nvPr/>
            </p:nvSpPr>
            <p:spPr>
              <a:xfrm>
                <a:off x="6821487" y="3897312"/>
                <a:ext cx="2084387" cy="4349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72" name="Google Shape;372;p32"/>
            <p:cNvSpPr txBox="1"/>
            <p:nvPr/>
          </p:nvSpPr>
          <p:spPr>
            <a:xfrm>
              <a:off x="3513454" y="4614799"/>
              <a:ext cx="2111375" cy="4810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Host Infrastructure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Middleware</a:t>
              </a:r>
              <a:endParaRPr sz="1400" b="0" i="0" u="none" strike="noStrike" cap="none">
                <a:solidFill>
                  <a:srgbClr val="000000"/>
                </a:solidFill>
                <a:latin typeface="Arial"/>
                <a:ea typeface="Arial"/>
                <a:cs typeface="Arial"/>
                <a:sym typeface="Arial"/>
              </a:endParaRPr>
            </a:p>
          </p:txBody>
        </p:sp>
        <p:grpSp>
          <p:nvGrpSpPr>
            <p:cNvPr id="373" name="Google Shape;373;p32"/>
            <p:cNvGrpSpPr/>
            <p:nvPr/>
          </p:nvGrpSpPr>
          <p:grpSpPr>
            <a:xfrm>
              <a:off x="3484879" y="5071999"/>
              <a:ext cx="2170112" cy="523875"/>
              <a:chOff x="6778625" y="4352925"/>
              <a:chExt cx="2170112" cy="523875"/>
            </a:xfrm>
          </p:grpSpPr>
          <p:pic>
            <p:nvPicPr>
              <p:cNvPr id="374" name="Google Shape;374;p32"/>
              <p:cNvPicPr preferRelativeResize="0"/>
              <p:nvPr/>
            </p:nvPicPr>
            <p:blipFill rotWithShape="1">
              <a:blip r:embed="rId8">
                <a:alphaModFix/>
              </a:blip>
              <a:srcRect/>
              <a:stretch/>
            </p:blipFill>
            <p:spPr>
              <a:xfrm>
                <a:off x="6778625" y="4352925"/>
                <a:ext cx="2170112" cy="523875"/>
              </a:xfrm>
              <a:prstGeom prst="rect">
                <a:avLst/>
              </a:prstGeom>
              <a:noFill/>
              <a:ln>
                <a:noFill/>
              </a:ln>
            </p:spPr>
          </p:pic>
          <p:sp>
            <p:nvSpPr>
              <p:cNvPr id="375" name="Google Shape;375;p32"/>
              <p:cNvSpPr txBox="1"/>
              <p:nvPr/>
            </p:nvSpPr>
            <p:spPr>
              <a:xfrm>
                <a:off x="6821487" y="4400550"/>
                <a:ext cx="2084387" cy="4333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sp>
          <p:nvSpPr>
            <p:cNvPr id="376" name="Google Shape;376;p32"/>
            <p:cNvSpPr txBox="1"/>
            <p:nvPr/>
          </p:nvSpPr>
          <p:spPr>
            <a:xfrm>
              <a:off x="3443604" y="5110099"/>
              <a:ext cx="2212975" cy="47942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400"/>
                <a:buFont typeface="Tahoma"/>
                <a:buNone/>
              </a:pPr>
              <a:r>
                <a:rPr lang="en-US" sz="1400" b="1" i="0" u="none" strike="noStrike" cap="none">
                  <a:solidFill>
                    <a:schemeClr val="dk1"/>
                  </a:solidFill>
                  <a:latin typeface="Tahoma"/>
                  <a:ea typeface="Tahoma"/>
                  <a:cs typeface="Tahoma"/>
                  <a:sym typeface="Tahoma"/>
                </a:rPr>
                <a:t>Operating Systems &amp;</a:t>
              </a:r>
              <a:br>
                <a:rPr lang="en-US" sz="1400" b="1" i="0" u="none" strike="noStrike" cap="none">
                  <a:solidFill>
                    <a:schemeClr val="dk1"/>
                  </a:solidFill>
                  <a:latin typeface="Tahoma"/>
                  <a:ea typeface="Tahoma"/>
                  <a:cs typeface="Tahoma"/>
                  <a:sym typeface="Tahoma"/>
                </a:rPr>
              </a:br>
              <a:r>
                <a:rPr lang="en-US" sz="1400" b="1" i="0" u="none" strike="noStrike" cap="none">
                  <a:solidFill>
                    <a:schemeClr val="dk1"/>
                  </a:solidFill>
                  <a:latin typeface="Tahoma"/>
                  <a:ea typeface="Tahoma"/>
                  <a:cs typeface="Tahoma"/>
                  <a:sym typeface="Tahoma"/>
                </a:rPr>
                <a:t>Protocols</a:t>
              </a:r>
              <a:endParaRPr sz="1400" b="0" i="0" u="none" strike="noStrike" cap="none">
                <a:solidFill>
                  <a:srgbClr val="000000"/>
                </a:solidFill>
                <a:latin typeface="Arial"/>
                <a:ea typeface="Arial"/>
                <a:cs typeface="Arial"/>
                <a:sym typeface="Arial"/>
              </a:endParaRPr>
            </a:p>
          </p:txBody>
        </p:sp>
        <p:grpSp>
          <p:nvGrpSpPr>
            <p:cNvPr id="377" name="Google Shape;377;p32"/>
            <p:cNvGrpSpPr/>
            <p:nvPr/>
          </p:nvGrpSpPr>
          <p:grpSpPr>
            <a:xfrm>
              <a:off x="3448366" y="4565586"/>
              <a:ext cx="2206625" cy="579437"/>
              <a:chOff x="6742112" y="3846512"/>
              <a:chExt cx="2206625" cy="579437"/>
            </a:xfrm>
          </p:grpSpPr>
          <p:pic>
            <p:nvPicPr>
              <p:cNvPr id="378" name="Google Shape;378;p32"/>
              <p:cNvPicPr preferRelativeResize="0"/>
              <p:nvPr/>
            </p:nvPicPr>
            <p:blipFill rotWithShape="1">
              <a:blip r:embed="rId9">
                <a:alphaModFix/>
              </a:blip>
              <a:srcRect/>
              <a:stretch/>
            </p:blipFill>
            <p:spPr>
              <a:xfrm>
                <a:off x="6742112" y="3846512"/>
                <a:ext cx="2206625" cy="579437"/>
              </a:xfrm>
              <a:prstGeom prst="rect">
                <a:avLst/>
              </a:prstGeom>
              <a:noFill/>
              <a:ln>
                <a:noFill/>
              </a:ln>
            </p:spPr>
          </p:pic>
          <p:sp>
            <p:nvSpPr>
              <p:cNvPr id="379" name="Google Shape;379;p32"/>
              <p:cNvSpPr txBox="1"/>
              <p:nvPr/>
            </p:nvSpPr>
            <p:spPr>
              <a:xfrm>
                <a:off x="6821487" y="3921125"/>
                <a:ext cx="2054225" cy="42545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grpSp>
      <p:sp>
        <p:nvSpPr>
          <p:cNvPr id="380" name="Google Shape;380;p32"/>
          <p:cNvSpPr txBox="1">
            <a:spLocks noGrp="1"/>
          </p:cNvSpPr>
          <p:nvPr>
            <p:ph type="title"/>
          </p:nvPr>
        </p:nvSpPr>
        <p:spPr>
          <a:xfrm>
            <a:off x="123825" y="381000"/>
            <a:ext cx="9020175" cy="838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Tahoma"/>
              <a:buNone/>
            </a:pPr>
            <a:r>
              <a:rPr lang="en-US" sz="3600" b="0" i="0" u="none" strike="noStrike" cap="none" dirty="0">
                <a:solidFill>
                  <a:srgbClr val="003399"/>
                </a:solidFill>
                <a:latin typeface="Tahoma"/>
                <a:ea typeface="Tahoma"/>
                <a:cs typeface="Tahoma"/>
                <a:sym typeface="Tahoma"/>
              </a:rPr>
              <a:t>Extending the OSI Layering for the Software Infrastructure</a:t>
            </a:r>
            <a:endParaRPr dirty="0"/>
          </a:p>
        </p:txBody>
      </p:sp>
      <p:grpSp>
        <p:nvGrpSpPr>
          <p:cNvPr id="381" name="Google Shape;381;p32"/>
          <p:cNvGrpSpPr/>
          <p:nvPr/>
        </p:nvGrpSpPr>
        <p:grpSpPr>
          <a:xfrm>
            <a:off x="2133411" y="1287384"/>
            <a:ext cx="4262969" cy="1737321"/>
            <a:chOff x="0" y="0"/>
            <a:chExt cx="2147483646" cy="2147483647"/>
          </a:xfrm>
        </p:grpSpPr>
        <p:pic>
          <p:nvPicPr>
            <p:cNvPr id="382" name="Google Shape;382;p32"/>
            <p:cNvPicPr preferRelativeResize="0"/>
            <p:nvPr/>
          </p:nvPicPr>
          <p:blipFill rotWithShape="1">
            <a:blip r:embed="rId10">
              <a:alphaModFix/>
            </a:blip>
            <a:srcRect/>
            <a:stretch/>
          </p:blipFill>
          <p:spPr>
            <a:xfrm>
              <a:off x="1530676482" y="609913675"/>
              <a:ext cx="571528547" cy="1537569971"/>
            </a:xfrm>
            <a:prstGeom prst="rect">
              <a:avLst/>
            </a:prstGeom>
            <a:noFill/>
            <a:ln>
              <a:noFill/>
            </a:ln>
          </p:spPr>
        </p:pic>
        <p:pic>
          <p:nvPicPr>
            <p:cNvPr id="383" name="Google Shape;383;p32"/>
            <p:cNvPicPr preferRelativeResize="0"/>
            <p:nvPr/>
          </p:nvPicPr>
          <p:blipFill rotWithShape="1">
            <a:blip r:embed="rId11">
              <a:alphaModFix/>
            </a:blip>
            <a:srcRect/>
            <a:stretch/>
          </p:blipFill>
          <p:spPr>
            <a:xfrm>
              <a:off x="160979050" y="629753132"/>
              <a:ext cx="574813075" cy="1497889684"/>
            </a:xfrm>
            <a:prstGeom prst="rect">
              <a:avLst/>
            </a:prstGeom>
            <a:noFill/>
            <a:ln>
              <a:noFill/>
            </a:ln>
          </p:spPr>
        </p:pic>
        <p:pic>
          <p:nvPicPr>
            <p:cNvPr id="384" name="Google Shape;384;p32"/>
            <p:cNvPicPr preferRelativeResize="0"/>
            <p:nvPr/>
          </p:nvPicPr>
          <p:blipFill rotWithShape="1">
            <a:blip r:embed="rId12">
              <a:alphaModFix/>
            </a:blip>
            <a:srcRect/>
            <a:stretch/>
          </p:blipFill>
          <p:spPr>
            <a:xfrm>
              <a:off x="844185944" y="639673581"/>
              <a:ext cx="578097662" cy="1478050303"/>
            </a:xfrm>
            <a:prstGeom prst="rect">
              <a:avLst/>
            </a:prstGeom>
            <a:noFill/>
            <a:ln>
              <a:noFill/>
            </a:ln>
          </p:spPr>
        </p:pic>
        <p:sp>
          <p:nvSpPr>
            <p:cNvPr id="385" name="Google Shape;385;p32"/>
            <p:cNvSpPr txBox="1"/>
            <p:nvPr/>
          </p:nvSpPr>
          <p:spPr>
            <a:xfrm>
              <a:off x="0" y="0"/>
              <a:ext cx="793478628" cy="4262431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100"/>
                <a:buFont typeface="Arial Black"/>
                <a:buNone/>
              </a:pPr>
              <a:r>
                <a:rPr lang="en-US" sz="1100" b="1" i="0" u="none" strike="noStrike" cap="none">
                  <a:solidFill>
                    <a:srgbClr val="FF0000"/>
                  </a:solidFill>
                  <a:latin typeface="Arial Black"/>
                  <a:ea typeface="Arial Black"/>
                  <a:cs typeface="Arial Black"/>
                  <a:sym typeface="Arial Black"/>
                </a:rPr>
                <a:t>SCADA infrastructure  Systems</a:t>
              </a:r>
              <a:endParaRPr sz="1400" b="0" i="0" u="none" strike="noStrike" cap="none">
                <a:solidFill>
                  <a:srgbClr val="000000"/>
                </a:solidFill>
                <a:latin typeface="Arial"/>
                <a:ea typeface="Arial"/>
                <a:cs typeface="Arial"/>
                <a:sym typeface="Arial"/>
              </a:endParaRPr>
            </a:p>
          </p:txBody>
        </p:sp>
        <p:sp>
          <p:nvSpPr>
            <p:cNvPr id="386" name="Google Shape;386;p32"/>
            <p:cNvSpPr txBox="1"/>
            <p:nvPr/>
          </p:nvSpPr>
          <p:spPr>
            <a:xfrm>
              <a:off x="785780652" y="180473330"/>
              <a:ext cx="680024302" cy="42624347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100"/>
                <a:buFont typeface="Arial Black"/>
                <a:buNone/>
              </a:pPr>
              <a:r>
                <a:rPr lang="en-US" sz="1100" b="1" i="0" u="none" strike="noStrike" cap="none" dirty="0">
                  <a:solidFill>
                    <a:srgbClr val="FF0000"/>
                  </a:solidFill>
                  <a:latin typeface="Arial Black"/>
                  <a:ea typeface="Arial Black"/>
                  <a:cs typeface="Arial Black"/>
                  <a:sym typeface="Arial Black"/>
                </a:rPr>
                <a:t>Air Traffic </a:t>
              </a:r>
              <a:r>
                <a:rPr lang="en-US" sz="1100" b="1" i="0" u="none" strike="noStrike" cap="none" dirty="0" err="1">
                  <a:solidFill>
                    <a:srgbClr val="FF0000"/>
                  </a:solidFill>
                  <a:latin typeface="Arial Black"/>
                  <a:ea typeface="Arial Black"/>
                  <a:cs typeface="Arial Black"/>
                  <a:sym typeface="Arial Black"/>
                </a:rPr>
                <a:t>Mgmt</a:t>
              </a:r>
              <a:endParaRPr sz="1400" b="0" i="0" u="none" strike="noStrike" cap="none" dirty="0">
                <a:solidFill>
                  <a:srgbClr val="000000"/>
                </a:solidFill>
                <a:latin typeface="Arial"/>
                <a:ea typeface="Arial"/>
                <a:cs typeface="Arial"/>
                <a:sym typeface="Arial"/>
              </a:endParaRPr>
            </a:p>
          </p:txBody>
        </p:sp>
        <p:sp>
          <p:nvSpPr>
            <p:cNvPr id="387" name="Google Shape;387;p32"/>
            <p:cNvSpPr txBox="1"/>
            <p:nvPr/>
          </p:nvSpPr>
          <p:spPr>
            <a:xfrm>
              <a:off x="1581280317" y="213121375"/>
              <a:ext cx="566203329" cy="4262425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100"/>
                <a:buFont typeface="Arial Black"/>
                <a:buNone/>
              </a:pPr>
              <a:r>
                <a:rPr lang="en-US" sz="1100" b="1" i="0" u="none" strike="noStrike" cap="none">
                  <a:solidFill>
                    <a:srgbClr val="FF0000"/>
                  </a:solidFill>
                  <a:latin typeface="Arial Black"/>
                  <a:ea typeface="Arial Black"/>
                  <a:cs typeface="Arial Black"/>
                  <a:sym typeface="Arial Black"/>
                </a:rPr>
                <a:t>Aerospace</a:t>
              </a:r>
              <a:endParaRPr sz="1400" b="0" i="0" u="none" strike="noStrike" cap="none">
                <a:solidFill>
                  <a:srgbClr val="000000"/>
                </a:solidFill>
                <a:latin typeface="Arial"/>
                <a:ea typeface="Arial"/>
                <a:cs typeface="Arial"/>
                <a:sym typeface="Arial"/>
              </a:endParaRPr>
            </a:p>
          </p:txBody>
        </p:sp>
      </p:grpSp>
      <p:sp>
        <p:nvSpPr>
          <p:cNvPr id="388" name="Google Shape;388;p32"/>
          <p:cNvSpPr/>
          <p:nvPr/>
        </p:nvSpPr>
        <p:spPr>
          <a:xfrm>
            <a:off x="123825" y="3310243"/>
            <a:ext cx="2416239" cy="1754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Encapsulates &amp; enhances native OS mechanisms to create reusable network programming components</a:t>
            </a:r>
            <a:endParaRPr/>
          </a:p>
        </p:txBody>
      </p:sp>
      <p:sp>
        <p:nvSpPr>
          <p:cNvPr id="389" name="Google Shape;389;p32"/>
          <p:cNvSpPr/>
          <p:nvPr/>
        </p:nvSpPr>
        <p:spPr>
          <a:xfrm>
            <a:off x="6396380" y="1820487"/>
            <a:ext cx="2416239"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Mission critical applications</a:t>
            </a:r>
            <a:endParaRPr sz="1800" b="0" i="0" u="none" strike="noStrike" cap="none">
              <a:solidFill>
                <a:srgbClr val="000000"/>
              </a:solidFill>
              <a:latin typeface="Arial"/>
              <a:ea typeface="Arial"/>
              <a:cs typeface="Arial"/>
              <a:sym typeface="Arial"/>
            </a:endParaRPr>
          </a:p>
        </p:txBody>
      </p:sp>
      <p:sp>
        <p:nvSpPr>
          <p:cNvPr id="390" name="Google Shape;390;p32"/>
          <p:cNvSpPr/>
          <p:nvPr/>
        </p:nvSpPr>
        <p:spPr>
          <a:xfrm>
            <a:off x="6306497" y="4145729"/>
            <a:ext cx="2416239"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Software stack</a:t>
            </a:r>
            <a:endParaRPr sz="1800" b="0" i="0" u="none" strike="noStrike" cap="none">
              <a:solidFill>
                <a:srgbClr val="000000"/>
              </a:solidFill>
              <a:latin typeface="Arial"/>
              <a:ea typeface="Arial"/>
              <a:cs typeface="Arial"/>
              <a:sym typeface="Arial"/>
            </a:endParaRPr>
          </a:p>
        </p:txBody>
      </p:sp>
      <p:sp>
        <p:nvSpPr>
          <p:cNvPr id="391" name="Google Shape;391;p32"/>
          <p:cNvSpPr/>
          <p:nvPr/>
        </p:nvSpPr>
        <p:spPr>
          <a:xfrm>
            <a:off x="6856188" y="6094539"/>
            <a:ext cx="2416239"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Hardware</a:t>
            </a:r>
            <a:endParaRPr/>
          </a:p>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infrastructure</a:t>
            </a:r>
            <a:endParaRPr sz="18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3"/>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397" name="Google Shape;397;p33"/>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
        <p:nvSpPr>
          <p:cNvPr id="398" name="Google Shape;398;p33"/>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Systems</a:t>
            </a:r>
            <a:endParaRPr/>
          </a:p>
        </p:txBody>
      </p:sp>
      <p:sp>
        <p:nvSpPr>
          <p:cNvPr id="399" name="Google Shape;399;p33"/>
          <p:cNvSpPr txBox="1">
            <a:spLocks noGrp="1"/>
          </p:cNvSpPr>
          <p:nvPr>
            <p:ph type="body" idx="1"/>
          </p:nvPr>
        </p:nvSpPr>
        <p:spPr>
          <a:xfrm>
            <a:off x="0" y="1509704"/>
            <a:ext cx="9144000" cy="524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560"/>
              </a:spcBef>
              <a:spcAft>
                <a:spcPts val="0"/>
              </a:spcAft>
              <a:buClr>
                <a:schemeClr val="accent2"/>
              </a:buClr>
              <a:buSzPts val="2800"/>
              <a:buFont typeface="Arial"/>
              <a:buChar char="●"/>
            </a:pPr>
            <a:r>
              <a:rPr lang="en-US" sz="2400" b="1" u="none" strike="noStrike" cap="none" dirty="0" err="1">
                <a:solidFill>
                  <a:schemeClr val="dk1"/>
                </a:solidFill>
                <a:latin typeface="Arial"/>
                <a:ea typeface="Arial"/>
                <a:cs typeface="Arial"/>
                <a:sym typeface="Arial"/>
              </a:rPr>
              <a:t>Lamport’s</a:t>
            </a:r>
            <a:r>
              <a:rPr lang="en-US" sz="2400" b="1" u="none" strike="noStrike" cap="none" dirty="0">
                <a:solidFill>
                  <a:schemeClr val="dk1"/>
                </a:solidFill>
                <a:latin typeface="Arial"/>
                <a:ea typeface="Arial"/>
                <a:cs typeface="Arial"/>
                <a:sym typeface="Arial"/>
              </a:rPr>
              <a:t> Definition</a:t>
            </a:r>
            <a:endParaRPr sz="2400" b="1" dirty="0">
              <a:latin typeface="Arial"/>
              <a:ea typeface="Arial"/>
              <a:cs typeface="Arial"/>
              <a:sym typeface="Arial"/>
            </a:endParaRPr>
          </a:p>
          <a:p>
            <a:pPr marL="800100" lvl="1" indent="-342900" algn="l" rtl="0">
              <a:lnSpc>
                <a:spcPct val="100000"/>
              </a:lnSpc>
              <a:spcBef>
                <a:spcPts val="560"/>
              </a:spcBef>
              <a:spcAft>
                <a:spcPts val="0"/>
              </a:spcAft>
              <a:buSzPts val="2800"/>
              <a:buChar char="●"/>
            </a:pPr>
            <a:r>
              <a:rPr lang="en-US" sz="1800" b="0" u="none" strike="noStrike" cap="none" dirty="0">
                <a:solidFill>
                  <a:srgbClr val="009900"/>
                </a:solidFill>
                <a:latin typeface="Arial"/>
                <a:ea typeface="Arial"/>
                <a:cs typeface="Arial"/>
                <a:sym typeface="Arial"/>
              </a:rPr>
              <a:t>“ You know you have one when the  crash of a computer you have never heard of stops you from getting any work done.”</a:t>
            </a:r>
            <a:endParaRPr sz="1800" dirty="0">
              <a:latin typeface="Arial"/>
              <a:ea typeface="Arial"/>
              <a:cs typeface="Arial"/>
              <a:sym typeface="Arial"/>
            </a:endParaRPr>
          </a:p>
          <a:p>
            <a:pPr marL="800100" lvl="1" indent="-342900" algn="l" rtl="0">
              <a:lnSpc>
                <a:spcPct val="100000"/>
              </a:lnSpc>
              <a:spcBef>
                <a:spcPts val="560"/>
              </a:spcBef>
              <a:spcAft>
                <a:spcPts val="0"/>
              </a:spcAft>
              <a:buSzPts val="2800"/>
              <a:buChar char="●"/>
            </a:pPr>
            <a:r>
              <a:rPr lang="en-US" sz="1800" b="0" u="none" strike="noStrike" cap="none" dirty="0">
                <a:solidFill>
                  <a:srgbClr val="009900"/>
                </a:solidFill>
                <a:latin typeface="Arial"/>
                <a:ea typeface="Arial"/>
                <a:cs typeface="Arial"/>
                <a:sym typeface="Arial"/>
              </a:rPr>
              <a:t>“A number of interconnected autonomous computers that provide services to meet the information processing needs of modern enterprises.”  </a:t>
            </a:r>
            <a:endParaRPr b="0" dirty="0">
              <a:latin typeface="Arial"/>
              <a:ea typeface="Arial"/>
              <a:cs typeface="Arial"/>
              <a:sym typeface="Arial"/>
            </a:endParaRPr>
          </a:p>
          <a:p>
            <a:pPr marL="457200" marR="0" lvl="0" indent="-406400" algn="l" rtl="0">
              <a:lnSpc>
                <a:spcPct val="100000"/>
              </a:lnSpc>
              <a:spcBef>
                <a:spcPts val="560"/>
              </a:spcBef>
              <a:spcAft>
                <a:spcPts val="0"/>
              </a:spcAft>
              <a:buClr>
                <a:schemeClr val="accent2"/>
              </a:buClr>
              <a:buSzPts val="2800"/>
              <a:buFont typeface="Arial"/>
              <a:buChar char="●"/>
            </a:pPr>
            <a:r>
              <a:rPr lang="en-US" sz="2400" b="1" dirty="0">
                <a:latin typeface="Arial"/>
                <a:ea typeface="Arial"/>
                <a:cs typeface="Arial"/>
                <a:sym typeface="Arial"/>
              </a:rPr>
              <a:t>Andrew </a:t>
            </a:r>
            <a:r>
              <a:rPr lang="en-US" sz="2400" b="1" dirty="0" err="1">
                <a:latin typeface="Arial"/>
                <a:ea typeface="Arial"/>
                <a:cs typeface="Arial"/>
                <a:sym typeface="Arial"/>
              </a:rPr>
              <a:t>Tanenbaum</a:t>
            </a:r>
            <a:endParaRPr sz="2400" b="1" dirty="0">
              <a:latin typeface="Arial"/>
              <a:ea typeface="Arial"/>
              <a:cs typeface="Arial"/>
              <a:sym typeface="Arial"/>
            </a:endParaRPr>
          </a:p>
          <a:p>
            <a:pPr marL="533400" lvl="1" indent="0" algn="l" rtl="0">
              <a:lnSpc>
                <a:spcPct val="100000"/>
              </a:lnSpc>
              <a:spcBef>
                <a:spcPts val="480"/>
              </a:spcBef>
              <a:spcAft>
                <a:spcPts val="0"/>
              </a:spcAft>
              <a:buSzPts val="2400"/>
              <a:buNone/>
            </a:pPr>
            <a:r>
              <a:rPr lang="en-US" sz="2000" dirty="0">
                <a:latin typeface="Arial"/>
                <a:ea typeface="Arial"/>
                <a:cs typeface="Arial"/>
                <a:sym typeface="Arial"/>
              </a:rPr>
              <a:t>A distributed system is a collection of independent computers that appear to the users of the system as a single computer </a:t>
            </a:r>
            <a:endParaRPr dirty="0"/>
          </a:p>
          <a:p>
            <a:pPr marL="457200" marR="0" lvl="0" indent="-406400" algn="l" rtl="0">
              <a:lnSpc>
                <a:spcPct val="100000"/>
              </a:lnSpc>
              <a:spcBef>
                <a:spcPts val="560"/>
              </a:spcBef>
              <a:spcAft>
                <a:spcPts val="0"/>
              </a:spcAft>
              <a:buClr>
                <a:schemeClr val="accent2"/>
              </a:buClr>
              <a:buSzPts val="2800"/>
              <a:buFont typeface="Arial"/>
              <a:buChar char="●"/>
            </a:pPr>
            <a:r>
              <a:rPr lang="en-US" sz="2000" b="1" dirty="0">
                <a:latin typeface="Arial"/>
                <a:ea typeface="Arial"/>
                <a:cs typeface="Arial"/>
                <a:sym typeface="Arial"/>
              </a:rPr>
              <a:t>FOLDOC (Free on-line Dictionary)</a:t>
            </a:r>
            <a:endParaRPr dirty="0"/>
          </a:p>
          <a:p>
            <a:pPr marL="533400" lvl="1" indent="0" algn="l" rtl="0">
              <a:lnSpc>
                <a:spcPct val="100000"/>
              </a:lnSpc>
              <a:spcBef>
                <a:spcPts val="480"/>
              </a:spcBef>
              <a:spcAft>
                <a:spcPts val="0"/>
              </a:spcAft>
              <a:buSzPts val="2400"/>
              <a:buNone/>
            </a:pPr>
            <a:r>
              <a:rPr lang="en-US" sz="1800" dirty="0">
                <a:latin typeface="Arial"/>
                <a:ea typeface="Arial"/>
                <a:cs typeface="Arial"/>
                <a:sym typeface="Arial"/>
              </a:rPr>
              <a:t>A collection of (probably heterogeneous) automata whose distribution is transparent to the user so that the system appears as one local machine. This is in contrast to a network, where the user is aware that there are several machines, and their location, storage replication, load balancing and functionality is not transparent. Distributed systems usually use some kind of “client-server organization</a:t>
            </a:r>
            <a:r>
              <a:rPr lang="en-US" sz="1800" dirty="0">
                <a:latin typeface="Times New Roman"/>
                <a:ea typeface="Times New Roman"/>
                <a:cs typeface="Times New Roman"/>
                <a:sym typeface="Times New Roman"/>
              </a:rPr>
              <a:t>”</a:t>
            </a:r>
            <a:endParaRPr dirty="0"/>
          </a:p>
          <a:p>
            <a:pPr marL="457200" marR="0" lvl="0" indent="-228600" algn="l" rtl="0">
              <a:lnSpc>
                <a:spcPct val="100000"/>
              </a:lnSpc>
              <a:spcBef>
                <a:spcPts val="560"/>
              </a:spcBef>
              <a:spcAft>
                <a:spcPts val="0"/>
              </a:spcAft>
              <a:buClr>
                <a:schemeClr val="accent2"/>
              </a:buClr>
              <a:buSzPts val="2800"/>
              <a:buFont typeface="Arial"/>
              <a:buNone/>
            </a:pPr>
            <a:endParaRPr sz="2000" dirty="0"/>
          </a:p>
          <a:p>
            <a:pPr marL="742950" marR="0" lvl="1" indent="-171450" algn="l" rtl="0">
              <a:lnSpc>
                <a:spcPct val="100000"/>
              </a:lnSpc>
              <a:spcBef>
                <a:spcPts val="360"/>
              </a:spcBef>
              <a:spcAft>
                <a:spcPts val="0"/>
              </a:spcAft>
              <a:buClr>
                <a:schemeClr val="accent2"/>
              </a:buClr>
              <a:buSzPts val="1800"/>
              <a:buFont typeface="Arial"/>
              <a:buNone/>
            </a:pPr>
            <a:endParaRPr sz="1800" b="0" i="0" u="none" strike="noStrike" cap="none" dirty="0">
              <a:solidFill>
                <a:schemeClr val="accent1"/>
              </a:solidFill>
              <a:latin typeface="Tahoma"/>
              <a:ea typeface="Tahoma"/>
              <a:cs typeface="Tahoma"/>
              <a:sym typeface="Tahoma"/>
            </a:endParaRPr>
          </a:p>
          <a:p>
            <a:pPr marL="742950" marR="0" lvl="1" indent="-171450" algn="l" rtl="0">
              <a:lnSpc>
                <a:spcPct val="100000"/>
              </a:lnSpc>
              <a:spcBef>
                <a:spcPts val="360"/>
              </a:spcBef>
              <a:spcAft>
                <a:spcPts val="0"/>
              </a:spcAft>
              <a:buClr>
                <a:schemeClr val="accent2"/>
              </a:buClr>
              <a:buSzPts val="1800"/>
              <a:buFont typeface="Arial"/>
              <a:buNone/>
            </a:pPr>
            <a:endParaRPr sz="1800" b="0" i="0" u="none" strike="noStrike" cap="none" dirty="0">
              <a:solidFill>
                <a:schemeClr val="accent1"/>
              </a:solidFill>
              <a:latin typeface="Tahoma"/>
              <a:ea typeface="Tahoma"/>
              <a:cs typeface="Tahoma"/>
              <a:sym typeface="Tahoma"/>
            </a:endParaRPr>
          </a:p>
          <a:p>
            <a:pPr marL="342900" marR="0" lvl="0" indent="-228600" algn="l" rtl="0">
              <a:lnSpc>
                <a:spcPct val="100000"/>
              </a:lnSpc>
              <a:spcBef>
                <a:spcPts val="360"/>
              </a:spcBef>
              <a:spcAft>
                <a:spcPts val="0"/>
              </a:spcAft>
              <a:buClr>
                <a:schemeClr val="accent2"/>
              </a:buClr>
              <a:buSzPts val="1800"/>
              <a:buFont typeface="Arial"/>
              <a:buNone/>
            </a:pPr>
            <a:endParaRPr sz="1800" b="0" i="0" u="none" strike="noStrike" cap="none" dirty="0">
              <a:solidFill>
                <a:schemeClr val="accent1"/>
              </a:solidFill>
              <a:latin typeface="Tahoma"/>
              <a:ea typeface="Tahoma"/>
              <a:cs typeface="Tahoma"/>
              <a:sym typeface="Tahom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34"/>
          <p:cNvPicPr preferRelativeResize="0"/>
          <p:nvPr/>
        </p:nvPicPr>
        <p:blipFill rotWithShape="1">
          <a:blip r:embed="rId3">
            <a:alphaModFix/>
          </a:blip>
          <a:srcRect/>
          <a:stretch/>
        </p:blipFill>
        <p:spPr>
          <a:xfrm>
            <a:off x="4402742" y="2403296"/>
            <a:ext cx="1388458" cy="982841"/>
          </a:xfrm>
          <a:prstGeom prst="rect">
            <a:avLst/>
          </a:prstGeom>
          <a:noFill/>
          <a:ln>
            <a:noFill/>
          </a:ln>
        </p:spPr>
      </p:pic>
      <p:pic>
        <p:nvPicPr>
          <p:cNvPr id="405" name="Google Shape;405;p34"/>
          <p:cNvPicPr preferRelativeResize="0"/>
          <p:nvPr/>
        </p:nvPicPr>
        <p:blipFill rotWithShape="1">
          <a:blip r:embed="rId4">
            <a:alphaModFix/>
          </a:blip>
          <a:srcRect/>
          <a:stretch/>
        </p:blipFill>
        <p:spPr>
          <a:xfrm>
            <a:off x="7969249" y="2725258"/>
            <a:ext cx="1174751" cy="932342"/>
          </a:xfrm>
          <a:prstGeom prst="rect">
            <a:avLst/>
          </a:prstGeom>
          <a:noFill/>
          <a:ln>
            <a:noFill/>
          </a:ln>
        </p:spPr>
      </p:pic>
      <p:pic>
        <p:nvPicPr>
          <p:cNvPr id="406" name="Google Shape;406;p34"/>
          <p:cNvPicPr preferRelativeResize="0"/>
          <p:nvPr/>
        </p:nvPicPr>
        <p:blipFill rotWithShape="1">
          <a:blip r:embed="rId5">
            <a:alphaModFix/>
          </a:blip>
          <a:srcRect/>
          <a:stretch/>
        </p:blipFill>
        <p:spPr>
          <a:xfrm>
            <a:off x="2971800" y="2032000"/>
            <a:ext cx="1447800" cy="1162050"/>
          </a:xfrm>
          <a:prstGeom prst="rect">
            <a:avLst/>
          </a:prstGeom>
          <a:noFill/>
          <a:ln>
            <a:noFill/>
          </a:ln>
        </p:spPr>
      </p:pic>
      <p:sp>
        <p:nvSpPr>
          <p:cNvPr id="407" name="Google Shape;407;p34"/>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What is a Distributed System?</a:t>
            </a:r>
            <a:endParaRPr/>
          </a:p>
        </p:txBody>
      </p:sp>
      <p:pic>
        <p:nvPicPr>
          <p:cNvPr id="408" name="Google Shape;408;p34" descr="http://www.dominiojovem.com.br/wp-content/uploads/2011/03/facebook_logo.jpg"/>
          <p:cNvPicPr preferRelativeResize="0"/>
          <p:nvPr/>
        </p:nvPicPr>
        <p:blipFill rotWithShape="1">
          <a:blip r:embed="rId6">
            <a:alphaModFix/>
          </a:blip>
          <a:srcRect/>
          <a:stretch/>
        </p:blipFill>
        <p:spPr>
          <a:xfrm>
            <a:off x="3359151" y="1466851"/>
            <a:ext cx="831849" cy="831849"/>
          </a:xfrm>
          <a:prstGeom prst="rect">
            <a:avLst/>
          </a:prstGeom>
          <a:noFill/>
          <a:ln>
            <a:noFill/>
          </a:ln>
        </p:spPr>
      </p:pic>
      <p:pic>
        <p:nvPicPr>
          <p:cNvPr id="409" name="Google Shape;409;p34" descr="http://t2.gstatic.com/images?q=tbn:ANd9GcQmy4sMywMcKhMSugWgF5DWSO8I6PFd3EbkPOrXwQEkvaDv2kbv"/>
          <p:cNvPicPr preferRelativeResize="0"/>
          <p:nvPr/>
        </p:nvPicPr>
        <p:blipFill rotWithShape="1">
          <a:blip r:embed="rId7">
            <a:alphaModFix/>
          </a:blip>
          <a:srcRect/>
          <a:stretch/>
        </p:blipFill>
        <p:spPr>
          <a:xfrm>
            <a:off x="571500" y="1879600"/>
            <a:ext cx="1991468" cy="1397001"/>
          </a:xfrm>
          <a:prstGeom prst="rect">
            <a:avLst/>
          </a:prstGeom>
          <a:noFill/>
          <a:ln>
            <a:noFill/>
          </a:ln>
        </p:spPr>
      </p:pic>
      <p:pic>
        <p:nvPicPr>
          <p:cNvPr id="410" name="Google Shape;410;p34" descr="http://www.iro.umontreal.ca/~eckdoug/graphics/google_logo.jpeg"/>
          <p:cNvPicPr preferRelativeResize="0"/>
          <p:nvPr/>
        </p:nvPicPr>
        <p:blipFill rotWithShape="1">
          <a:blip r:embed="rId8">
            <a:alphaModFix/>
          </a:blip>
          <a:srcRect/>
          <a:stretch/>
        </p:blipFill>
        <p:spPr>
          <a:xfrm>
            <a:off x="571500" y="1536700"/>
            <a:ext cx="1828800" cy="762000"/>
          </a:xfrm>
          <a:prstGeom prst="rect">
            <a:avLst/>
          </a:prstGeom>
          <a:noFill/>
          <a:ln>
            <a:noFill/>
          </a:ln>
        </p:spPr>
      </p:pic>
      <p:sp>
        <p:nvSpPr>
          <p:cNvPr id="411" name="Google Shape;411;p34" descr="data:image/jpeg;base64,/9j/4AAQSkZJRgABAQAAAQABAAD/2wCEAAkGBwgHBgkIBwgKCgkLDRYPDQwMDRsUFRAWIB0iIiAdHx8kKDQsJCYxJx8fLT0tMTU3Ojo6Iys/RD84QzQ5OjcBCgoKDQwNGg8PGjclHyU3Nzc3Nzc3Nzc3Nzc3Nzc3Nzc3Nzc3Nzc3Nzc3Nzc3Nzc3Nzc3Nzc3Nzc3Nzc3Nzc3N//AABEIAE4AeAMBIgACEQEDEQH/xAAcAAABBQEBAQAAAAAAAAAAAAAAAwUGBwgBBAL/xAA+EAABAwMBBQUFBQYGAwAAAAABAgMEAAURBgcSITFBEyJRYXEUMoGRoSNSYrHBFUJygrLxQ5KiwuHwFjM0/8QAGgEAAgMBAQAAAAAAAAAAAAAAAAQCAwUBBv/EACwRAAICAQMBBgUFAAAAAAAAAAECAAMEBRExIRJBUWFx8AYTFCKBMqGx0eH/2gAMAwEAAhEDEQA/ALxoooohCiikpMliKwt+S8hllAypxxQSlI8yaIAb9IrRmq7v+1W2w1Kas8dc5wcO1UdxsenU/IDzqCXTaDqa4qIE72Rs/uRU7n+r3vrS75Na+c18fRMu7rt2R5/1L+JAGSQBXyHWycBxBP8AEKzFImTZRzKmSXz4uvKV+ZpFhhTr7bbI+0WoJTjhxPAVV9Z4CaI+GmA3az9v9mpqKou72bVmioTU928hptToaQiPKWrKiCeKSMEYBr36f2rz4y0NXxhMtnkX2khDg88clfSrRkAHZhtM5tHsZPmUMHHlLlopvtt1iXa3tzbW+h9lZGFDp4gjmCPA16o7rjhO+2UYA5+P/cUwDvMkgqdjzFqKKKJyFFFFEIUUUy6s1BH05Z3Zz4C3PdZazjtFnkPTqfIVwkAbmTrraxwiDcmI6u1XB0zEDknLslz/ANMdJ7y/PyHnVI6i1HdNSSO1uLx7JKstx0cG2/QdT5njXHlTb/Lk3W5vEpBy66eQ8EJH5CkIEJy53FiFET333AhA8M9T6c6y772sOw4nu9M0qnEU2WdWHJ8PSP8AY9OhWiL7e5CeTQRHz4JWlSlfQD4Goi0QtO8Kv7UVtZhbPbnboqcoYtrqUjqSEE59SeNZ/tLbsoNMR21uuuEJQhAyVE9AK7kU9hV8ZDSNR+ottLcb7j09iKHAp60PD9u1damTyEgOH0R3v9tPLOzLUbrAdUmI2ojPZLe7w+QI+tenZFCKtVyHFgH2RhYJByN4qCeB9N6oV1MHUMI1mahQ+La1Tg7A8efQRfb9PUP2JbkH31OPL+GEj81VWoT3BnwqxtYWd3Wm1v8AZja1ojW+G2JDqRkNg5Xw6ZO+kf2qN66ttosF2Ta7bJkSHm05kKdUnCSeSQABxxxPqKYylJPa7pjaHfUifKJ+49Z8aI1S9pi8IdK1GC8oJlNcwU/eA8R/xWiW1JWhK0EKSoZBHIisoOKrRezaYqboi0uLOVJZ7LJ/ASkfQCp4rH9MW1+hQwuXk9DJNRRRTk85CiiiiEKozaVdnL5qtUJhW8xDV7O2kHgV575+fD+WrxcVuNqV90E1mSNOX7eZquLqllwn8R4/rSeY2yhfGej+HKA9zWd6jp6mP+q5DMVEayQSDHhp+0UP8Vw+8o1KNkNlG/IvskAIbBaYKvH99Xy4fE1XsdmRdLi2wyCt+S4Ep9SavaVptf8A4crT1tliHvMdgZHZ75wffOARxPe69aoxk+ZYXPAmrreQMTEXGU9X5Pl3n8mMmj7wdV2XVUsEll+W80wD0bDKEp+fP1JqA7D/AGdWpE9uU74jL7HP3uGcee7vVa2idJMaStL1uZlOSUvOl1a1pCeJSE8AOnCs92r2q3qMmOXWVR39xD6cjdWOmfHypm4lQrHumJpqLc9tSHbtDYSy9rL2rrRfG7nbJ77VqW0Gk9ke42rkQtPLj0J9OlerYRAUzbbpMcOS46hkeW6CT/WPlUrsE46m0OmTemUpD7DiXwRhKgMjeHgDjPlTTs7dFm2Wpub4xhh6Yv0GSPokVMLu4YcRZrQmM9LDZwQPx7E9l1UnR2n7/qJLIkTpTpeUUjI4kIaB/CkFOf5jWeW3Hpkl2ZLcU486srWtXNSick/Or02ZTEat2aqtlwWVrbbXCfJ5lJHdP+Ujj4iqPdZdgvvwpKd1+O6ppweCkkg/lUMjfsjaNaQFFrB+ROOKFaU2eQVW/RdoYcSUrLAcUDzBWSr9aojQenXNT6kjxCkmI2e1lK6BsHl6nl/atMJASkADAHAAUYybdZzWcgORWPWdooopqYUKKKKITigCkg8jzrMd6grtN6m29xJSY7ykDzTnun4jB+Nadqu9qWinb02Ltam96eyjdcaHN5A5Y/EPqOHhS+RX216d02NGzRjXENw0Ztjdj9olv3t9H2bGWo+eqyO8fgDj4mo7tU1hcpurX7baLlKjw4Q7FQjvKQHHB75ODxwe78Kij1wuSIvsKJstplBI7AOqSlJzx7ueec14IrIZOScmqFcJX2RNW/EfIzPm2HcfwJamy7V1r05p6anUNyWH3JhcTvJW4tSdxIzwB6g03aR2i2iwR7pGctT0liRPdkJdQR30qPdylXLAA61A3Clad1XKvhKG0DAAxQL22nH0mk2Eg9DJprbarMv9vctVohKgRXk7jq1LBcWn7oxwSPHnTNL1vqF3TLVgbXHZgpjJjKS2z3loAxxJzxPXGKZO4OSRXwtYxQbmMF02hF2PWfcObcIEVbMKdJihzG+GHlICscs4PnX1Y7Tcb3c0QoSFyZb5ySo5x4qUfAdTUj0noG9amWl1DRhwDzlPpIBH4E81fl51emltK2vS8L2e2s99YHavr4uOkeJ8PLlViIzc8RTKyqaD9nVvfMR0TpWLpS0JiMHtJDh35L5HFxfl4AdB+pNSKmXUl4kWz2CNAjtyJ1wkezsJdWUNpISpalKIBOAlJ4DiTim+VfL7Edg2t2FblXic672JQ+vsAy2lJU4rKcg94DcGc5HHGcNAbDYTAd2dizcyVUVCZGr7tHkN2tdtiLu/7QbiLAfUGVIcaccS6DjI9wgpxngefCkH9W6iiRLxJkW22lFjc3Zu4+vL6d1K/swR3SEKB72ePDzrsjJ7RXEneSFDqM0UQnaKKKISL6o0HZNSKL0lkx5ZH/0xzuqP8Q5K+IzVc3XY9eGFk2yfElN9A7lpf6j61d1cqtqkbkRunOvpGyt0mdXtm2r21YFq7TzRIbx/VSkbZjq58jet7bA8XZCOHyJrQ1dqH06xk6vkbcD3+ZS1s2M3F0g3W6xmE9UR0Fw49TgD5Gp1YNnGm7KpDqYftkhOCHpZ7TB8Qn3R64qX0VYtarwIrbm329GacAxXaKKnFYwytLRZUIx35c9S0y1TGJJkEux3CT7ijySASN3iMHFJu6TZeiMtv3S5uzGHi8zcFPjt2llO6d3Cd0JI/d3d3yqRUUQkeiaQgR1sPKelPy25omuSnnApx90NqbG/wxuhKsBKQAMD4rytMwZUS9RnVP8AZ3k5k4UMj7NLfd4cOCR409UUQnEJ3UhI6DFFdoohP//Z"/>
          <p:cNvSpPr/>
          <p:nvPr/>
        </p:nvSpPr>
        <p:spPr>
          <a:xfrm>
            <a:off x="0" y="-319088"/>
            <a:ext cx="1038225" cy="6762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12" name="Google Shape;412;p34"/>
          <p:cNvPicPr preferRelativeResize="0"/>
          <p:nvPr/>
        </p:nvPicPr>
        <p:blipFill rotWithShape="1">
          <a:blip r:embed="rId9">
            <a:alphaModFix/>
          </a:blip>
          <a:srcRect/>
          <a:stretch/>
        </p:blipFill>
        <p:spPr>
          <a:xfrm>
            <a:off x="1567234" y="2692400"/>
            <a:ext cx="1143000" cy="742950"/>
          </a:xfrm>
          <a:prstGeom prst="rect">
            <a:avLst/>
          </a:prstGeom>
          <a:noFill/>
          <a:ln>
            <a:noFill/>
          </a:ln>
        </p:spPr>
      </p:pic>
      <p:sp>
        <p:nvSpPr>
          <p:cNvPr id="413" name="Google Shape;413;p34" descr="data:image/jpeg;base64,/9j/4AAQSkZJRgABAQAAAQABAAD/2wCEAAkGBwgHBgkIBwgKCgkLDRYPDQwMDRsUFRAWIB0iIiAdHx8kKDQsJCYxJx8fLT0tMTU3Ojo6Iys/RD84QzQ5OjcBCgoKDQwNGg8PGjclHyU3Nzc3Nzc3Nzc3Nzc3Nzc3Nzc3Nzc3Nzc3Nzc3Nzc3Nzc3Nzc3Nzc3Nzc3Nzc3Nzc3N//AABEIAGIAYgMBIgACEQEDEQH/xAAcAAABBQEBAQAAAAAAAAAAAAAAAQQFBgcDAgj/xAA2EAABAwMCBQIEBAUFAQAAAAABAAIDBAUREiEGEzFBUSJhFHGBkQcyocEVQmKx8ERScpLRI//EABoBAAIDAQEAAAAAAAAAAAAAAAACAwQGBQH/xAArEQACAQMDAgUDBQAAAAAAAAABAgADBBESITETUUFhgaHwBRTBIiMycZH/2gAMAwEAAhEDEQA/ANomqmQva1+d/C7hw7kKEvUmiqiA7s/crqIbl5P/AHCm6Y0g5lQXDdRlxnHaS+R5S5UVDWSOuJpnOG2QcDwOqX4x38V+Gz6c4xj2yk6bfmSfcJ749ZJOdgJq2tjcxzxqwMdvKbS1z47lyARp2287ZTN1YJ6KYhjGBrmklox1KdaRPMiqXIGdJ4z7SchlEsYe3oVzbUsM5iGdX6KIp7hLFE2OOMPAzgkHdeZKh0Nxkfj1hx9B9wveickRTdjSpHrLEjKiYbi8wyPkixjAb1AJXj4+TTr1xf8AHbP2SdJpKbqmJMpMjyoqe5hsDXMHrdkEHoMJYJK90zNbCI8+rUANkdNsZMb7hCcDeSuULn6kKOTSLvlvkqmskp95GAjTn8w9vdMGz35uG8uTxuxqs2EmkeAplrELpIBlapahnLhiCe0gK+jroqsVlGNT3AFzW/ynGD8wmvwt25nxnLPO1Zxkavt+itRAx2SYC9FdgMYERrJGOcnv695AW+irJqx1XXDQcHAd1Jxjt0C82y21Hw1XDUs5fMADST3G+fl0ViAx0RgLw12+eUZbOmMePPrmVeFl6o//AJQxv05yMBpB+qc3SirBVtrKQZkIBcGndrse/UKblfFE0vlcxrR1c44CbQXSgqJTFFUxueCG4zjJ9vKbqsTqCxPtaYXQXPlvx/Uj4I7jW0s0dd6CCDE5wA379Oyaspq5g5RoWuOfzkfvnCswA7I0jwPslFYjwjGzVsZY5lfrKGqLaZsUTXHGHaMYac9/87KwNA647pS0HqlCRnLAAyenRWmSR4xEqEJJLBM7vcYrVb5a2oDjHHpyG4zu4Dv808VZ/EhpPBVzLerWMd9A9pP9lJSUM6qeCYlQkISOcSD4g465oENn1tGnL5XMwc/7R/78lZrbf7fPNBQ0U0tXIWDLwC4AeXOKyawTREjmAOJ6ZV84cuVBanTc9rmNkazQ+OMu2GfScb9Tn6rr3dnSSnhFOR7zPWv1Cqa/7jAA+2O0vKieIL3BZqYPkIdK/PLj8+59lHVvGduhjJgJef6wWD7Yz+n1Wa3y9y3a4Pqpn5z6WtxgNaOgAyVTtbF6j/rGBL959SSnTPSOWlhmvc1xm5lQ8v8ADTsB8gu1PVQscx3IiaWnIc0YIPzVOhq9J2KdC44HVd02qacLxM4Lmrq1Md5qFn4hjnqGUlS8cx+0b+mo+D7/AN1YAcrBKi5ShzXRSlj2kOa7VjBByP1W4Wir+PtdJWYxz4WyYHYkZXDv7UUCCvBmk+mXb11KvyI8QhC586kEIQiEEwv1CLnZa6gP+ogfGPmQQE/SHovQcHInh3E+ZrfVvY3RJlr2HS4eCOqmae6SyFkLn+k9M9kv4pcPTWbip9RRQvdTXFxlj0Do8/mH33+qhqZjqePd+ucjcjcN+S1NCt1UBmXu7VUYyduE8LHYiccY79c+6hZZ8O2KbPlc4nJXGZ5YzXnfOylziQ0qAG0dvnmfGBTytjkDgcvzpIzuDjffpsnVNK5/LZNLzZcAFzRjW72+aho52v2yGu8OKDVvpZmSahE5py17hkA+cKvXqFEaom5xt2lunbh2Wm2wz6yy3ixz/wALdVANe2PeRkcpyG9DnpkYO+O2Vq/4ZXaS6cLUvMoail+HYImukHpmAGz2HuP83WTW7iqWgii/ilFE6JwwfhH7OYds6TsW9Nwe6f8A4VMudTxKyK2VNXDa4Xuklj5hMejPpGOmTsPus1aXF3e03NyBtuGHB8p3KlChZuopZ38Ju6EgSpZYghCEQguNY6ZlJM+ljbJO1hMbHu0hzuwJ7Lsmd1p6qqoZYaGr+EneAGzcsP0777FejmeNwZi3EHEVzvM7mXRroWwvLTTtbpDHDYj5qDmYWM1HZz9g0eFoFR+Gl2nlc6S8U7y45L3xOLie5O/X6qP4g/D6qtdJTS0c9TcrhNOIgxkYbG1ulxLj1x0G5PdaNLu2UBEI9JnHs7hiXYSgVhERBOM+B2UW+bnvODkN226BWPjvhWs4agtzq+rY6Wu16mwtJ5ZbjbPfr1TGo4QvlutsFdU0csVNMWtjywl5LvyjQPUCfBCVrlGOx2linbsi7jeRD2g9VwmYyOMzv6N/KD/MewWmWT8I7tVPZJdaiKlhO7mg63/bp+q1GzcGWG0RQtgttPJLF0qJo2vkz51EbfRVa93TUYG5lmjQcnsJhHBfCl+vroqSOKphtsjgZZnNPLaOuRnGdwNh7L6C4csFDw9b2UdBHho3e8/mkPkqUDQOgSrnVK5caQMD5zLyUgp1HcwQhCgksEIQiEEIQiERx0tJURX3GSPOjZTBGeqZ1NvinBzsUQmdXyrfUXqkqKljZmxbRiYAtjfv6hnYE/sPpxnuwu4kpHS83T6jqZkNI2yD5Hke6sd+4MkudVSNbJGKMFxqGEkF3jGOvcfVN6Tgiro6kMhq2Oot3aX5MgOOmemM7569lX0uHOP4n5/kkypXzlaouJOJTExsbXFsb9D5NIc4gf0uxv03yd87LQbXd5qiNj3sezUM6HjcfNcoOGAw5c/P1UtTWuGDHfCkRNHjFZsx5E/W0HGF7SNaGjA6JVJFghCEQghCEQghCEQghCEQiIQhEIqEIRCCEIRCCEIRCCEIRCf/2Q=="/>
          <p:cNvSpPr/>
          <p:nvPr/>
        </p:nvSpPr>
        <p:spPr>
          <a:xfrm>
            <a:off x="0" y="-441325"/>
            <a:ext cx="933450" cy="933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14" name="Google Shape;414;p34"/>
          <p:cNvPicPr preferRelativeResize="0"/>
          <p:nvPr/>
        </p:nvPicPr>
        <p:blipFill rotWithShape="1">
          <a:blip r:embed="rId10">
            <a:alphaModFix/>
          </a:blip>
          <a:srcRect/>
          <a:stretch/>
        </p:blipFill>
        <p:spPr>
          <a:xfrm>
            <a:off x="4572000" y="1466850"/>
            <a:ext cx="1066800" cy="1066800"/>
          </a:xfrm>
          <a:prstGeom prst="rect">
            <a:avLst/>
          </a:prstGeom>
          <a:noFill/>
          <a:ln>
            <a:noFill/>
          </a:ln>
        </p:spPr>
      </p:pic>
      <p:sp>
        <p:nvSpPr>
          <p:cNvPr id="415" name="Google Shape;415;p34" descr="data:image/jpeg;base64,/9j/4AAQSkZJRgABAQAAAQABAAD/2wCEAAkGBwgHBgkIBwgKCgkLDRYPDQwMDRsUFRAWIB0iIiAdHx8kKDQsJCYxJx8fLT0tMTU3Ojo6Iys/RD84QzQ5OjcBCgoKDQwNGg8PGjclHyU3Nzc3Nzc3Nzc3Nzc3Nzc3Nzc3Nzc3Nzc3Nzc3Nzc3Nzc3Nzc3Nzc3Nzc3Nzc3Nzc3N//AABEIAHoAmAMBIgACEQEDEQH/xAAcAAEAAgMBAQEAAAAAAAAAAAAAAgcBBAYDCAX/xABDEAABAwEEBwQHBAcJAQAAAAABAAIDBAUGERIHITEyUnGRE0FRsiI2YXN0gbE0NWKzFlNykqHB8BUjJCUzVGPR4RT/xAAbAQEAAgMBAQAAAAAAAAAAAAAAAgMBBAUGB//EAC4RAAIBAwEHAQcFAAAAAAAAAAACAQMEERMFEiExUYHBQSMyNDVxobEGFXKR8P/aAAwDAQACEQMRAD8Au5rW5R6I2eCzlbwjojN1vJSQEcreEdEyt4R0UkQEcreEdEyt4R0UkQEcreEdEyt4R0UkQEcreEdEyt4R0UkQEcreEdEyt4R0UkQEcreEdEyt4R0UkQEcreEdEyt4R0UkQEcreEdEyt4R0UkQEHtGU+iNngik/cdyRAYZut5KSizdbyUkAREQBERAEREAREQBERAEREAREQBERAYfuO5Ij9x3JEBhm63kpKLN1vJRmkbFE+R5wYxpcT4AID0xWMQqEvHeq0rdqZHuqJYqQkiKnY4taG92OG081m7Fj2pNaVnVcVJVilfUx4zsa4Ny5hicfBdP9tlU3neIOdG0IZ91FyX1iFnFVJpTr6ymvJEymrKmFhpWktilc0Y5ndwK29EdZV1Vo2k2qq6icNhZlEsrnYazsxKpayaLfWzwLYvImtpYLQxRUXb16Lbp7dtOGK16pkcVXKxjRJgGgPIAVk6Nq6qtG7DKitqH1EpmeM7zicAVitZvRpxUmY4kqN2tV5SIOrRYWVpm0ERUDeC1bRjt+1GMtGsaxtbM1rW1DwAA84ADFbVrazctKxOMGtc3MUIiZjOS/cR4rK5DRfPNU3VZJUzSTSdvIM8jy44Y+JXXBUVE03lOhdTffSG6mURFAmEREBh+47kiP3HckQGG7jeS4K9l/KGn/tSxjR1ZnDHwdqMuTEtwx244a/Bd63dbyVe3wuLSyi1bbNbUCXI+fsg1uXEN2ePctq0ijNT2v+k1rrV3PZlUHdIHgrZsbSLZeFBZsVn1jXHs4GnBgaNjeLYqmccG44d2KtiydG1FG+irhaFSXsMc4aWtwJGDsNi7W0NDdjV7HJstbM6fc57S76zw/CM8z1u6GvvK0/cx+YrS0u+s8PwjPM5buhr7ytP3EfmKqb5d28lq/Hd/B+vaGkGxKO0KqmlsiokkgmfG94jjwc5riCdZ9i6e7Fr0tt2WK2ip308Je5vZvDQcR36jgqPvH6x2t8bP53KwLpWqbE0Z1Fe3AyRyyCIHYXkgN/iVr3Nki0VZOc4+5bb3btVaH5Rk6u8F7LJsH0KyZzpyMRBE3M/59w+a5R+laDMeysiYt7i+ZoPQA/VVlUTy1M7553vlmkcXPc7W5xKsaxdF7ZaRktr1ksczxj2UAGDPYSccSptaWtskTXnMyRW6uK7TFLhB1F075Ud5JpKeGnngmiZnc2TAjDHDUQqevJ6x2t8dP+Y5W5dG5zLtWjVVENW6eOaNrGh7MHNwJJ1jb3dFUd5PWO1vjp/zHKWz9LXfS5YghfamiupzyWtop1XRj+Ik+q87S0k2TZ9oT0gp6qo7F2QyxZMpI24Yu7jqXJUF5TY2j+OipH4V1XNKAWnXGzHAu59w/wDFzl3LEqLftOKhphlG9LJhqjZ3n/r2qMWaM9SrW4LmSc3TKqU6XPEFz3YvNFeSOaaloqqCGI5e0my4Od4DAnHBfhS6TbOjkfGbPrSWuLcRk14H9pdhZln09mUEVHRx9nDC3Bo/mfadqoCr+1T+8d9Sucqo7TuxwPZbA2dSvN+LjjMRHLh1LdtW/lm2fSUkoillnqYWTCBpALGuGIzHYNvtWbt3xNvR1phs98bqWMPymTHPjjqGrbqVeXauvX3mdJKyRsMEeDDNICcSBgGgd+AwVj3Muo+7T6t0lY2o7cMAIiyZcMfafFRdUWMepdfWuzrSi1OJzVj6/wBdOR+5RVj6pswfA+Ix6jm79uz+u9FtkegeSKk8/PPgZZut5L8u9fqzavwkvlK/UZut5L8q9mq7Nq4/7SXylSp+/H1K6nuSfPbt13JfSFmj/LqX3LPKF82ukZkd6bdnivpOzPu6l9yzyhdjbGMJ38HL2XzYqXS76zw/CM8zlu6GvvK0/cR+YrR0uuaL0QguA/wjNp/E5bmhl7TaVqYOB/uI9h/EVY/y/t5IJ8d38HH3j9Y7W+Nn87l1EcT5NEUhZiRHW53YeGcD+a5a8b2/pHa3pD7dP3/jcrP0bUsFoXEfS1DQ+GaSVjx4gqd2+nQpv0mPwV2yS9V16xJU9DMymrqaokbmZFMx7hhtAcCfovoymqIqmCOaCRskUjQ5j2nEEKjL0XTtG79Q/PE+aixOSpY3EYfi4StKyrx2vZUXZ2baMsMR15Bg5o5BwICxd28Xiq9NjNvWm1aVeD6FXzxeT1jtb42f8xy7bRrbtp2teWdto10tSG0riGuPog5m68BqxXD3ke39I7Xxc37dP3/8jlXs+hNCuyNPpBZe1YrUlaI9Sc9kyx2BR2szF0Msr4X/AIHA6uox6L9/RpeCOx7VdR1eRtPWkN7Q4AseNmJ8Ds+fNdPcSzqe2tHktBPrjmllAcNeV2Opw9oOtVbaNLJZ9bPRVgDZoXlj24/1qO35q9XW51KD+k/YpZWoSlVfWD6RxxB5L52q/tU/vHfUq1NG96m2xZ5s+smDq+mbqJOuWPudzGw/I96qqrc01U+sf6jvqVyEptSqMjH0b9JVFqajL0jyXPo7hZFdGhyADNncfaS4rpcFzuj4g3Rs/Dhd5iujWo3vScK++Kqfyn8kX7h5Isv3HckUTVMM3W8lkgOBBGIO0FYZut5KSA8v/nh/Ux/uhegGCyiZkxg83RRvOL2NcfEhZbFGzEsY1pPgMFNEzIweXYRE4mKMn9kKbWNYMGtDR4AKSJkzgwQFoS2LZc0meWzqR7vF0DSfov0EWYmY5GJWJ5njBTQ07MkEMcTeFjQ0fwTsIiSeyZidZOUa17IsZkYgg1jWDBrQ0eAGCwYYnEl0bCTtJavRE4jB5iGNpxbGwHxDQFE08X6qP90L2RZyZjhyIMaGjK1oAHcApoiwDD9x3JEfuO5IgMM3W8lJRZut5KSAIiIAiIgCIiAIiIAiIgCIiAIiIAiIgMP3HckR+47kiAwzdHJSWq1zsB6R2eKzmdxHqgNlFrZncR6pmdxHqgNlFrZncR6pmdxHqgNlFrZncR6pmdxHqgNlFrZncR6pmdxHqgNlFrZncR6pmdxHqgNlFrZncR6pmdxHqgNlFrZncR6pmdxHqgNlFrZncR6pmdxHqgNh+47ki1nOdlPpHZ4rCA//2Q=="/>
          <p:cNvSpPr/>
          <p:nvPr/>
        </p:nvSpPr>
        <p:spPr>
          <a:xfrm>
            <a:off x="0" y="-555625"/>
            <a:ext cx="1447800" cy="1162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6" name="Google Shape;416;p34" descr="data:image/jpeg;base64,/9j/4AAQSkZJRgABAQAAAQABAAD/2wCEAAkGBwgHBgkIBwgKCgkLDRYPDQwMDRsUFRAWIB0iIiAdHx8kKDQsJCYxJx8fLT0tMTU3Ojo6Iys/RD84QzQ5OjcBCgoKDQwNGg8PGjclHyU3Nzc3Nzc3Nzc3Nzc3Nzc3Nzc3Nzc3Nzc3Nzc3Nzc3Nzc3Nzc3Nzc3Nzc3Nzc3Nzc3N//AABEIAF8AXwMBIgACEQEDEQH/xAAbAAABBQEBAAAAAAAAAAAAAAAAAQIEBQYHA//EADMQAAEEAgAEBAQFAwUAAAAAAAEAAgMEBRESITFRBhNBYTJxgZEiI0Kh0RRS8BVTYrHB/8QAGwEAAgMBAQEAAAAAAAAAAAAAAAUBBAYCAwf/xAAsEQABBAECAwcEAwAAAAAAAAABAAIDBBESIRMxkQUiUaGxwfBhgeHxIzJB/9oADAMBAAIRAxEAPwDuKEIQhCEm1FnydKu7hmsxtPYnmpAJ5KC4NGSVLQoEWZx0r+CO3EXdidKZ5rNA8Y5+6C0jmFDXtd/U5T0Joe09HA/JLsKF0lQhCEIQhCEISHolUTKzmtjrEzerWEj5qQMnCgkAZKpMvk57dl1HHnWvjeOXz5+g/cnl3Kix4ytE383imf6lx0PsjEsEVV0p+OVxJPsDofz9U+ebhG0xa3R3WpI5/E/kk/SjWKVNzSPJa33aSFXSUox8Vqc66Di6fsr2hiZsg0TTvMUB+EAficO/sFaMwGNa3ToC893uJXRstj2JyuRSfMMgADp6LDGExHde7YjcPXjUun4lyuOcBZIuQevo4fVaux4bxkrdMidEe7HlZXPYG1i2GZj/AD62+btaLfmP/V6xzQT91w6qvLWt1BrYdh4H2K2WIy9TKwebVfsj4mHk5p9wrFceq3ZsfcZaqO4ZGnmPRw7FdSw+SiymPjtQdHDm09Wn1Cp26hgORyKZ9ndoC0NLtnD5lT0IQqSZoULNROnxVmNg24xnQ91NTZOTHfJSDg5XLm6mkFYrHTB1CMN/TsfumzfmyxRnkHva0/UrwxP4jccBoeeRrspE7Dribyc07B904IAcs4CSwLagBrQGjQA0AFz7IZO/Zty+bYli4XkCNp4Q0bW0xmSivQt5hswH42E8wU+5i6Vw8Vmuxzv7taP3VCCQQPOtqa2oXWoxwnYWJx2bv0JmudM+xB+qOQ75ex7rS389i5MbL+e2TzGEeVrmSR00vKz4TqPB/p5pYj6AniH7rLZzC5TFMMxLJa46yRt5t+Y9FbAr2HjBweiXOdcpxuBGpvXCq2VSWgEK+8D2nU8vJQefy528TB2cP5H/AEsu6zMesrlMwUz25yjIXOcRMBzPoUxsRF0TgfBJ6c4jsMLfH1XXghIOiVZlblCa8baR3TkhQhc8xs7KdjI15t8TJyQB15pLWTeeUTQzt6levjCo7H5htxo1BaGnHXRwVS2Z0NmGbh4hG8P130dp9E1sjRIP9WRnc+F5hO2D5FSL2PykEIt2K8zGDnx8XNvz0dheVfxLlqehHcdI0fplHEP5XSoJa+QqNfGWyQyt+YIPUFY3KeBpvOc/Gzx+UTsRy7Bb7ArxhtxSZbOAFZs9nzxYkquJ++/5T8Z45c+aOLIVmta4gGWM9Pcjsto9jZY3MkaHNcNEH1CxGJ8ETtsslyU0fltO/LjJJd7E9ls7lqGlVksTuDY4xtxKqWxDrAgTHs42uE42vNchydcVMjZrtO2xSuaPkCn4UsbmKRldws85uyvO7K+3bmsuboyyOfr5na8msdxDkU/LSYtJ54WRDg2fW0bA+67WOgSqPQeZaNeR3V0bSfspCyZ2X0EHIyhCEIUqFl8dDk6MlWccnDkR1ae4XN7FebGWTSyLeH/bl/S8LqqiZHHVcjXMFuFsjD36g9wVbrWjDsdwl96iLI1DZw+YKwVCxexzy6lMWtdzLDzaforqLxTbaNTUmOPdjyFGs+FcjRcTirLZYvSGbqPqoZZmYTwzYVzj/cxw0VdJgm32PkUqaLVbu7j7ZCtpfFVoj8mixp7uftUmRnvZNwNyXbRzEbRpo+ieTltGT/Q5fLb8RDgT9AhmTpHlI2WN/qxzOYXUcbGHLGj1XEsksgxK44+owoX9H7JrKZmtRV427e46+/8AhP0Vg2w+47ysdXfI4/q1vX25fchabw9gv6Hdm1p1l314d9efqfdE1rhtOeaK9DivGBt4q7gjEULI29GNAH0T0ISVahCEIQhCEIQhCTQSoQhJpeb68Eh2+GNx/wCTQV6oQhNbGxg0xjWjsBpOQhCEIQhCF//Z"/>
          <p:cNvSpPr/>
          <p:nvPr/>
        </p:nvSpPr>
        <p:spPr>
          <a:xfrm>
            <a:off x="0" y="-433388"/>
            <a:ext cx="904875" cy="9048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17" name="Google Shape;417;p34"/>
          <p:cNvPicPr preferRelativeResize="0"/>
          <p:nvPr/>
        </p:nvPicPr>
        <p:blipFill rotWithShape="1">
          <a:blip r:embed="rId11">
            <a:alphaModFix/>
          </a:blip>
          <a:srcRect/>
          <a:stretch/>
        </p:blipFill>
        <p:spPr>
          <a:xfrm>
            <a:off x="6117429" y="2070100"/>
            <a:ext cx="1185071" cy="1185071"/>
          </a:xfrm>
          <a:prstGeom prst="rect">
            <a:avLst/>
          </a:prstGeom>
          <a:noFill/>
          <a:ln>
            <a:noFill/>
          </a:ln>
        </p:spPr>
      </p:pic>
      <p:pic>
        <p:nvPicPr>
          <p:cNvPr id="418" name="Google Shape;418;p34" descr="http://t2.gstatic.com/images?q=tbn:ANd9GcRQWr0B8pOEHyGjjFU5AEk8pzWShdEx4JfvziKZU4-X8N3ereBOsw"/>
          <p:cNvPicPr preferRelativeResize="0"/>
          <p:nvPr/>
        </p:nvPicPr>
        <p:blipFill rotWithShape="1">
          <a:blip r:embed="rId12">
            <a:alphaModFix/>
          </a:blip>
          <a:srcRect/>
          <a:stretch/>
        </p:blipFill>
        <p:spPr>
          <a:xfrm>
            <a:off x="7648574" y="1127125"/>
            <a:ext cx="1031874" cy="1171575"/>
          </a:xfrm>
          <a:prstGeom prst="rect">
            <a:avLst/>
          </a:prstGeom>
          <a:noFill/>
          <a:ln>
            <a:noFill/>
          </a:ln>
        </p:spPr>
      </p:pic>
      <p:pic>
        <p:nvPicPr>
          <p:cNvPr id="419" name="Google Shape;419;p34" descr="http://ts1.mm.bing.net/th?id=H.4856573772628064&amp;pid=1.1"/>
          <p:cNvPicPr preferRelativeResize="0"/>
          <p:nvPr/>
        </p:nvPicPr>
        <p:blipFill rotWithShape="1">
          <a:blip r:embed="rId13">
            <a:alphaModFix/>
          </a:blip>
          <a:srcRect/>
          <a:stretch/>
        </p:blipFill>
        <p:spPr>
          <a:xfrm>
            <a:off x="7191374" y="2162175"/>
            <a:ext cx="914400" cy="914400"/>
          </a:xfrm>
          <a:prstGeom prst="rect">
            <a:avLst/>
          </a:prstGeom>
          <a:noFill/>
          <a:ln>
            <a:noFill/>
          </a:ln>
        </p:spPr>
      </p:pic>
      <p:sp>
        <p:nvSpPr>
          <p:cNvPr id="420" name="Google Shape;420;p34" descr="data:image/jpeg;base64,/9j/4AAQSkZJRgABAQAAAQABAAD/2wCEAAkGBwgHBgkIBwgKCgkLDRYPDQwMDRsUFRAWIB0iIiAdHx8kKDQsJCYxJx8fLT0tMTU3Ojo6Iys/RD84QzQ5OjcBCgoKDQwNGg8PGjclHyU3Nzc3Nzc3Nzc3Nzc3Nzc3Nzc3Nzc3Nzc3Nzc3Nzc3Nzc3Nzc3Nzc3Nzc3Nzc3Nzc3N//AABEIAFwAXAMBIgACEQEDEQH/xAAcAAACAwEBAQEAAAAAAAAAAAAABwQFBggCAwH/xABCEAABAwMBAwcIBggHAAAAAAABAgMEAAURBgcSIRMxQVFhcaEUImJygZGxwTJCUnOCwhUzNJKistHxFiMkQ1Ph8P/EABoBAAMBAQEBAAAAAAAAAAAAAAMEBQACAQb/xAAsEQACAgIABAMHBQAAAAAAAAABAgADBBEFITFBMlGREhMVYXGhsSIjM4HR/9oADAMBAAIRAxEAPwB40UV+ZrTT9or8zRmtNP2iiitNCiiitNCiiitNCiiitNCljrHUEyTfplsZeU1EibiCls4LiykKJJHQMgYpnUjHHzLul1l5zy050pPohRA8AKQ4i5FWh3lngtKvcWYb0JOjXa5Q/wBlnyGx1b5UPccireLrq7sYD6Y8lPWpG4o+0cPCs2a+ZqRXbanhYz6GzFot8aAzfQtpNvcVuTIjrSxwUWlhwD4Hwq9hassUzAbuTKFHmS8S2f4sUoGo1tck71zhoeaVwUtOQ4jtBHH2VfuaBiuNJetlylttrG8jzw6gjsyM+NVce66xdgg/aRMzDw6W0wKg9COY/wBjYQ4lxIUhQUk8xScivdJT/C2o7Yrfts5tWDnLa1sKPu4H3190ao1xaBiQw+8gH/dZDyfejB95pj37DxqR94n8PR/4bQfryMclFK2Dtc3Vblytg3hzllzB/dV/WtJb9ounJgG/JciqIziQ0QB+IZT40Rb627wNnD8mvqnpz/E11FRIVyg3BvfgTI8lPWy4FfCpWaLEyCDoyNc5SYVtly1HCWGVuH8IJ+VIu0BSbazv/SUN495pr7SZXkuibqrpcaDI/GoJ+dLCOjcjtI+ygDwqbn8yBPouCLqt38z+J6UcDJ5qhTok6xLZkTCXbfN3VIdx+pWRkoPyqW6krQWxzr8wd54fOmk1bYtwt7kGayl2M6jcUhXSPke2g42OLA241n5xxmTXQ73FTkKAIOQeYir3Smov0O95NNJVb3FZJ5yyT9YdnWPb15o7/ZZejbmIkpSnrY+o+SyiOb0VdSh4846QK165sI4N7yz2DArgB6H+caIqzaddVMfHk7TqErRhSVDIUDkEddRJ7USHHcky3W2WWxlTjhwBSv0ttDescR+JIiqkxwkmMgLwW1fZz9n4fDOag1Lc7/K5efIO6k5bZb4Ib7h19p40+ctfZ2OshpwS42lWOlHfzmk1Tf4913o8GKjyfmL7zQK1+qCPNHaePdWaCAlISkYA6Kqt9xxYSCtalHCUjJJPUBU252Sfbba1NnIDPKupbQ0ris5BOT1cBSZ9u07MtolGIoQHW/Uz67gCw4kYWOZQ4Ee2mts2ul0k2F5LxVJDElTba3VEq3d1Jxnp4qNJHep+bJoxj6HhKUMKfW46fasgeAFHxQS8T4wVFA2Nncg7YpBTY7fDB4ypyAR6KQT8d2sZV/tYf5fU1hhA5DLTr6h3kAfymshdLo1CBbThb5+r0J7/AOleZPOybhaEYygd9mWsBsO3SC0frPpOPVyr8tNm2p80UldALcmamL7yistMqOT0ZIHD3mnJCf3U4QkrV1Dm9ppjEGk3JvGT++E8hJd6tMK9256BcWg4w6MEdIPQQegjrrnrU1lf05dXIL7ofaz/AJEhPM4nqPUodIroJTapH7W6Sj/ibJSn2nnPw7Ki32x26+2hdsmMgMni2WwAppXQpPUf7US6kWD5xfAzWxX8wes5wUqtHpbRd31KpLkdvyeFnzpbw838I51Hu4dtMHS2zC3W1zyi8vJuTyT5je7utDqJT9Y9/Ds6a2gb8gcLkZOYx4rZSPoekkfEe6l68Tu8qZXGR4aOvnKawaGtdgbBjNl6URhUl0ArPd9kdg8aw+2nEc2iKn6xddV7AkD4qpwocStIUhQKSMgg8CKRe2mZy+sG2AciNEQnHUpRKj4FNHuAWvQk3AL3ZYZzszCKVgE107peJ5Bpu1xSOLUVtKu/dGfGuaLbH8uucOHx/wBQ+21w9JQHzrqoAJAA4AcBQsVdbMd41ZyRfrERtOuxRr6cWR58eM3GSroSSN8n+KsQpwqUVKJJJySTkmtZtKsF3i6tuEtyFIdjSnOVafbbKkkYHAkcxHNg9VY1auTVuO5QrqUMHxoNqkuZU4fZWMdAD2m+2ZN4XNfPMdxA8SfiKakR7CKSeldURrLHWy7HW7vuFZWhY6gOY91bGJtGsxTuuNy2u0tgjwNM0uioBuReIYuRbkM4XYjED/bXsP8AbWJZ13p504/SG4fTZWPlU9nVFleIDd2h5PMFPJSfGjB1PQya2NcvVT6TVB/tr0H+2qRmew7+qfaX6iwakB49tdbgipEsUL5JR5P6BOSnqPWP/f8AfPe0CYJutLu+k5HL8mD6gCPy08zJCElSj5qRk91c3SpKpcp+Sv6TzinD3qJPzpfIPICVuEr+tm+U0mzSL5brm0tlOUodLp7NxJUPECukhSJ2GRFParkySPMjw1cfSUpIHgFU9q6xxpIHir+1fryEMV4cZadSUutoWk84UkGvpRR5NlTJ0zYZZzJsltdP2lxUE+/FVsjZ7pORnfskZP3RUj+UitRRXmhOxY69CZhZGybSroIbYlsfdylHH72arXtjFmIPIXS5IPRyhbX+UUzKK5NaHtDLmZC9HMUD+xNWcxr+O5yJ8wqoq9lWq4uP0ffY+Pv3Wj4A06aK59ykJ8QyO53/AEIkH9H7SIzSm25hlIUCFATQrIPr4rLO7PtWs4C7HIPR5ikK+BNdL0V4aVM7TiVq9APSYPZPo+Xpi3yZFzwmbN3d5pKs8klOcAkdOVHOOyt7RRRVAUaESssaxy7dTP/Z"/>
          <p:cNvSpPr/>
          <p:nvPr/>
        </p:nvSpPr>
        <p:spPr>
          <a:xfrm>
            <a:off x="0" y="-419100"/>
            <a:ext cx="876300" cy="8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21" name="Google Shape;421;p34"/>
          <p:cNvPicPr preferRelativeResize="0"/>
          <p:nvPr/>
        </p:nvPicPr>
        <p:blipFill rotWithShape="1">
          <a:blip r:embed="rId14">
            <a:alphaModFix/>
          </a:blip>
          <a:srcRect/>
          <a:stretch/>
        </p:blipFill>
        <p:spPr>
          <a:xfrm>
            <a:off x="6438900" y="1130300"/>
            <a:ext cx="876300" cy="876300"/>
          </a:xfrm>
          <a:prstGeom prst="rect">
            <a:avLst/>
          </a:prstGeom>
          <a:noFill/>
          <a:ln>
            <a:noFill/>
          </a:ln>
        </p:spPr>
      </p:pic>
      <p:sp>
        <p:nvSpPr>
          <p:cNvPr id="422" name="Google Shape;422;p34" descr="data:image/jpeg;base64,/9j/4AAQSkZJRgABAQAAAQABAAD/2wBDAAkGBwgHBgkIBwgKCgkLDRYPDQwMDRsUFRAWIB0iIiAdHx8kKDQsJCYxJx8fLT0tMTU3Ojo6Iys/RD84QzQ5Ojf/2wBDAQoKCg0MDRoPDxo3JR8lNzc3Nzc3Nzc3Nzc3Nzc3Nzc3Nzc3Nzc3Nzc3Nzc3Nzc3Nzc3Nzc3Nzc3Nzc3Nzc3Nzf/wAARCADIAPwDASIAAhEBAxEB/8QAGwABAAIDAQEAAAAAAAAAAAAAAAYHAQQFAgP/xAA9EAABAwICAg8GBwEAAwAAAAAAAQIDBAURMSFBBhITFBUXIkJRVWGBk6HRBxZTVJHBIzJScZTi8LFiouH/xAAbAQEAAgMBAQAAAAAAAAAAAAAAAwUCBAYBB//EAC8RAAIBAgIKAQMEAwAAAAAAAAABAgMEETEFEhMUFSFBUVKhcRax0SJTYYEyQkP/2gAMAwEAAhEDEQA/ALxAAAMGQAAAAAAAAAAa9fVxUNJNVVDtrFE1XOU4Np2TOuVG2dkUbVxVHsxVdqvQcD2j3rdZm2mB3IjVHzqmt2pvdn3p0Ee2NXLeFejJHYQTYNfjqXUv+6TTu3U1Hs3g0V8dIwjeKnL/AByfyWbwtN8NnmOFpvhx+ZzwUe+3HkdLsKfY6HC03w4/McLTfDj8zngb7ceQ2FPsdDhab4bPMcLTfDj8zngb7ceQ2FPsdDhab4bPMcLTfDZ5nPA3248hsKfY7VBXrUSOZI1rXYYtw1m8RmN7o3texcHNXFCRU8rZ4myNyVMugt9H3TqxcZvmjTuKWo8VkfQGQWJrGAZABgGQAYBkAGAZAAAAAAAAAAAAAAOZsiuzLNapat2CvRNrE1ec9ck+/wCyHTUqfZ1euFLqsELsaWlVWNwyc7nO+yft2mMngjTvrnYUm1m8iOzSvmlfLK5XyPcrnOXNVXNTwAQnJvmTrYvct/UO5SOxngwa7HW3Uv27jtFb2mudbq6OobirU0PanObr/wB2FjRyNljbJG5HMciK1U1opRXtDZzxWTO60LfbzQ1JP9Uft0Z6ABpFwAAAAAADftNTuUu5OXkvy7FNAa9BLRqulNTXQxnBTi0yUg1qCo3xAjl/Omh37mydVCanFSjkyolFxeDAAMzwAAAAAAAAAAAAAAAAAAAHiWRkMT5JXI1jGq5zlyREzUAj2zi98FWpY4XYVVTiyPDNqc53+1qVMdTZHdn3m6y1S4pF+WFq81iZfXPvOWQyeLOTvrnb1cVksgADE0wS3YdctvG6gldymcqLHWmtO7MiR9aaeSmqI54VwfG7bIpDXpKrTcTcsLuVrXVRZdfgs8GvQVcdbSR1EX5Xpjh0LrQ2DnGnF4M+iQnGcVKL5MAA8MgAAAAADYoKje9QiqvIdod6kgQi52bTU7rDuTl5bMu1C40ZcYPZS/o07qn/ALo6AALo0QAAAAAAAAAAAAAAAAAAQf2j3rcadtqp3fiTJtplRcmak718k7SW3SuhttBNWVC8iJuOGtV1Inaq6ClbhWTXCtmq6hcZZXK5ezsTsRNBhN4Iq9KXOzp7OOb+xrgAiObAAAAAAJBsRuO96paOV34Uy8jHU/8A++hNEKsRVRUVFwVNKKmosKxXFLjQMkcqbqzkyp/5dPfmVGkKGD2i/s63QF7rRdvN81l8djogArDpQAAAAAAfSnmdBM2RurNOlD5gyjJxaaPGk1gyTRvbIxr2LijkxQ9nJs9RgqwPXtb90OsdTb11WpqaKmpBwlgAATmAAAAAAAAAAAAAAOPspvDbLaZKhFTd3ciFq63L9kz7gYTnGEXKWSIZ7Rb1vqsbbIHYw064yqnOk6O5PNewhp6c5z3ue9yuc5VVVXNV6TyQN4s5C4rSrVHN9QADwhAAAAAABKNgdJV1NdUPg0QMi/ExyVeaidufmRmNj5ZGxxtVz3qjWtTNVXJC5djVoZZrTFSpgsq8uZyc565/TLuDpqpFxlkWeiqUpV1UWUTmA3brT7lNujU5D/JTSOarUnSm4Pod7CanFNAAERkAAAAAAZa5WORzVwci4opIqWdtRC2RNeadCkcN211G4zbRy8h+j9lLDR9xsqmq8ma9zT144rNHcAB0RWgAAAAAAAAAAAGFXAqLZneuGLs7cnY0tPiyLDJel3evkiE02fXrg62b0gdhU1SK3QulrNa/b69BVhHN9Ci0tc/8Y/2AARlIAAAAAAADZttDNcq+Gjp0xkldtUXoTWq9iJpB7GLk8ESz2c2XfFU661Dfw4V2sKLrfrXuTzXsLHwNe3UUNvooaSnbhHE1Gp29q9q5myTpYI660t1QpKHXr8nyqYWzwujdryXoUjj2qx7mOTBzVwVCUHKvFNlUMTsd9lK3SVvrw2kc19iztamrLVfU5YAKAsAAAAAAAAADvW6p3xAm2Xlt0O9TbI7RVC006P5q6HfsSFFRURUXFFOlsbjbU8Hmisr09SXLJmQAbpAAAAAAAD5VM8dNBJPO5GRxtVznLqRD6kC9pF6wa20U7tK4PqFTo5rfv9DxvBYkFzXVCm5sh99ucl4uk1ZJiiOXCNq81iZJ/teJzwCA5CcnOTlLNgAAxAAAAAABZHs5su9qR10qG/i1CYRIqflZ096+SIQ3YzaHXq7RU2C7i3lzOTUxPXLvLljY2NjWMajWtREREyREJILqXOirbWltpZLI9AAkL8HmRjXsVrkxRUwVD0DxrHkwRqphWCZ0btWS9KHzO1dabdYd0anLZ5ocU5i7t9hVa6dC1o1NeOPUAA1SUAAAAAAHYtFTt49xcvKZ+XtQ457hldDK2RmbVNm1ruhUUunUjrU9eOBJgeIZGyxtexdDkxQ9nUJprFFS+QAB6AAADRvVyitNtmrJtKRpyW/qdqT6lK1VRLV1MtTUO20srlc5e1ST+0G9b/uO8YH409KuDsF0Ok1/TL6kTIpvFnM6TudrU1I5L7gAGBWgAAAAAAAlGwKy8JXTfU7caalVHLimhz+an3+nSepYslo0pVaihHqTTYVZeCLS1Zm4VVRg+XHNvQ3u/wCqpIQCZLA6+lTjSgoRyQAB6SAAAGFOBcKfe86oich2lvoSA1q6n3xArecmlq9pp3tvtqXLNZE1CpqS/gj4C6FwXQqA5otAADwAAAAAAHRtFTtXrA9dDtLf3OwRZFVqo5q4KmlFJFR1CVEDX87JydCl7oy41o7KWayNC6p4PWR9wAWpqA07utUlsqlt+C1W5O3LH9WH/TcMKDySxTRQi44rtsccdOOZglftAsvB9y37A3CnqlVVwybJrTvz+pFCBrBnG16UqNRwl0AAPCIAAAAAAyS6x7NKezW6Kjgtau2ul793wV7lzX8pEF0J2qeS+0do+E6e0qrPIsbPWpfrWbLA4yW9VL/I/qOMpvVTv5H9SvwWHDrbx9s397rdywOMpvVTv5H9Rxkt6qX+R/Ur8Dh1t4+2N7rdywOMlvVS/wAj+o4yW9VL/I/qV+Bw628fbG91u5YHGS3qpf5H9Rxkt6qX+R/Ur8Dh1t4+2N7rdyY1OzaKaZ0iW5zNtmiTIun6Hz98mfIv8VPQiQNWWgNHybk6ft/kmWkrlLBS9Ilvvkz5F/ip6D3yZ8i/xU9CJAx+ntHft+3+RxO68vSJb75M+Rf4qeg98mfIv8VPQiQH09o79v2/yOJ3Xl6RLffJnyL/ABU9B75M+Rf4qehEgPp7R37ft/kcTuvL0iW++TPkX+KnoSLYZe5brVzMipHRwMZjI9X4pjqTLPMrKNj5ZGxxtVz3qjWtTNVXJC59jFoZZbTFS6FlXlzOTnPXPuTLuNO70XYWkVKnDCXTm/ybFC7uazwlLl8I6wANE2gAADQvlsiu1smo5dG3Tku/S5MlKWqqeWlqZaedu0licrXt6FQvggHtIsv5LvTt6GVCJ/6u+30MJrHmVOlLbXhtY5r7EBABEc6AAAADDtGj6m3ZWzuKqj06klKGvLAwq4riADsEklgizAAPQAAAAAAAAAAAAAAAAAAADZttDNcq+Gjp0xkldtUXUia1XsRNJ5KSisWepNvBEt9m9k3xVOutQ38KBdrCipm/WvcnmvYWSattoobdQw0lOmEcTEanSvSq9q5m0cpdV3XqufToXdGmqcFEAA1yUAAAHyqqeKqp5KediPikarXNXWin1APGseTKRvdsktFzmo5cV2i4sd+tq5L/ALXiaBaXtAsvCFt37A3GppUVdCaXM1p3Z/Uq0hksGcne22wquPToAAYmoMtJ5MuXUmSGDrdHWuwpc83mWVGnqR/kAA3yUAAAAAAAAAAAAAAAAAAAAAFk+ziyb2pHXSoZ+LUJtYUXms6e9fJE6SGbGLO69XaKmwXcW8uZyamJ65d5c8bGxsayNqNY1ERrUyRCo0pc6sdlHN5m/Z0sXrs9AAoiyAAAAAAAAAMKmOgqHZjZeBru5Im4Us+L4ehOlvcvkqFvnG2V2dt6tMkDUTfDOXC5dTk1fsuRjJYo0r+229Llmsimwq4J/wAMua5rlY9Fa5q4KippRdZ4VcVN7RdrtquvLKP3Oct6etLF9AADqDfAAAAAAAAAAAAAAAAAAAAAABKNgNk4Tum+p2401KqOXFNDn81Pv9OkjrVY0oOcuhnTg5yUUTXYTZOCLS1Zm4VVRg+XHNvQ3uTzVSRGDJyVSpKpNzlmy8hFQiooAAwMgAAAAAAAAAYAAIZsi2ELc7lJV0dTHAkumRjmKvK1qmHScvi4rOsafw3eoBs0rytRjqweC+DW3Si23gOLis6xp/Dd6ji4rOsafw3eoBLxK58vSG6Uuw4uKzrGn8N3qOLis6xp/DcAOJXPl6Q3Sl2HFxWdY0/huHFxWdY0/huAHErny9IbpS7Di4rOsafw3eo4uKzrGn8NwA4lc+XpDdKXYcXFZ1jT+G4cXFZ1jT+G71AHErny9IbpS7Di4rOsafw3Di4rOsafw3ADiVz5ekN0pdhxcVnWNP4bvUcXFZ1jT+G71AHErny9IbpS7Di4rOsafw3eo4uKzrGDw3eoA4lc+XpDdKXYcXFZ1jT+G71JvYLVFZrXDRxLtlamL34Ybdy5r/tQBDWu61Zas3yM6dCFN4xR0QAa5MAAAAAAf//Z"/>
          <p:cNvSpPr/>
          <p:nvPr/>
        </p:nvSpPr>
        <p:spPr>
          <a:xfrm>
            <a:off x="0" y="-1587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23" name="Google Shape;423;p34"/>
          <p:cNvPicPr preferRelativeResize="0"/>
          <p:nvPr/>
        </p:nvPicPr>
        <p:blipFill rotWithShape="1">
          <a:blip r:embed="rId15">
            <a:alphaModFix/>
          </a:blip>
          <a:srcRect/>
          <a:stretch/>
        </p:blipFill>
        <p:spPr>
          <a:xfrm>
            <a:off x="6877049" y="3125787"/>
            <a:ext cx="1065213" cy="1065213"/>
          </a:xfrm>
          <a:prstGeom prst="rect">
            <a:avLst/>
          </a:prstGeom>
          <a:noFill/>
          <a:ln>
            <a:noFill/>
          </a:ln>
        </p:spPr>
      </p:pic>
      <p:sp>
        <p:nvSpPr>
          <p:cNvPr id="424" name="Google Shape;424;p34" descr="data:image/jpeg;base64,/9j/4AAQSkZJRgABAQAAAQABAAD/2wCEAAkGBg8SEBASExIQEA8PEBAPDxANEA8QDxAPFBAVFRUQExIXHCYeFxkjGRIVIDAgIygtLCwuFR8xNTAqNScrLSkBCQoKDgwOGg8PGjUgHyQyLCwqKik1LCwvKTAzLTUuNTUvLCkpKSksKSspMC8sLCk1LzQsKTUsKikpLCwpKTUpKf/AABEIAL0BCwMBIgACEQEDEQH/xAAcAAEAAgIDAQAAAAAAAAAAAAAABgcDCAEEBQL/xABPEAABAwICAwkJCwoFBQAAAAABAAIDBBEFEgYHIRMxQVFhcXSBsyIkNVJzkZKhsRQjJTI0VGOytMHSFjNCQ1NygpPR8BVidcLTCESDlKL/xAAbAQEAAgMBAQAAAAAAAAAAAAAAAgQDBQYBB//EADYRAAEDAgIFCQcFAQAAAAAAAAABAgMEEQUxEhMhUXEUIkFhgZGh0fAyM0JSscHhNUNTsvE0/9oADAMBAAIRAxEAPwC8UREAREQBERAEREAREQBERAEREAREQBERAEREAREQBERAEREAREQBERAEREAREQBERAEREAREQBERAEREAREQBERAEREAREQBERAEREAREQBERAEREAREQBERAEREAREQBERAEREAREQBERAEREAREQBERAEREAREQBERAEREAREQBERAEREAREQBERAEREAREQBERAEREAREQBERAEREBhqqtkbHPe4MYwXc5xsAFB6/Wl3VoIczdvdzuLSeUMAvbnIPIvP1iY4ZJhTtPvcNnPAOx0pFxfmFvS5Aoc6Ro3yBzlUZp1RdFp1OHYVG6NJZkuq5JuT8kum1mVx+K2maOWOVx7QLEdY2IccA5oj97ioru7fGHnCbu3xh5wq+tfvNwlBSp+2hJXaf4gf1rRzRR/eCsTtOcRP/AHBHNFB+FR/dm+MPOF9rzWP3qTSjp0/bb3Ie0dNMR+cv9CD8C4/LHEfnUnoQfgXjIvNN29SXJYP429yeR7P5Y4j86k9CD8C5Gl+I/OpPQg/AvFJsvkTt8YecJpu3qOSwfxt7k8iQs0uxD50/rjg/CuxHpbiHzo9cMB/2qNhyyslTWP3qY3UkPyN7k8iUxaVYj84Yf3oGfcu0zSbEzvS0p/fhf9zlFYqhd6CqXqSv3lOSkjTJidyEnp8fxbh9wP5hOw+slZWaeSxPa2rpjE1xsJYXbpHzkf0ueReLTVy9Ld2SsMcgDmOFiD7QeA8qzNmdvNdJTxX58aW6tipw228Ca01SyRjXscHseA5rmkFrmneIKyqv9CK91PUSUbjeM3fCTy7T5wb84crAV6N+m25pKun5PIrL3TNF3ooREUyqEREBSmvaGeOopZ2STRskY+B+5SyMbujDnZcNI2lpk2/5OZdXUdpDIK6ankkkkbUQZ2brI+S0kLt4Zid9sjvQU91vYJ7owyewvJABUx2FzeLunAcpZmHWqG0Txf3NX0dRcBsU7M5vYCJ943m/Fke49SA2b0rxgUtFVVH7GCSQcrg05R57LVymqqyR0cTaipMsrmRMJqJ7bo9waCe63rlXZr3xbJh0cIO2qqI2n9yL30nzsYOtVxqjwjd8UicRdlKx9QeLPbc2A9byf4EBsVhsAZFGwXtGxrBfabNAAJPHsXaXDBYLzKrSmgieI5KuljlJsI5KiFjySbWyl199Aeoi+Y5A4AtIc07QWkEEcYIXLnAC52AbSTvAIDlF1RitOdgmhJOwASM2nzrsSStaCXENaN8uIAHOSgPpY53WaTyLFHiUDiA2WJzjvBsjCTzAFfOKyZYXniaT6kCbSlsRnL5pXnaXyvd1Zjb1WU71WNBhqekDf8ixV007Bx8POssVTI2+V8jAdpDHvYCeM2K1Mcmi7SPoNXSa+DUotsvAvfIOIeYJkHEPMFW+raqkdVyB0kjx7mebPke4X3WPbYnfUm1hzObh8pa5zHbpTjMxxa6xqIwdo5CVsGy3Yr7HHy0Kx1LafSzsl+J7WIMG4y7B+bk4P8pVFRfFHMPYuya+bhlmI4QZZCLedG4fUEAinqiCAQW01QWkcBBDbEKlLJrbWQ6igo+RI5HOve3VkYEXJBFwQQQSCCCHBwNi0g7Qb8Cz/wCG1Pzaq/8AVqPwrBZVNmr2pmpkwX5VS9Kp+2arf0hYPcdVsHyafg+icqgwQ99UnSqbtmq4dIfkdX0afsnK7Tey45rGffxeukpIL6BWahw6ea+5RSy5djjGwloPEXbwPJdfFTTSRuLJGPjeNuWRpabcYvvjlCp2W1zpNYxXaN9u4Nes0cy6t1no6aWVxbFHJK4b4iY5+XZ+kQLN61G18jx+iiXXYd6KpXfgrF5VVh9TCM0sM0TeF72OyDneNg61xFOvVRUzKqsZIl2rfgenUVWWqpJRvh7WHmLgPY9ytiF12g8ipWrqNjD4rwfNt+5XLQOvG08gV6lW6Kc7jMejq16lTuX8nYREVw0IREQGCshDmOaRcEEEHhB4FqTj2FGnqammII3GWSJt9/c7+9u62Fp61t4Qtf8AXrgO5VkVS0dzUsMUhA2brH8UnlLDb/xoDwdPNLDWjDrkEwUEe6kfOZDaUHi/NMPWrF1B4Nlpp6kjbUTZGH6KLufrmRUWSeAXJ2ADaSeAAc62w0NwYUlDTwDfihYxxHC/L3R63XKArLXVrBmExw+nkdExjGuq5InFsjnPGZsAcNoblIJtv5gN64NY4fovWTROlhpnyQtzBz2BgBLfjBrSQX2/yg8W+u7rEmLsWxAnf90EdTWNA9QV86t8PZ/hFDsAvTRu/ic3MT1kk9aApDQDT6bDZ2EPc6ie5oqICSWBhO2WNv6L2g32fGtY8Ftkcbl70nI2gwSkHjBjK1Q0jjAq61o2AVdW0AcA3d4WyuFVLpMEhkdtdJhsb3Hjc6lBPrKA1n0fYBUUZsL+6aU3sL/nmLZXWi8/4NX8tO72ha04Ae+KPpFL2zFsprR8DV3R3e0ICiNWjQMYw8gAHdnbwA/UyLZHSebLSTu4opD5mErW3VqfhfD/ACzuxkWxGm5+D6ro8vZlRdkplhS8jU60+pULN5c3WJrti+sy059JJjqx+WSdGf2salGsjwdL5Sm+0xqKarz37J0V/axqVayvBs3lKb7TGr0fuV7TlKz9TZxb9SqXHYeZXjgnyWm8hD2bVRTnbDzK9MD+S03R4ezao0ualjH/AGGcVKaxA99VPTan7S9XjJ8U8x9iovEj31U9NqPtL1eknxTzH2KVN8RXxvKLgv2KM0dPv9F0il7Viu6up2SRSMebMkjex5BsQxzSCb8Gw76ovRt/v1D0ij7ZiurSP5HV9Gn7Jy8pvZUyY4l540T1tOpgeP4e4impns97b3DGMe1haN/I4iz+O4J410tY2GtkonSWG6U7myMdwhpcGvbzFpOzjAPAq80Qf8IUXlnDzwSBWjpt4OrejyHzNU2P1ka3KtRTJR1kerVVvZdvGy95VmBYUampigBIDyTI4b7Ymi7iOU7GjlcFb/e1HB+hBTxAcFgLm3O5xJ5ySq61YNBrnnhbSyAdcsV/YpDrVnDaKO5AaamMG5sD3EhHrA8yhDzI1f0lnEr1FYynVbN2eu4kWE47TVbXGF4kDdj2lrmOF/GY8A2NjwbbKu9OdHmUszHRDLBOHWYAA2KRtrtbxNINwOCzuCwH1qpqmurJg1wINMS7KQdrZWWv6TvOvc1sDvamPCKsDz0839F65dZFpLmQhj5HiCQsXmrv4eZXdU+7CP73lduCvvBGeNjT6lRcr9hV4aOnvaLybPqhRpM1MuPJzY+37HpIiK8cuEREAVba96JrsLe8juoZoHtPETIIz6nlWSq916H4Hm5Zaft2oCjdA6RsuJ0MbtrTUNcRxlgLx62hbYMbZvUtVNWZ+F6Dyx7J62s/R6kBqjrBPwriHSX+xq2I1ceCKDokP1AtdNYnhbEOkv8AYFsVq38EUHRIfqBAa06Tnv6v6bV9u9bH4B4Apv8ASofsjVrbpUe/q/plX271slgHgCm/0qH7I1Aa1aPnvmj6RTdsxbLa0vA1d0d3tC1m0ePfVH0mm7Vi2Z1peBq7o7vaEBQmrM/DFB5Z3YvWxenA+D6ro8vZla46sT8MUHlndk9bLaURZqSZvjRPHnYVF21FMsK6MjV60KRa7YucywRv2BfWZac+jk11WHv2Tor+1iUs1l+DZvKU32mNRDVSe/pOiP7aJS7Wb4Mm8pTfaY1fj9yvacrWfqTOLfqVG52w8xV8YF8lpujw9m1UE52w8xV+4D8lpujw9m1Qpc1M+PewzipSeJu77qem1H2lyviT4p5j7FQeKnvyp6bUfaXK+5PinmPsU6b4jBjWUXBfsUHo4ff6DpNH28au7ST5FV9FqOycqN0bPv8AQdKo+3jV46S/IqzotR2TlGm9lTLjXv4/XSVDoc74QofLHsZFaum/g6t6NL9Uqp9DD8I0Plj2MitfTfwbW9Gl+qUg92710HmK/wDZF2f2Ug2qw9+ydGf2sasvEMTggaHzSRwsLsodK5rGl1icoJ4bA+ZVjqpd37J0V/axqR62D3nF0pnZSKUTtGK5hr4kmr0jXJbHufllhvzyl/nR/wBVEtZWPUs9PA2GeGZzapr3Nika9wZuEwzEA713AdYUU0W0adXSvjEoh3OPdMxi3W/dBtrZm2313NK9CH0MUcpqBMJJhDlEG5WvG9+bNndf83a1uFQdJI9irbYWoaOlp6lrdNdNOj0lvEjkrth5le2jo72i8mz6oVB1Du5dzH2K/wDBGWgjHE0D1JS5qRx9ebH2/Y76IivHLhERAFXmvXwPL5Wn7ZqsNR3TrRhuIUjqZznMa9zHF0YBcMjg4Wvs3wgNctWfheg8seyetrbbOpVPozqXjpauCpE873QPzhr2x5ScpG2wvwq2W7yA1g1w4O+DFp3EHc6oNnjdY2Jyhj233rhzb8zhxqR6F67Y6PDm00tPLLNTscyB0boxHI3aWCQkgstcNuA7YLq29L9DaaviMczMwvmaQcr2O8ZjhtB/sqqKn/p+fnOSrcI+ASQB7wP3g4A+ZAVc2KesqbAB1RWTuNmghu6SvJJ4bNGYnkAW101DueHuhaNjKUxMA4hFlA9Sjmg2quloHboM0s5FjNNYuA4WsA2NHr5VO5IrtI5EBplh1UY5IZAMxikilDSbBxY4OtfgvZWbp/riNfTGlpYJYontvUvlymQxjaWNawkNbvXcT5l6uNagw6d7oKgwQvcXbkYRJudySQxwcO527ARs5VJMO1QUsNFPTtz56lhjlqHZTMWk3sNlgNm8Ou6ApzVh4YoPLO7J62gxWO8LxxtI9SrTRfUxFSVcFSJ5nugeXta9seU3aW7bC/6StKqZeMjkQGusQIAB327DzjYV95llxWAx1E7Dvtmk9EuzN/8AlwXVzLTqlth9Ia/TRHb9pONUx7+l6I/tolMdZ/gyfylN9pjVV6N6SSUUzpo2se50ZiIkzWsXNdfZw9wF6mkGsSoq6d8D4oWMeY3F0e6Zhkka8Wubb7VZZI1I1b07TSVFFLJWNmanNRW+BGnHYVfujMwfRUbhvOpYD54mrX7MpZozrIno4RAYmVEbL7lmkdG9jSScmbK64F9mwWGxRgejF2mbFKV9TGmr2qikrGrSJtXLUzTh1Nu0lTuRbk2ueZLSSE2yAk7LbbC/CDOZfinmPsVI6R6d1dZZrssMLXB24xF1nkG43R++8XG9YDkJAK9d2t6rII3Cn27P1v8AVZmzRtvY1k+HVkqNV63VOjZs/O8iejR74oOlUfbxq/sQpmyRSxvJDJI3xvIIBDXNIJBO9sK14oKgxPheLEwSRStDr2JjeHAG3Bdql2Ia06qaGWF0NOGzRvicRulw17S0kXPEVihkaxFRS/idHLUSMdH0El0c1ZOpquOd9QJWQlxiaIsji4sLQXnMRsDjvDftvby9jWJUhmG1V/1jWxDlMj2t+8+ZQHAtaNXTxiORjKprQAx0j3RygDgc+zs/ORfjJXm6U6az1xYHtbFDGczYoyXXfa2d7jbMbE22C1yp62NrFRpW5DVy1LXzLdG227Mk25Z+Bm0CxZtPiELnkBkrX07nE2Dd0LS0+mxo/i5Fa+lOjza2mdCXbm7M18bwM2R7TsJbcXFrgjiKoMlSzAtZlbTtEbgypjaLNExc2Vo4Buovcc4J5VCKRGorXZFrEKGSWRs8C85PXAnmhOhBoTK98olllDWdwwsYxjSTYAkkkk+oLwtb2KMIpqYG7w81LwP0WhjmNB587vRK8+u1v1TmkRQRQuP6bnumI5m5Wi/PfmUIqKp8j3SPc58jzme95u5x4z/ey1lJ8jdDQYYqShnWo5RUrt7N1ujYfcQu9jfGexvpOA+9bB4e20beYKhdH6bdaumZt/OsebcAYc+3k7m3Wr/p22a0cinSpsVSrjr7vY3qVe//AAyIiK2c8EREAREQHFlyiIAuLLlEAREQHFlyiIDiyOFwuUQFQ6y9H3Ml90NBykZZbcFviv5ttj1KDZlsXiOHNlaQQq8xTVewuJZnj5I8uX0SDbqsqksCqt2nQ0GKtjYkc3RkvmVvmXGZTaTVi/gkf/FGD7CF1natZ/2reuF341h1D9xtUxSlX4/BfIieZMylB1c1P7Rn8t4+9Y3avqrgdEefOP8AaV5qX7iaYlSr8aePkRrMucy986A1v0Hpy/8AGuPyDrfofTk/AvNU/cS5fTfOh4GZc5l735B1v0P8yT8CfkHW/Q+nJ+BNU/cOX03zoeBmTMpANAa36D05f+NZm6vqrhdGObOfuC91T9x4uIUyfGhGsy4zKUjVzU/tGfy3n71lbq1n/ajqhd+NNS/cRXE6VPj8F8iJZkzKbR6sX8Mj+pgHtJXq4Rqxja4OfmksbjdSMo/hAAPXdSSB6mF+L0zUui34Iv3sdTVjo84vNQ8WBbliB8S9y7rsOocqtYBdagoWxtAC7SusYjEshytTUOqJFkd/gREUyuEREAREQBERAEREAREQBERAEREASyIgOMg4lxuY4gvpEB8bi3iC49zt4gsiIDEaZnEE9ys8ULKiAxe5WeKE9ys8ULKiAxCmZxBc+528QWREB8bi3iC53McQX0iA4yjiXNkRAEREAREQBERAEREAREQBERAEREAREQBERAEREAREQBERAEREAREQBERAEREAREQBERAEREAREQBERAEREAREQBERAEREAREQBERAEREAREQBERAEREAREQBERAEREAREQBERAf/Z"/>
          <p:cNvSpPr/>
          <p:nvPr/>
        </p:nvSpPr>
        <p:spPr>
          <a:xfrm>
            <a:off x="0" y="-874713"/>
            <a:ext cx="2543175" cy="18002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5" name="Google Shape;425;p34"/>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5"/>
          <p:cNvPicPr preferRelativeResize="0"/>
          <p:nvPr/>
        </p:nvPicPr>
        <p:blipFill rotWithShape="1">
          <a:blip r:embed="rId3">
            <a:alphaModFix/>
          </a:blip>
          <a:srcRect/>
          <a:stretch/>
        </p:blipFill>
        <p:spPr>
          <a:xfrm>
            <a:off x="4402742" y="2403296"/>
            <a:ext cx="1388458" cy="982841"/>
          </a:xfrm>
          <a:prstGeom prst="rect">
            <a:avLst/>
          </a:prstGeom>
          <a:noFill/>
          <a:ln>
            <a:noFill/>
          </a:ln>
        </p:spPr>
      </p:pic>
      <p:pic>
        <p:nvPicPr>
          <p:cNvPr id="431" name="Google Shape;431;p35"/>
          <p:cNvPicPr preferRelativeResize="0"/>
          <p:nvPr/>
        </p:nvPicPr>
        <p:blipFill rotWithShape="1">
          <a:blip r:embed="rId4">
            <a:alphaModFix/>
          </a:blip>
          <a:srcRect/>
          <a:stretch/>
        </p:blipFill>
        <p:spPr>
          <a:xfrm>
            <a:off x="7969249" y="2403308"/>
            <a:ext cx="1174751" cy="932342"/>
          </a:xfrm>
          <a:prstGeom prst="rect">
            <a:avLst/>
          </a:prstGeom>
          <a:noFill/>
          <a:ln>
            <a:noFill/>
          </a:ln>
        </p:spPr>
      </p:pic>
      <p:pic>
        <p:nvPicPr>
          <p:cNvPr id="432" name="Google Shape;432;p35"/>
          <p:cNvPicPr preferRelativeResize="0"/>
          <p:nvPr/>
        </p:nvPicPr>
        <p:blipFill rotWithShape="1">
          <a:blip r:embed="rId5">
            <a:alphaModFix/>
          </a:blip>
          <a:srcRect/>
          <a:stretch/>
        </p:blipFill>
        <p:spPr>
          <a:xfrm>
            <a:off x="2971800" y="2032000"/>
            <a:ext cx="1447800" cy="1162050"/>
          </a:xfrm>
          <a:prstGeom prst="rect">
            <a:avLst/>
          </a:prstGeom>
          <a:noFill/>
          <a:ln>
            <a:noFill/>
          </a:ln>
        </p:spPr>
      </p:pic>
      <p:sp>
        <p:nvSpPr>
          <p:cNvPr id="433" name="Google Shape;433;p35"/>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What is a Distributed System?</a:t>
            </a:r>
            <a:endParaRPr/>
          </a:p>
        </p:txBody>
      </p:sp>
      <p:pic>
        <p:nvPicPr>
          <p:cNvPr id="434" name="Google Shape;434;p35" descr="http://monalisa.caltech.edu/img/ws/WS.png"/>
          <p:cNvPicPr preferRelativeResize="0"/>
          <p:nvPr/>
        </p:nvPicPr>
        <p:blipFill rotWithShape="1">
          <a:blip r:embed="rId6">
            <a:alphaModFix/>
          </a:blip>
          <a:srcRect/>
          <a:stretch/>
        </p:blipFill>
        <p:spPr>
          <a:xfrm>
            <a:off x="5173775" y="3435350"/>
            <a:ext cx="3862000" cy="3352200"/>
          </a:xfrm>
          <a:prstGeom prst="rect">
            <a:avLst/>
          </a:prstGeom>
          <a:noFill/>
          <a:ln>
            <a:noFill/>
          </a:ln>
        </p:spPr>
      </p:pic>
      <p:pic>
        <p:nvPicPr>
          <p:cNvPr id="435" name="Google Shape;435;p35" descr="http://www.dominiojovem.com.br/wp-content/uploads/2011/03/facebook_logo.jpg"/>
          <p:cNvPicPr preferRelativeResize="0"/>
          <p:nvPr/>
        </p:nvPicPr>
        <p:blipFill rotWithShape="1">
          <a:blip r:embed="rId7">
            <a:alphaModFix/>
          </a:blip>
          <a:srcRect/>
          <a:stretch/>
        </p:blipFill>
        <p:spPr>
          <a:xfrm>
            <a:off x="3359151" y="1466851"/>
            <a:ext cx="831849" cy="831849"/>
          </a:xfrm>
          <a:prstGeom prst="rect">
            <a:avLst/>
          </a:prstGeom>
          <a:noFill/>
          <a:ln>
            <a:noFill/>
          </a:ln>
        </p:spPr>
      </p:pic>
      <p:pic>
        <p:nvPicPr>
          <p:cNvPr id="436" name="Google Shape;436;p35" descr="http://t2.gstatic.com/images?q=tbn:ANd9GcQmy4sMywMcKhMSugWgF5DWSO8I6PFd3EbkPOrXwQEkvaDv2kbv"/>
          <p:cNvPicPr preferRelativeResize="0"/>
          <p:nvPr/>
        </p:nvPicPr>
        <p:blipFill rotWithShape="1">
          <a:blip r:embed="rId8">
            <a:alphaModFix/>
          </a:blip>
          <a:srcRect/>
          <a:stretch/>
        </p:blipFill>
        <p:spPr>
          <a:xfrm>
            <a:off x="571500" y="1879600"/>
            <a:ext cx="1991468" cy="1397001"/>
          </a:xfrm>
          <a:prstGeom prst="rect">
            <a:avLst/>
          </a:prstGeom>
          <a:noFill/>
          <a:ln>
            <a:noFill/>
          </a:ln>
        </p:spPr>
      </p:pic>
      <p:pic>
        <p:nvPicPr>
          <p:cNvPr id="437" name="Google Shape;437;p35" descr="http://www.iro.umontreal.ca/~eckdoug/graphics/google_logo.jpeg"/>
          <p:cNvPicPr preferRelativeResize="0"/>
          <p:nvPr/>
        </p:nvPicPr>
        <p:blipFill rotWithShape="1">
          <a:blip r:embed="rId9">
            <a:alphaModFix/>
          </a:blip>
          <a:srcRect/>
          <a:stretch/>
        </p:blipFill>
        <p:spPr>
          <a:xfrm>
            <a:off x="571500" y="1536700"/>
            <a:ext cx="1828800" cy="762000"/>
          </a:xfrm>
          <a:prstGeom prst="rect">
            <a:avLst/>
          </a:prstGeom>
          <a:noFill/>
          <a:ln>
            <a:noFill/>
          </a:ln>
        </p:spPr>
      </p:pic>
      <p:sp>
        <p:nvSpPr>
          <p:cNvPr id="438" name="Google Shape;438;p35" descr="data:image/jpeg;base64,/9j/4AAQSkZJRgABAQAAAQABAAD/2wCEAAkGBwgHBgkIBwgKCgkLDRYPDQwMDRsUFRAWIB0iIiAdHx8kKDQsJCYxJx8fLT0tMTU3Ojo6Iys/RD84QzQ5OjcBCgoKDQwNGg8PGjclHyU3Nzc3Nzc3Nzc3Nzc3Nzc3Nzc3Nzc3Nzc3Nzc3Nzc3Nzc3Nzc3Nzc3Nzc3Nzc3Nzc3N//AABEIAE4AeAMBIgACEQEDEQH/xAAcAAABBQEBAQAAAAAAAAAAAAAAAwUGBwgBBAL/xAA+EAABAwMBBQUFBQYGAwAAAAABAgMEAAURBgcSITFBEyJRYXEUMoGRoSNSYrHBFUJygrLxQ5KiwuHwFjM0/8QAGgEAAgMBAQAAAAAAAAAAAAAAAAQCAwUBBv/EACwRAAICAQMBBgUFAAAAAAAAAAECAAMEBRExIRJBUWFx8AYTFCKBMqGx0eH/2gAMAwEAAhEDEQA/ALxoooohCiikpMliKwt+S8hllAypxxQSlI8yaIAb9IrRmq7v+1W2w1Kas8dc5wcO1UdxsenU/IDzqCXTaDqa4qIE72Rs/uRU7n+r3vrS75Na+c18fRMu7rt2R5/1L+JAGSQBXyHWycBxBP8AEKzFImTZRzKmSXz4uvKV+ZpFhhTr7bbI+0WoJTjhxPAVV9Z4CaI+GmA3az9v9mpqKou72bVmioTU928hptToaQiPKWrKiCeKSMEYBr36f2rz4y0NXxhMtnkX2khDg88clfSrRkAHZhtM5tHsZPmUMHHlLlopvtt1iXa3tzbW+h9lZGFDp4gjmCPA16o7rjhO+2UYA5+P/cUwDvMkgqdjzFqKKKJyFFFFEIUUUy6s1BH05Z3Zz4C3PdZazjtFnkPTqfIVwkAbmTrraxwiDcmI6u1XB0zEDknLslz/ANMdJ7y/PyHnVI6i1HdNSSO1uLx7JKstx0cG2/QdT5njXHlTb/Lk3W5vEpBy66eQ8EJH5CkIEJy53FiFET333AhA8M9T6c6y772sOw4nu9M0qnEU2WdWHJ8PSP8AY9OhWiL7e5CeTQRHz4JWlSlfQD4Goi0QtO8Kv7UVtZhbPbnboqcoYtrqUjqSEE59SeNZ/tLbsoNMR21uuuEJQhAyVE9AK7kU9hV8ZDSNR+ottLcb7j09iKHAp60PD9u1damTyEgOH0R3v9tPLOzLUbrAdUmI2ojPZLe7w+QI+tenZFCKtVyHFgH2RhYJByN4qCeB9N6oV1MHUMI1mahQ+La1Tg7A8efQRfb9PUP2JbkH31OPL+GEj81VWoT3BnwqxtYWd3Wm1v8AZja1ojW+G2JDqRkNg5Xw6ZO+kf2qN66ttosF2Ta7bJkSHm05kKdUnCSeSQABxxxPqKYylJPa7pjaHfUifKJ+49Z8aI1S9pi8IdK1GC8oJlNcwU/eA8R/xWiW1JWhK0EKSoZBHIisoOKrRezaYqboi0uLOVJZ7LJ/ASkfQCp4rH9MW1+hQwuXk9DJNRRRTk85CiiiiEKozaVdnL5qtUJhW8xDV7O2kHgV575+fD+WrxcVuNqV90E1mSNOX7eZquLqllwn8R4/rSeY2yhfGej+HKA9zWd6jp6mP+q5DMVEayQSDHhp+0UP8Vw+8o1KNkNlG/IvskAIbBaYKvH99Xy4fE1XsdmRdLi2wyCt+S4Ep9SavaVptf8A4crT1tliHvMdgZHZ75wffOARxPe69aoxk+ZYXPAmrreQMTEXGU9X5Pl3n8mMmj7wdV2XVUsEll+W80wD0bDKEp+fP1JqA7D/AGdWpE9uU74jL7HP3uGcee7vVa2idJMaStL1uZlOSUvOl1a1pCeJSE8AOnCs92r2q3qMmOXWVR39xD6cjdWOmfHypm4lQrHumJpqLc9tSHbtDYSy9rL2rrRfG7nbJ77VqW0Gk9ke42rkQtPLj0J9OlerYRAUzbbpMcOS46hkeW6CT/WPlUrsE46m0OmTemUpD7DiXwRhKgMjeHgDjPlTTs7dFm2Wpub4xhh6Yv0GSPokVMLu4YcRZrQmM9LDZwQPx7E9l1UnR2n7/qJLIkTpTpeUUjI4kIaB/CkFOf5jWeW3Hpkl2ZLcU486srWtXNSick/Or02ZTEat2aqtlwWVrbbXCfJ5lJHdP+Ujj4iqPdZdgvvwpKd1+O6ppweCkkg/lUMjfsjaNaQFFrB+ROOKFaU2eQVW/RdoYcSUrLAcUDzBWSr9aojQenXNT6kjxCkmI2e1lK6BsHl6nl/atMJASkADAHAAUYybdZzWcgORWPWdooopqYUKKKKITigCkg8jzrMd6grtN6m29xJSY7ykDzTnun4jB+Nadqu9qWinb02Ltam96eyjdcaHN5A5Y/EPqOHhS+RX216d02NGzRjXENw0Ztjdj9olv3t9H2bGWo+eqyO8fgDj4mo7tU1hcpurX7baLlKjw4Q7FQjvKQHHB75ODxwe78Kij1wuSIvsKJstplBI7AOqSlJzx7ueec14IrIZOScmqFcJX2RNW/EfIzPm2HcfwJamy7V1r05p6anUNyWH3JhcTvJW4tSdxIzwB6g03aR2i2iwR7pGctT0liRPdkJdQR30qPdylXLAA61A3Clad1XKvhKG0DAAxQL22nH0mk2Eg9DJprbarMv9vctVohKgRXk7jq1LBcWn7oxwSPHnTNL1vqF3TLVgbXHZgpjJjKS2z3loAxxJzxPXGKZO4OSRXwtYxQbmMF02hF2PWfcObcIEVbMKdJihzG+GHlICscs4PnX1Y7Tcb3c0QoSFyZb5ySo5x4qUfAdTUj0noG9amWl1DRhwDzlPpIBH4E81fl51emltK2vS8L2e2s99YHavr4uOkeJ8PLlViIzc8RTKyqaD9nVvfMR0TpWLpS0JiMHtJDh35L5HFxfl4AdB+pNSKmXUl4kWz2CNAjtyJ1wkezsJdWUNpISpalKIBOAlJ4DiTim+VfL7Edg2t2FblXic672JQ+vsAy2lJU4rKcg94DcGc5HHGcNAbDYTAd2dizcyVUVCZGr7tHkN2tdtiLu/7QbiLAfUGVIcaccS6DjI9wgpxngefCkH9W6iiRLxJkW22lFjc3Zu4+vL6d1K/swR3SEKB72ePDzrsjJ7RXEneSFDqM0UQnaKKKISL6o0HZNSKL0lkx5ZH/0xzuqP8Q5K+IzVc3XY9eGFk2yfElN9A7lpf6j61d1cqtqkbkRunOvpGyt0mdXtm2r21YFq7TzRIbx/VSkbZjq58jet7bA8XZCOHyJrQ1dqH06xk6vkbcD3+ZS1s2M3F0g3W6xmE9UR0Fw49TgD5Gp1YNnGm7KpDqYftkhOCHpZ7TB8Qn3R64qX0VYtarwIrbm329GacAxXaKKnFYwytLRZUIx35c9S0y1TGJJkEux3CT7ijySASN3iMHFJu6TZeiMtv3S5uzGHi8zcFPjt2llO6d3Cd0JI/d3d3yqRUUQkeiaQgR1sPKelPy25omuSnnApx90NqbG/wxuhKsBKQAMD4rytMwZUS9RnVP8AZ3k5k4UMj7NLfd4cOCR409UUQnEJ3UhI6DFFdoohP//Z"/>
          <p:cNvSpPr/>
          <p:nvPr/>
        </p:nvSpPr>
        <p:spPr>
          <a:xfrm>
            <a:off x="0" y="-319088"/>
            <a:ext cx="1038225" cy="6762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39" name="Google Shape;439;p35"/>
          <p:cNvPicPr preferRelativeResize="0"/>
          <p:nvPr/>
        </p:nvPicPr>
        <p:blipFill rotWithShape="1">
          <a:blip r:embed="rId10">
            <a:alphaModFix/>
          </a:blip>
          <a:srcRect/>
          <a:stretch/>
        </p:blipFill>
        <p:spPr>
          <a:xfrm>
            <a:off x="1567234" y="2692400"/>
            <a:ext cx="1143000" cy="742950"/>
          </a:xfrm>
          <a:prstGeom prst="rect">
            <a:avLst/>
          </a:prstGeom>
          <a:noFill/>
          <a:ln>
            <a:noFill/>
          </a:ln>
        </p:spPr>
      </p:pic>
      <p:sp>
        <p:nvSpPr>
          <p:cNvPr id="440" name="Google Shape;440;p35" descr="data:image/jpeg;base64,/9j/4AAQSkZJRgABAQAAAQABAAD/2wCEAAkGBwgHBgkIBwgKCgkLDRYPDQwMDRsUFRAWIB0iIiAdHx8kKDQsJCYxJx8fLT0tMTU3Ojo6Iys/RD84QzQ5OjcBCgoKDQwNGg8PGjclHyU3Nzc3Nzc3Nzc3Nzc3Nzc3Nzc3Nzc3Nzc3Nzc3Nzc3Nzc3Nzc3Nzc3Nzc3Nzc3Nzc3N//AABEIAGIAYgMBIgACEQEDEQH/xAAcAAABBQEBAQAAAAAAAAAAAAAAAQQFBgcDAgj/xAA2EAABAwMCBQIEBAUFAQAAAAABAAIDBAUREiEGEzFBUSJhFHGBkQcyocEVQmKx8ERScpLRI//EABoBAAIDAQEAAAAAAAAAAAAAAAACAwQGBQH/xAArEQACAQMDAgUDBQAAAAAAAAABAgADBBESITETUUFhgaHwBRTBIiMycZH/2gAMAwEAAhEDEQA/ANomqmQva1+d/C7hw7kKEvUmiqiA7s/crqIbl5P/AHCm6Y0g5lQXDdRlxnHaS+R5S5UVDWSOuJpnOG2QcDwOqX4x38V+Gz6c4xj2yk6bfmSfcJ749ZJOdgJq2tjcxzxqwMdvKbS1z47lyARp2287ZTN1YJ6KYhjGBrmklox1KdaRPMiqXIGdJ4z7SchlEsYe3oVzbUsM5iGdX6KIp7hLFE2OOMPAzgkHdeZKh0Nxkfj1hx9B9wveickRTdjSpHrLEjKiYbi8wyPkixjAb1AJXj4+TTr1xf8AHbP2SdJpKbqmJMpMjyoqe5hsDXMHrdkEHoMJYJK90zNbCI8+rUANkdNsZMb7hCcDeSuULn6kKOTSLvlvkqmskp95GAjTn8w9vdMGz35uG8uTxuxqs2EmkeAplrELpIBlapahnLhiCe0gK+jroqsVlGNT3AFzW/ynGD8wmvwt25nxnLPO1Zxkavt+itRAx2SYC9FdgMYERrJGOcnv695AW+irJqx1XXDQcHAd1Jxjt0C82y21Hw1XDUs5fMADST3G+fl0ViAx0RgLw12+eUZbOmMePPrmVeFl6o//AJQxv05yMBpB+qc3SirBVtrKQZkIBcGndrse/UKblfFE0vlcxrR1c44CbQXSgqJTFFUxueCG4zjJ9vKbqsTqCxPtaYXQXPlvx/Uj4I7jW0s0dd6CCDE5wA379Oyaspq5g5RoWuOfzkfvnCswA7I0jwPslFYjwjGzVsZY5lfrKGqLaZsUTXHGHaMYac9/87KwNA647pS0HqlCRnLAAyenRWmSR4xEqEJJLBM7vcYrVb5a2oDjHHpyG4zu4Dv808VZ/EhpPBVzLerWMd9A9pP9lJSUM6qeCYlQkISOcSD4g465oENn1tGnL5XMwc/7R/78lZrbf7fPNBQ0U0tXIWDLwC4AeXOKyawTREjmAOJ6ZV84cuVBanTc9rmNkazQ+OMu2GfScb9Tn6rr3dnSSnhFOR7zPWv1Cqa/7jAA+2O0vKieIL3BZqYPkIdK/PLj8+59lHVvGduhjJgJef6wWD7Yz+n1Wa3y9y3a4Pqpn5z6WtxgNaOgAyVTtbF6j/rGBL959SSnTPSOWlhmvc1xm5lQ8v8ADTsB8gu1PVQscx3IiaWnIc0YIPzVOhq9J2KdC44HVd02qacLxM4Lmrq1Md5qFn4hjnqGUlS8cx+0b+mo+D7/AN1YAcrBKi5ShzXRSlj2kOa7VjBByP1W4Wir+PtdJWYxz4WyYHYkZXDv7UUCCvBmk+mXb11KvyI8QhC586kEIQiEEwv1CLnZa6gP+ogfGPmQQE/SHovQcHInh3E+ZrfVvY3RJlr2HS4eCOqmae6SyFkLn+k9M9kv4pcPTWbip9RRQvdTXFxlj0Do8/mH33+qhqZjqePd+ucjcjcN+S1NCt1UBmXu7VUYyduE8LHYiccY79c+6hZZ8O2KbPlc4nJXGZ5YzXnfOylziQ0qAG0dvnmfGBTytjkDgcvzpIzuDjffpsnVNK5/LZNLzZcAFzRjW72+aho52v2yGu8OKDVvpZmSahE5py17hkA+cKvXqFEaom5xt2lunbh2Wm2wz6yy3ixz/wALdVANe2PeRkcpyG9DnpkYO+O2Vq/4ZXaS6cLUvMoail+HYImukHpmAGz2HuP83WTW7iqWgii/ilFE6JwwfhH7OYds6TsW9Nwe6f8A4VMudTxKyK2VNXDa4Xuklj5hMejPpGOmTsPus1aXF3e03NyBtuGHB8p3KlChZuopZ38Ju6EgSpZYghCEQguNY6ZlJM+ljbJO1hMbHu0hzuwJ7Lsmd1p6qqoZYaGr+EneAGzcsP0777FejmeNwZi3EHEVzvM7mXRroWwvLTTtbpDHDYj5qDmYWM1HZz9g0eFoFR+Gl2nlc6S8U7y45L3xOLie5O/X6qP4g/D6qtdJTS0c9TcrhNOIgxkYbG1ulxLj1x0G5PdaNLu2UBEI9JnHs7hiXYSgVhERBOM+B2UW+bnvODkN226BWPjvhWs4agtzq+rY6Wu16mwtJ5ZbjbPfr1TGo4QvlutsFdU0csVNMWtjywl5LvyjQPUCfBCVrlGOx2linbsi7jeRD2g9VwmYyOMzv6N/KD/MewWmWT8I7tVPZJdaiKlhO7mg63/bp+q1GzcGWG0RQtgttPJLF0qJo2vkz51EbfRVa93TUYG5lmjQcnsJhHBfCl+vroqSOKphtsjgZZnNPLaOuRnGdwNh7L6C4csFDw9b2UdBHho3e8/mkPkqUDQOgSrnVK5caQMD5zLyUgp1HcwQhCgksEIQiEEIQiERx0tJURX3GSPOjZTBGeqZ1NvinBzsUQmdXyrfUXqkqKljZmxbRiYAtjfv6hnYE/sPpxnuwu4kpHS83T6jqZkNI2yD5Hke6sd+4MkudVSNbJGKMFxqGEkF3jGOvcfVN6Tgiro6kMhq2Oot3aX5MgOOmemM7569lX0uHOP4n5/kkypXzlaouJOJTExsbXFsb9D5NIc4gf0uxv03yd87LQbXd5qiNj3sezUM6HjcfNcoOGAw5c/P1UtTWuGDHfCkRNHjFZsx5E/W0HGF7SNaGjA6JVJFghCEQghCEQghCEQghCEQiIQhEIqEIRCCEIRCCEIRCCEIRCf/2Q=="/>
          <p:cNvSpPr/>
          <p:nvPr/>
        </p:nvSpPr>
        <p:spPr>
          <a:xfrm>
            <a:off x="0" y="-441325"/>
            <a:ext cx="933450" cy="933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1" name="Google Shape;441;p35"/>
          <p:cNvPicPr preferRelativeResize="0"/>
          <p:nvPr/>
        </p:nvPicPr>
        <p:blipFill rotWithShape="1">
          <a:blip r:embed="rId11">
            <a:alphaModFix/>
          </a:blip>
          <a:srcRect/>
          <a:stretch/>
        </p:blipFill>
        <p:spPr>
          <a:xfrm>
            <a:off x="4572000" y="1466850"/>
            <a:ext cx="1066800" cy="1066800"/>
          </a:xfrm>
          <a:prstGeom prst="rect">
            <a:avLst/>
          </a:prstGeom>
          <a:noFill/>
          <a:ln>
            <a:noFill/>
          </a:ln>
        </p:spPr>
      </p:pic>
      <p:sp>
        <p:nvSpPr>
          <p:cNvPr id="442" name="Google Shape;442;p35" descr="data:image/jpeg;base64,/9j/4AAQSkZJRgABAQAAAQABAAD/2wCEAAkGBwgHBgkIBwgKCgkLDRYPDQwMDRsUFRAWIB0iIiAdHx8kKDQsJCYxJx8fLT0tMTU3Ojo6Iys/RD84QzQ5OjcBCgoKDQwNGg8PGjclHyU3Nzc3Nzc3Nzc3Nzc3Nzc3Nzc3Nzc3Nzc3Nzc3Nzc3Nzc3Nzc3Nzc3Nzc3Nzc3Nzc3N//AABEIAHoAmAMBIgACEQEDEQH/xAAcAAEAAgMBAQEAAAAAAAAAAAAAAgcBBAYDCAX/xABDEAABAwEEBwQHBAcJAQAAAAABAAIDBAUGERIHITEyUnGRE0FRsiI2YXN0gbE0NWKzFlNykqHB8BUjJCUzVGPR4RT/xAAbAQEAAgMBAQAAAAAAAAAAAAAAAgMBBAUGB//EAC4RAAIBAwEHAQcFAAAAAAAAAAACAQMEERMFEiExUYHBQSMyNDVxobEGFXKR8P/aAAwDAQACEQMRAD8Au5rW5R6I2eCzlbwjojN1vJSQEcreEdEyt4R0UkQEcreEdEyt4R0UkQEcreEdEyt4R0UkQEcreEdEyt4R0UkQEcreEdEyt4R0UkQEcreEdEyt4R0UkQEcreEdEyt4R0UkQEcreEdEyt4R0UkQEHtGU+iNngik/cdyRAYZut5KSizdbyUkAREQBERAEREAREQBERAEREAREQBERAYfuO5Ij9x3JEBhm63kpKLN1vJRmkbFE+R5wYxpcT4AID0xWMQqEvHeq0rdqZHuqJYqQkiKnY4taG92OG081m7Fj2pNaVnVcVJVilfUx4zsa4Ny5hicfBdP9tlU3neIOdG0IZ91FyX1iFnFVJpTr6ymvJEymrKmFhpWktilc0Y5ndwK29EdZV1Vo2k2qq6icNhZlEsrnYazsxKpayaLfWzwLYvImtpYLQxRUXb16Lbp7dtOGK16pkcVXKxjRJgGgPIAVk6Nq6qtG7DKitqH1EpmeM7zicAVitZvRpxUmY4kqN2tV5SIOrRYWVpm0ERUDeC1bRjt+1GMtGsaxtbM1rW1DwAA84ADFbVrazctKxOMGtc3MUIiZjOS/cR4rK5DRfPNU3VZJUzSTSdvIM8jy44Y+JXXBUVE03lOhdTffSG6mURFAmEREBh+47kiP3HckQGG7jeS4K9l/KGn/tSxjR1ZnDHwdqMuTEtwx244a/Bd63dbyVe3wuLSyi1bbNbUCXI+fsg1uXEN2ePctq0ijNT2v+k1rrV3PZlUHdIHgrZsbSLZeFBZsVn1jXHs4GnBgaNjeLYqmccG44d2KtiydG1FG+irhaFSXsMc4aWtwJGDsNi7W0NDdjV7HJstbM6fc57S76zw/CM8z1u6GvvK0/cx+YrS0u+s8PwjPM5buhr7ytP3EfmKqb5d28lq/Hd/B+vaGkGxKO0KqmlsiokkgmfG94jjwc5riCdZ9i6e7Fr0tt2WK2ip308Je5vZvDQcR36jgqPvH6x2t8bP53KwLpWqbE0Z1Fe3AyRyyCIHYXkgN/iVr3Nki0VZOc4+5bb3btVaH5Rk6u8F7LJsH0KyZzpyMRBE3M/59w+a5R+laDMeysiYt7i+ZoPQA/VVlUTy1M7553vlmkcXPc7W5xKsaxdF7ZaRktr1ksczxj2UAGDPYSccSptaWtskTXnMyRW6uK7TFLhB1F075Ud5JpKeGnngmiZnc2TAjDHDUQqevJ6x2t8dP+Y5W5dG5zLtWjVVENW6eOaNrGh7MHNwJJ1jb3dFUd5PWO1vjp/zHKWz9LXfS5YghfamiupzyWtop1XRj+Ik+q87S0k2TZ9oT0gp6qo7F2QyxZMpI24Yu7jqXJUF5TY2j+OipH4V1XNKAWnXGzHAu59w/wDFzl3LEqLftOKhphlG9LJhqjZ3n/r2qMWaM9SrW4LmSc3TKqU6XPEFz3YvNFeSOaaloqqCGI5e0my4Od4DAnHBfhS6TbOjkfGbPrSWuLcRk14H9pdhZln09mUEVHRx9nDC3Bo/mfadqoCr+1T+8d9Sucqo7TuxwPZbA2dSvN+LjjMRHLh1LdtW/lm2fSUkoillnqYWTCBpALGuGIzHYNvtWbt3xNvR1phs98bqWMPymTHPjjqGrbqVeXauvX3mdJKyRsMEeDDNICcSBgGgd+AwVj3Muo+7T6t0lY2o7cMAIiyZcMfafFRdUWMepdfWuzrSi1OJzVj6/wBdOR+5RVj6pswfA+Ix6jm79uz+u9FtkegeSKk8/PPgZZut5L8u9fqzavwkvlK/UZut5L8q9mq7Nq4/7SXylSp+/H1K6nuSfPbt13JfSFmj/LqX3LPKF82ukZkd6bdnivpOzPu6l9yzyhdjbGMJ38HL2XzYqXS76zw/CM8zlu6GvvK0/cR+YrR0uuaL0QguA/wjNp/E5bmhl7TaVqYOB/uI9h/EVY/y/t5IJ8d38HH3j9Y7W+Nn87l1EcT5NEUhZiRHW53YeGcD+a5a8b2/pHa3pD7dP3/jcrP0bUsFoXEfS1DQ+GaSVjx4gqd2+nQpv0mPwV2yS9V16xJU9DMymrqaokbmZFMx7hhtAcCfovoymqIqmCOaCRskUjQ5j2nEEKjL0XTtG79Q/PE+aixOSpY3EYfi4StKyrx2vZUXZ2baMsMR15Bg5o5BwICxd28Xiq9NjNvWm1aVeD6FXzxeT1jtb42f8xy7bRrbtp2teWdto10tSG0riGuPog5m68BqxXD3ke39I7Xxc37dP3/8jlXs+hNCuyNPpBZe1YrUlaI9Sc9kyx2BR2szF0Msr4X/AIHA6uox6L9/RpeCOx7VdR1eRtPWkN7Q4AseNmJ8Ds+fNdPcSzqe2tHktBPrjmllAcNeV2Opw9oOtVbaNLJZ9bPRVgDZoXlj24/1qO35q9XW51KD+k/YpZWoSlVfWD6RxxB5L52q/tU/vHfUq1NG96m2xZ5s+smDq+mbqJOuWPudzGw/I96qqrc01U+sf6jvqVyEptSqMjH0b9JVFqajL0jyXPo7hZFdGhyADNncfaS4rpcFzuj4g3Rs/Dhd5iujWo3vScK++Kqfyn8kX7h5Isv3HckUTVMM3W8lkgOBBGIO0FYZut5KSA8v/nh/Ux/uhegGCyiZkxg83RRvOL2NcfEhZbFGzEsY1pPgMFNEzIweXYRE4mKMn9kKbWNYMGtDR4AKSJkzgwQFoS2LZc0meWzqR7vF0DSfov0EWYmY5GJWJ5njBTQ07MkEMcTeFjQ0fwTsIiSeyZidZOUa17IsZkYgg1jWDBrQ0eAGCwYYnEl0bCTtJavRE4jB5iGNpxbGwHxDQFE08X6qP90L2RZyZjhyIMaGjK1oAHcApoiwDD9x3JEfuO5IgMM3W8lJRZut5KSAIiIAiIgCIiAIiIAiIgCIiAIiIAiIgMP3HckR+47kiAwzdHJSWq1zsB6R2eKzmdxHqgNlFrZncR6pmdxHqgNlFrZncR6pmdxHqgNlFrZncR6pmdxHqgNlFrZncR6pmdxHqgNlFrZncR6pmdxHqgNlFrZncR6pmdxHqgNlFrZncR6pmdxHqgNlFrZncR6pmdxHqgNh+47ki1nOdlPpHZ4rCA//2Q=="/>
          <p:cNvSpPr/>
          <p:nvPr/>
        </p:nvSpPr>
        <p:spPr>
          <a:xfrm>
            <a:off x="0" y="-555625"/>
            <a:ext cx="1447800" cy="1162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43" name="Google Shape;443;p35" descr="data:image/jpeg;base64,/9j/4AAQSkZJRgABAQAAAQABAAD/2wCEAAkGBwgHBgkIBwgKCgkLDRYPDQwMDRsUFRAWIB0iIiAdHx8kKDQsJCYxJx8fLT0tMTU3Ojo6Iys/RD84QzQ5OjcBCgoKDQwNGg8PGjclHyU3Nzc3Nzc3Nzc3Nzc3Nzc3Nzc3Nzc3Nzc3Nzc3Nzc3Nzc3Nzc3Nzc3Nzc3Nzc3Nzc3N//AABEIAF8AXwMBIgACEQEDEQH/xAAbAAABBQEBAAAAAAAAAAAAAAAAAQIEBQYHA//EADMQAAEEAgAEBAQFAwUAAAAAAAEAAgMEBRESITFRBhNBYTJxgZEiI0Kh0RRS8BVTYrHB/8QAGwEAAgMBAQEAAAAAAAAAAAAAAAUBBAYCAwf/xAAsEQABBAECAwcEAwAAAAAAAAABAAIDBBESIRMxkQUiUaGxwfBhgeHxIzJB/9oADAMBAAIRAxEAPwDuKEIQhCEm1FnydKu7hmsxtPYnmpAJ5KC4NGSVLQoEWZx0r+CO3EXdidKZ5rNA8Y5+6C0jmFDXtd/U5T0Joe09HA/JLsKF0lQhCEIQhCEISHolUTKzmtjrEzerWEj5qQMnCgkAZKpMvk57dl1HHnWvjeOXz5+g/cnl3Kix4ytE383imf6lx0PsjEsEVV0p+OVxJPsDofz9U+ebhG0xa3R3WpI5/E/kk/SjWKVNzSPJa33aSFXSUox8Vqc66Di6fsr2hiZsg0TTvMUB+EAficO/sFaMwGNa3ToC893uJXRstj2JyuRSfMMgADp6LDGExHde7YjcPXjUun4lyuOcBZIuQevo4fVaux4bxkrdMidEe7HlZXPYG1i2GZj/AD62+btaLfmP/V6xzQT91w6qvLWt1BrYdh4H2K2WIy9TKwebVfsj4mHk5p9wrFceq3ZsfcZaqO4ZGnmPRw7FdSw+SiymPjtQdHDm09Wn1Cp26hgORyKZ9ndoC0NLtnD5lT0IQqSZoULNROnxVmNg24xnQ91NTZOTHfJSDg5XLm6mkFYrHTB1CMN/TsfumzfmyxRnkHva0/UrwxP4jccBoeeRrspE7Dribyc07B904IAcs4CSwLagBrQGjQA0AFz7IZO/Zty+bYli4XkCNp4Q0bW0xmSivQt5hswH42E8wU+5i6Vw8Vmuxzv7taP3VCCQQPOtqa2oXWoxwnYWJx2bv0JmudM+xB+qOQ75ex7rS389i5MbL+e2TzGEeVrmSR00vKz4TqPB/p5pYj6AniH7rLZzC5TFMMxLJa46yRt5t+Y9FbAr2HjBweiXOdcpxuBGpvXCq2VSWgEK+8D2nU8vJQefy528TB2cP5H/AEsu6zMesrlMwUz25yjIXOcRMBzPoUxsRF0TgfBJ6c4jsMLfH1XXghIOiVZlblCa8baR3TkhQhc8xs7KdjI15t8TJyQB15pLWTeeUTQzt6levjCo7H5htxo1BaGnHXRwVS2Z0NmGbh4hG8P130dp9E1sjRIP9WRnc+F5hO2D5FSL2PykEIt2K8zGDnx8XNvz0dheVfxLlqehHcdI0fplHEP5XSoJa+QqNfGWyQyt+YIPUFY3KeBpvOc/Gzx+UTsRy7Bb7ArxhtxSZbOAFZs9nzxYkquJ++/5T8Z45c+aOLIVmta4gGWM9Pcjsto9jZY3MkaHNcNEH1CxGJ8ETtsslyU0fltO/LjJJd7E9ls7lqGlVksTuDY4xtxKqWxDrAgTHs42uE42vNchydcVMjZrtO2xSuaPkCn4UsbmKRldws85uyvO7K+3bmsuboyyOfr5na8msdxDkU/LSYtJ54WRDg2fW0bA+67WOgSqPQeZaNeR3V0bSfspCyZ2X0EHIyhCEIUqFl8dDk6MlWccnDkR1ae4XN7FebGWTSyLeH/bl/S8LqqiZHHVcjXMFuFsjD36g9wVbrWjDsdwl96iLI1DZw+YKwVCxexzy6lMWtdzLDzaforqLxTbaNTUmOPdjyFGs+FcjRcTirLZYvSGbqPqoZZmYTwzYVzj/cxw0VdJgm32PkUqaLVbu7j7ZCtpfFVoj8mixp7uftUmRnvZNwNyXbRzEbRpo+ieTltGT/Q5fLb8RDgT9AhmTpHlI2WN/qxzOYXUcbGHLGj1XEsksgxK44+owoX9H7JrKZmtRV427e46+/8AhP0Vg2w+47ysdXfI4/q1vX25fchabw9gv6Hdm1p1l314d9efqfdE1rhtOeaK9DivGBt4q7gjEULI29GNAH0T0ISVahCEIQhCEIQhCTQSoQhJpeb68Eh2+GNx/wCTQV6oQhNbGxg0xjWjsBpOQhCEIQhCF//Z"/>
          <p:cNvSpPr/>
          <p:nvPr/>
        </p:nvSpPr>
        <p:spPr>
          <a:xfrm>
            <a:off x="0" y="-433388"/>
            <a:ext cx="904875" cy="9048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4" name="Google Shape;444;p35"/>
          <p:cNvPicPr preferRelativeResize="0"/>
          <p:nvPr/>
        </p:nvPicPr>
        <p:blipFill rotWithShape="1">
          <a:blip r:embed="rId12">
            <a:alphaModFix/>
          </a:blip>
          <a:srcRect/>
          <a:stretch/>
        </p:blipFill>
        <p:spPr>
          <a:xfrm>
            <a:off x="6117429" y="2070100"/>
            <a:ext cx="1185071" cy="1185071"/>
          </a:xfrm>
          <a:prstGeom prst="rect">
            <a:avLst/>
          </a:prstGeom>
          <a:noFill/>
          <a:ln>
            <a:noFill/>
          </a:ln>
        </p:spPr>
      </p:pic>
      <p:pic>
        <p:nvPicPr>
          <p:cNvPr id="445" name="Google Shape;445;p35" descr="http://t2.gstatic.com/images?q=tbn:ANd9GcRQWr0B8pOEHyGjjFU5AEk8pzWShdEx4JfvziKZU4-X8N3ereBOsw"/>
          <p:cNvPicPr preferRelativeResize="0"/>
          <p:nvPr/>
        </p:nvPicPr>
        <p:blipFill rotWithShape="1">
          <a:blip r:embed="rId13">
            <a:alphaModFix/>
          </a:blip>
          <a:srcRect/>
          <a:stretch/>
        </p:blipFill>
        <p:spPr>
          <a:xfrm>
            <a:off x="7648574" y="1127125"/>
            <a:ext cx="1031874" cy="1171575"/>
          </a:xfrm>
          <a:prstGeom prst="rect">
            <a:avLst/>
          </a:prstGeom>
          <a:noFill/>
          <a:ln>
            <a:noFill/>
          </a:ln>
        </p:spPr>
      </p:pic>
      <p:sp>
        <p:nvSpPr>
          <p:cNvPr id="446" name="Google Shape;446;p35" descr="data:image/jpeg;base64,/9j/4AAQSkZJRgABAQAAAQABAAD/2wCEAAkGBwgHBgkIBwgKCgkLDRYPDQwMDRsUFRAWIB0iIiAdHx8kKDQsJCYxJx8fLT0tMTU3Ojo6Iys/RD84QzQ5OjcBCgoKDQwNGg8PGjclHyU3Nzc3Nzc3Nzc3Nzc3Nzc3Nzc3Nzc3Nzc3Nzc3Nzc3Nzc3Nzc3Nzc3Nzc3Nzc3Nzc3N//AABEIAFwAXAMBIgACEQEDEQH/xAAcAAACAwEBAQEAAAAAAAAAAAAABwQFBggCAwH/xABCEAABAwMBAwcIBggHAAAAAAABAgMEAAURBgcSIRMxQVFhcaEUImJygZGxwTJCUnOCwhUzNJKistHxFiMkQ1Ph8P/EABoBAAMBAQEBAAAAAAAAAAAAAAMEBQACAQb/xAAsEQACAgIABAMHBQAAAAAAAAABAgADBBEFITFBMlGREhMVYXGhsSIjM4HR/9oADAMBAAIRAxEAPwB40UV+ZrTT9or8zRmtNP2iiitNCiiitNCiiitNCiiitNCljrHUEyTfplsZeU1EibiCls4LiykKJJHQMgYpnUjHHzLul1l5zy050pPohRA8AKQ4i5FWh3lngtKvcWYb0JOjXa5Q/wBlnyGx1b5UPccireLrq7sYD6Y8lPWpG4o+0cPCs2a+ZqRXbanhYz6GzFot8aAzfQtpNvcVuTIjrSxwUWlhwD4Hwq9hassUzAbuTKFHmS8S2f4sUoGo1tck71zhoeaVwUtOQ4jtBHH2VfuaBiuNJetlylttrG8jzw6gjsyM+NVce66xdgg/aRMzDw6W0wKg9COY/wBjYQ4lxIUhQUk8xScivdJT/C2o7Yrfts5tWDnLa1sKPu4H3190ao1xaBiQw+8gH/dZDyfejB95pj37DxqR94n8PR/4bQfryMclFK2Dtc3Vblytg3hzllzB/dV/WtJb9ounJgG/JciqIziQ0QB+IZT40Rb627wNnD8mvqnpz/E11FRIVyg3BvfgTI8lPWy4FfCpWaLEyCDoyNc5SYVtly1HCWGVuH8IJ+VIu0BSbazv/SUN495pr7SZXkuibqrpcaDI/GoJ+dLCOjcjtI+ygDwqbn8yBPouCLqt38z+J6UcDJ5qhTok6xLZkTCXbfN3VIdx+pWRkoPyqW6krQWxzr8wd54fOmk1bYtwt7kGayl2M6jcUhXSPke2g42OLA241n5xxmTXQ73FTkKAIOQeYir3Smov0O95NNJVb3FZJ5yyT9YdnWPb15o7/ZZejbmIkpSnrY+o+SyiOb0VdSh4846QK165sI4N7yz2DArgB6H+caIqzaddVMfHk7TqErRhSVDIUDkEddRJ7USHHcky3W2WWxlTjhwBSv0ttDescR+JIiqkxwkmMgLwW1fZz9n4fDOag1Lc7/K5efIO6k5bZb4Ib7h19p40+ctfZ2OshpwS42lWOlHfzmk1Tf4913o8GKjyfmL7zQK1+qCPNHaePdWaCAlISkYA6Kqt9xxYSCtalHCUjJJPUBU252Sfbba1NnIDPKupbQ0ris5BOT1cBSZ9u07MtolGIoQHW/Uz67gCw4kYWOZQ4Ee2mts2ul0k2F5LxVJDElTba3VEq3d1Jxnp4qNJHep+bJoxj6HhKUMKfW46fasgeAFHxQS8T4wVFA2Nncg7YpBTY7fDB4ypyAR6KQT8d2sZV/tYf5fU1hhA5DLTr6h3kAfymshdLo1CBbThb5+r0J7/AOleZPOybhaEYygd9mWsBsO3SC0frPpOPVyr8tNm2p80UldALcmamL7yistMqOT0ZIHD3mnJCf3U4QkrV1Dm9ppjEGk3JvGT++E8hJd6tMK9256BcWg4w6MEdIPQQegjrrnrU1lf05dXIL7ofaz/AJEhPM4nqPUodIroJTapH7W6Sj/ibJSn2nnPw7Ki32x26+2hdsmMgMni2WwAppXQpPUf7US6kWD5xfAzWxX8wes5wUqtHpbRd31KpLkdvyeFnzpbw838I51Hu4dtMHS2zC3W1zyi8vJuTyT5je7utDqJT9Y9/Ds6a2gb8gcLkZOYx4rZSPoekkfEe6l68Tu8qZXGR4aOvnKawaGtdgbBjNl6URhUl0ArPd9kdg8aw+2nEc2iKn6xddV7AkD4qpwocStIUhQKSMgg8CKRe2mZy+sG2AciNEQnHUpRKj4FNHuAWvQk3AL3ZYZzszCKVgE107peJ5Bpu1xSOLUVtKu/dGfGuaLbH8uucOHx/wBQ+21w9JQHzrqoAJAA4AcBQsVdbMd41ZyRfrERtOuxRr6cWR58eM3GSroSSN8n+KsQpwqUVKJJJySTkmtZtKsF3i6tuEtyFIdjSnOVafbbKkkYHAkcxHNg9VY1auTVuO5QrqUMHxoNqkuZU4fZWMdAD2m+2ZN4XNfPMdxA8SfiKakR7CKSeldURrLHWy7HW7vuFZWhY6gOY91bGJtGsxTuuNy2u0tgjwNM0uioBuReIYuRbkM4XYjED/bXsP8AbWJZ13p504/SG4fTZWPlU9nVFleIDd2h5PMFPJSfGjB1PQya2NcvVT6TVB/tr0H+2qRmew7+qfaX6iwakB49tdbgipEsUL5JR5P6BOSnqPWP/f8AfPe0CYJutLu+k5HL8mD6gCPy08zJCElSj5qRk91c3SpKpcp+Sv6TzinD3qJPzpfIPICVuEr+tm+U0mzSL5brm0tlOUodLp7NxJUPECukhSJ2GRFParkySPMjw1cfSUpIHgFU9q6xxpIHir+1fryEMV4cZadSUutoWk84UkGvpRR5NlTJ0zYZZzJsltdP2lxUE+/FVsjZ7pORnfskZP3RUj+UitRRXmhOxY69CZhZGybSroIbYlsfdylHH72arXtjFmIPIXS5IPRyhbX+UUzKK5NaHtDLmZC9HMUD+xNWcxr+O5yJ8wqoq9lWq4uP0ffY+Pv3Wj4A06aK59ykJ8QyO53/AEIkH9H7SIzSm25hlIUCFATQrIPr4rLO7PtWs4C7HIPR5ikK+BNdL0V4aVM7TiVq9APSYPZPo+Xpi3yZFzwmbN3d5pKs8klOcAkdOVHOOyt7RRRVAUaESssaxy7dTP/Z"/>
          <p:cNvSpPr/>
          <p:nvPr/>
        </p:nvSpPr>
        <p:spPr>
          <a:xfrm>
            <a:off x="0" y="-419100"/>
            <a:ext cx="876300" cy="8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7" name="Google Shape;447;p35"/>
          <p:cNvPicPr preferRelativeResize="0"/>
          <p:nvPr/>
        </p:nvPicPr>
        <p:blipFill rotWithShape="1">
          <a:blip r:embed="rId14">
            <a:alphaModFix/>
          </a:blip>
          <a:srcRect/>
          <a:stretch/>
        </p:blipFill>
        <p:spPr>
          <a:xfrm>
            <a:off x="6438900" y="1130300"/>
            <a:ext cx="876300" cy="876300"/>
          </a:xfrm>
          <a:prstGeom prst="rect">
            <a:avLst/>
          </a:prstGeom>
          <a:noFill/>
          <a:ln>
            <a:noFill/>
          </a:ln>
        </p:spPr>
      </p:pic>
      <p:sp>
        <p:nvSpPr>
          <p:cNvPr id="448" name="Google Shape;448;p35" descr="data:image/jpeg;base64,/9j/4AAQSkZJRgABAQAAAQABAAD/2wBDAAkGBwgHBgkIBwgKCgkLDRYPDQwMDRsUFRAWIB0iIiAdHx8kKDQsJCYxJx8fLT0tMTU3Ojo6Iys/RD84QzQ5Ojf/2wBDAQoKCg0MDRoPDxo3JR8lNzc3Nzc3Nzc3Nzc3Nzc3Nzc3Nzc3Nzc3Nzc3Nzc3Nzc3Nzc3Nzc3Nzc3Nzc3Nzc3Nzf/wAARCADIAPwDASIAAhEBAxEB/8QAGwABAAIDAQEAAAAAAAAAAAAAAAYHAQQFAgP/xAA9EAABAwICAg8GBwEAAwAAAAAAAQIDBAURMSFBBhITFBUXIkJRVWGBk6HRBxZTVJHBIzJScZTi8LFiouH/xAAbAQEAAgMBAQAAAAAAAAAAAAAAAwUCBAYBB//EAC8RAAIBAgIKAQMEAwAAAAAAAAABAgMEETEFEhMUFSFBUVKhcRax0SJTYYEyQkP/2gAMAwEAAhEDEQA/ALxAAAMGQAAAAAAAAAAa9fVxUNJNVVDtrFE1XOU4Np2TOuVG2dkUbVxVHsxVdqvQcD2j3rdZm2mB3IjVHzqmt2pvdn3p0Ee2NXLeFejJHYQTYNfjqXUv+6TTu3U1Hs3g0V8dIwjeKnL/AByfyWbwtN8NnmOFpvhx+ZzwUe+3HkdLsKfY6HC03w4/McLTfDj8zngb7ceQ2FPsdDhab4bPMcLTfDj8zngb7ceQ2FPsdDhab4bPMcLTfDZ5nPA3248hsKfY7VBXrUSOZI1rXYYtw1m8RmN7o3texcHNXFCRU8rZ4myNyVMugt9H3TqxcZvmjTuKWo8VkfQGQWJrGAZABgGQAYBkAGAZAAAAAAAAAAAAAAOZsiuzLNapat2CvRNrE1ec9ck+/wCyHTUqfZ1euFLqsELsaWlVWNwyc7nO+yft2mMngjTvrnYUm1m8iOzSvmlfLK5XyPcrnOXNVXNTwAQnJvmTrYvct/UO5SOxngwa7HW3Uv27jtFb2mudbq6OobirU0PanObr/wB2FjRyNljbJG5HMciK1U1opRXtDZzxWTO60LfbzQ1JP9Uft0Z6ABpFwAAAAAADftNTuUu5OXkvy7FNAa9BLRqulNTXQxnBTi0yUg1qCo3xAjl/Omh37mydVCanFSjkyolFxeDAAMzwAAAAAAAAAAAAAAAAAAAHiWRkMT5JXI1jGq5zlyREzUAj2zi98FWpY4XYVVTiyPDNqc53+1qVMdTZHdn3m6y1S4pF+WFq81iZfXPvOWQyeLOTvrnb1cVksgADE0wS3YdctvG6gldymcqLHWmtO7MiR9aaeSmqI54VwfG7bIpDXpKrTcTcsLuVrXVRZdfgs8GvQVcdbSR1EX5Xpjh0LrQ2DnGnF4M+iQnGcVKL5MAA8MgAAAAADYoKje9QiqvIdod6kgQi52bTU7rDuTl5bMu1C40ZcYPZS/o07qn/ALo6AALo0QAAAAAAAAAAAAAAAAAAQf2j3rcadtqp3fiTJtplRcmak718k7SW3SuhttBNWVC8iJuOGtV1Inaq6ClbhWTXCtmq6hcZZXK5ezsTsRNBhN4Iq9KXOzp7OOb+xrgAiObAAAAAAJBsRuO96paOV34Uy8jHU/8A++hNEKsRVRUVFwVNKKmosKxXFLjQMkcqbqzkyp/5dPfmVGkKGD2i/s63QF7rRdvN81l8djogArDpQAAAAAAfSnmdBM2RurNOlD5gyjJxaaPGk1gyTRvbIxr2LijkxQ9nJs9RgqwPXtb90OsdTb11WpqaKmpBwlgAATmAAAAAAAAAAAAAAOPspvDbLaZKhFTd3ciFq63L9kz7gYTnGEXKWSIZ7Rb1vqsbbIHYw064yqnOk6O5PNewhp6c5z3ue9yuc5VVVXNV6TyQN4s5C4rSrVHN9QADwhAAAAAABKNgdJV1NdUPg0QMi/ExyVeaidufmRmNj5ZGxxtVz3qjWtTNVXJC5djVoZZrTFSpgsq8uZyc565/TLuDpqpFxlkWeiqUpV1UWUTmA3brT7lNujU5D/JTSOarUnSm4Pod7CanFNAAERkAAAAAAZa5WORzVwci4opIqWdtRC2RNeadCkcN211G4zbRy8h+j9lLDR9xsqmq8ma9zT144rNHcAB0RWgAAAAAAAAAAAGFXAqLZneuGLs7cnY0tPiyLDJel3evkiE02fXrg62b0gdhU1SK3QulrNa/b69BVhHN9Ci0tc/8Y/2AARlIAAAAAAADZttDNcq+Gjp0xkldtUXoTWq9iJpB7GLk8ESz2c2XfFU661Dfw4V2sKLrfrXuTzXsLHwNe3UUNvooaSnbhHE1Gp29q9q5myTpYI660t1QpKHXr8nyqYWzwujdryXoUjj2qx7mOTBzVwVCUHKvFNlUMTsd9lK3SVvrw2kc19iztamrLVfU5YAKAsAAAAAAAAADvW6p3xAm2Xlt0O9TbI7RVC006P5q6HfsSFFRURUXFFOlsbjbU8Hmisr09SXLJmQAbpAAAAAAAD5VM8dNBJPO5GRxtVznLqRD6kC9pF6wa20U7tK4PqFTo5rfv9DxvBYkFzXVCm5sh99ucl4uk1ZJiiOXCNq81iZJ/teJzwCA5CcnOTlLNgAAxAAAAAABZHs5su9qR10qG/i1CYRIqflZ096+SIQ3YzaHXq7RU2C7i3lzOTUxPXLvLljY2NjWMajWtREREyREJILqXOirbWltpZLI9AAkL8HmRjXsVrkxRUwVD0DxrHkwRqphWCZ0btWS9KHzO1dabdYd0anLZ5ocU5i7t9hVa6dC1o1NeOPUAA1SUAAAAAAHYtFTt49xcvKZ+XtQ457hldDK2RmbVNm1ruhUUunUjrU9eOBJgeIZGyxtexdDkxQ9nUJprFFS+QAB6AAADRvVyitNtmrJtKRpyW/qdqT6lK1VRLV1MtTUO20srlc5e1ST+0G9b/uO8YH409KuDsF0Ok1/TL6kTIpvFnM6TudrU1I5L7gAGBWgAAAAAAAlGwKy8JXTfU7caalVHLimhz+an3+nSepYslo0pVaihHqTTYVZeCLS1Zm4VVRg+XHNvQ3u/wCqpIQCZLA6+lTjSgoRyQAB6SAAAGFOBcKfe86oich2lvoSA1q6n3xArecmlq9pp3tvtqXLNZE1CpqS/gj4C6FwXQqA5otAADwAAAAAAHRtFTtXrA9dDtLf3OwRZFVqo5q4KmlFJFR1CVEDX87JydCl7oy41o7KWayNC6p4PWR9wAWpqA07utUlsqlt+C1W5O3LH9WH/TcMKDySxTRQi44rtsccdOOZglftAsvB9y37A3CnqlVVwybJrTvz+pFCBrBnG16UqNRwl0AAPCIAAAAAAyS6x7NKezW6Kjgtau2ul793wV7lzX8pEF0J2qeS+0do+E6e0qrPIsbPWpfrWbLA4yW9VL/I/qOMpvVTv5H9SvwWHDrbx9s397rdywOMpvVTv5H9Rxkt6qX+R/Ur8Dh1t4+2N7rdywOMlvVS/wAj+o4yW9VL/I/qV+Bw628fbG91u5YHGS3qpf5H9Rxkt6qX+R/Ur8Dh1t4+2N7rdyY1OzaKaZ0iW5zNtmiTIun6Hz98mfIv8VPQiQNWWgNHybk6ft/kmWkrlLBS9Ilvvkz5F/ip6D3yZ8i/xU9CJAx+ntHft+3+RxO68vSJb75M+Rf4qeg98mfIv8VPQiQH09o79v2/yOJ3Xl6RLffJnyL/ABU9B75M+Rf4qehEgPp7R37ft/kcTuvL0iW++TPkX+KnoSLYZe5brVzMipHRwMZjI9X4pjqTLPMrKNj5ZGxxtVz3qjWtTNVXJC59jFoZZbTFS6FlXlzOTnPXPuTLuNO70XYWkVKnDCXTm/ybFC7uazwlLl8I6wANE2gAADQvlsiu1smo5dG3Tku/S5MlKWqqeWlqZaedu0licrXt6FQvggHtIsv5LvTt6GVCJ/6u+30MJrHmVOlLbXhtY5r7EBABEc6AAAADDtGj6m3ZWzuKqj06klKGvLAwq4riADsEklgizAAPQAAAAAAAAAAAAAAAAAAADZttDNcq+Gjp0xkldtUXUia1XsRNJ5KSisWepNvBEt9m9k3xVOutQ38KBdrCipm/WvcnmvYWSattoobdQw0lOmEcTEanSvSq9q5m0cpdV3XqufToXdGmqcFEAA1yUAAAHyqqeKqp5KediPikarXNXWin1APGseTKRvdsktFzmo5cV2i4sd+tq5L/ALXiaBaXtAsvCFt37A3GppUVdCaXM1p3Z/Uq0hksGcne22wquPToAAYmoMtJ5MuXUmSGDrdHWuwpc83mWVGnqR/kAA3yUAAAAAAAAAAAAAAAAAAAAAFk+ziyb2pHXSoZ+LUJtYUXms6e9fJE6SGbGLO69XaKmwXcW8uZyamJ65d5c8bGxsayNqNY1ERrUyRCo0pc6sdlHN5m/Z0sXrs9AAoiyAAAAAAAAAMKmOgqHZjZeBru5Im4Us+L4ehOlvcvkqFvnG2V2dt6tMkDUTfDOXC5dTk1fsuRjJYo0r+229Llmsimwq4J/wAMua5rlY9Fa5q4KippRdZ4VcVN7RdrtquvLKP3Oct6etLF9AADqDfAAAAAAAAAAAAAAAAAAAAAABKNgNk4Tum+p2401KqOXFNDn81Pv9OkjrVY0oOcuhnTg5yUUTXYTZOCLS1Zm4VVRg+XHNvQ3uTzVSRGDJyVSpKpNzlmy8hFQiooAAwMgAAAAAAAAAYAAIZsi2ELc7lJV0dTHAkumRjmKvK1qmHScvi4rOsafw3eoBs0rytRjqweC+DW3Si23gOLis6xp/Dd6ji4rOsafw3eoBLxK58vSG6Uuw4uKzrGn8N3qOLis6xp/DcAOJXPl6Q3Sl2HFxWdY0/huHFxWdY0/huAHErny9IbpS7Di4rOsafw3eo4uKzrGn8NwA4lc+XpDdKXYcXFZ1jT+G4cXFZ1jT+G71AHErny9IbpS7Di4rOsafw3Di4rOsafw3ADiVz5ekN0pdhxcVnWNP4bvUcXFZ1jT+G71AHErny9IbpS7Di4rOsafw3eo4uKzrGDw3eoA4lc+XpDdKXYcXFZ1jT+G71JvYLVFZrXDRxLtlamL34Ybdy5r/tQBDWu61Zas3yM6dCFN4xR0QAa5MAAAAAAf//Z"/>
          <p:cNvSpPr/>
          <p:nvPr/>
        </p:nvSpPr>
        <p:spPr>
          <a:xfrm>
            <a:off x="0" y="-1587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49" name="Google Shape;449;p35"/>
          <p:cNvPicPr preferRelativeResize="0"/>
          <p:nvPr/>
        </p:nvPicPr>
        <p:blipFill rotWithShape="1">
          <a:blip r:embed="rId15">
            <a:alphaModFix/>
          </a:blip>
          <a:srcRect/>
          <a:stretch/>
        </p:blipFill>
        <p:spPr>
          <a:xfrm>
            <a:off x="3336925" y="2901102"/>
            <a:ext cx="876300" cy="876320"/>
          </a:xfrm>
          <a:prstGeom prst="rect">
            <a:avLst/>
          </a:prstGeom>
          <a:noFill/>
          <a:ln>
            <a:noFill/>
          </a:ln>
        </p:spPr>
      </p:pic>
      <p:sp>
        <p:nvSpPr>
          <p:cNvPr id="450" name="Google Shape;450;p35" descr="data:image/jpeg;base64,/9j/4AAQSkZJRgABAQAAAQABAAD/2wCEAAkGBg8SEBASExIQEA8PEBAPDxANEA8QDxAPFBAVFRUQExIXHCYeFxkjGRIVIDAgIygtLCwuFR8xNTAqNScrLSkBCQoKDgwOGg8PGjUgHyQyLCwqKik1LCwvKTAzLTUuNTUvLCkpKSksKSspMC8sLCk1LzQsKTUsKikpLCwpKTUpKf/AABEIAL0BCwMBIgACEQEDEQH/xAAcAAEAAgIDAQAAAAAAAAAAAAAABgcDCAEEBQL/xABPEAABAwICAwkJCwoFBQAAAAABAAIDBBEFEgYHIRMxQVFhcXSBsyIkNVJzkZKhsRQjJTI0VGOytMHSFjNCQ1NygpPR8BVidcLTCESDlKL/xAAbAQEAAgMBAQAAAAAAAAAAAAAAAgQDBQYBB//EADYRAAEDAgIFCQcFAQAAAAAAAAABAgMEEQUxEhMhUXEUIkFhgZGh0fAyM0JSscHhNUNTsvE0/9oADAMBAAIRAxEAPwC8UREAREQBERAEREAREQBERAEREAREQBERAEREAREQBERAEREAREQBERAEREAREQBERAEREAREQBERAEREAREQBERAEREAREQBERAEREAREQBERAEREAREQBERAEREAREQBERAEREAREQBERAEREAREQBERAEREAREQBERAEREAREQBERAEREAREQBERAEREAREQBERAEREAREQBERAEREBhqqtkbHPe4MYwXc5xsAFB6/Wl3VoIczdvdzuLSeUMAvbnIPIvP1iY4ZJhTtPvcNnPAOx0pFxfmFvS5Aoc6Ro3yBzlUZp1RdFp1OHYVG6NJZkuq5JuT8kum1mVx+K2maOWOVx7QLEdY2IccA5oj97ioru7fGHnCbu3xh5wq+tfvNwlBSp+2hJXaf4gf1rRzRR/eCsTtOcRP/AHBHNFB+FR/dm+MPOF9rzWP3qTSjp0/bb3Ie0dNMR+cv9CD8C4/LHEfnUnoQfgXjIvNN29SXJYP429yeR7P5Y4j86k9CD8C5Gl+I/OpPQg/AvFJsvkTt8YecJpu3qOSwfxt7k8iQs0uxD50/rjg/CuxHpbiHzo9cMB/2qNhyyslTWP3qY3UkPyN7k8iUxaVYj84Yf3oGfcu0zSbEzvS0p/fhf9zlFYqhd6CqXqSv3lOSkjTJidyEnp8fxbh9wP5hOw+slZWaeSxPa2rpjE1xsJYXbpHzkf0ueReLTVy9Ld2SsMcgDmOFiD7QeA8qzNmdvNdJTxX58aW6tipw228Ca01SyRjXscHseA5rmkFrmneIKyqv9CK91PUSUbjeM3fCTy7T5wb84crAV6N+m25pKun5PIrL3TNF3ooREUyqEREBSmvaGeOopZ2STRskY+B+5SyMbujDnZcNI2lpk2/5OZdXUdpDIK6ankkkkbUQZ2brI+S0kLt4Zid9sjvQU91vYJ7owyewvJABUx2FzeLunAcpZmHWqG0Txf3NX0dRcBsU7M5vYCJ943m/Fke49SA2b0rxgUtFVVH7GCSQcrg05R57LVymqqyR0cTaipMsrmRMJqJ7bo9waCe63rlXZr3xbJh0cIO2qqI2n9yL30nzsYOtVxqjwjd8UicRdlKx9QeLPbc2A9byf4EBsVhsAZFGwXtGxrBfabNAAJPHsXaXDBYLzKrSmgieI5KuljlJsI5KiFjySbWyl199Aeoi+Y5A4AtIc07QWkEEcYIXLnAC52AbSTvAIDlF1RitOdgmhJOwASM2nzrsSStaCXENaN8uIAHOSgPpY53WaTyLFHiUDiA2WJzjvBsjCTzAFfOKyZYXniaT6kCbSlsRnL5pXnaXyvd1Zjb1WU71WNBhqekDf8ixV007Bx8POssVTI2+V8jAdpDHvYCeM2K1Mcmi7SPoNXSa+DUotsvAvfIOIeYJkHEPMFW+raqkdVyB0kjx7mebPke4X3WPbYnfUm1hzObh8pa5zHbpTjMxxa6xqIwdo5CVsGy3Yr7HHy0Kx1LafSzsl+J7WIMG4y7B+bk4P8pVFRfFHMPYuya+bhlmI4QZZCLedG4fUEAinqiCAQW01QWkcBBDbEKlLJrbWQ6igo+RI5HOve3VkYEXJBFwQQQSCCCHBwNi0g7Qb8Cz/wCG1Pzaq/8AVqPwrBZVNmr2pmpkwX5VS9Kp+2arf0hYPcdVsHyafg+icqgwQ99UnSqbtmq4dIfkdX0afsnK7Tey45rGffxeukpIL6BWahw6ea+5RSy5djjGwloPEXbwPJdfFTTSRuLJGPjeNuWRpabcYvvjlCp2W1zpNYxXaN9u4Nes0cy6t1no6aWVxbFHJK4b4iY5+XZ+kQLN61G18jx+iiXXYd6KpXfgrF5VVh9TCM0sM0TeF72OyDneNg61xFOvVRUzKqsZIl2rfgenUVWWqpJRvh7WHmLgPY9ytiF12g8ipWrqNjD4rwfNt+5XLQOvG08gV6lW6Kc7jMejq16lTuX8nYREVw0IREQGCshDmOaRcEEEHhB4FqTj2FGnqammII3GWSJt9/c7+9u62Fp61t4Qtf8AXrgO5VkVS0dzUsMUhA2brH8UnlLDb/xoDwdPNLDWjDrkEwUEe6kfOZDaUHi/NMPWrF1B4Nlpp6kjbUTZGH6KLufrmRUWSeAXJ2ADaSeAAc62w0NwYUlDTwDfihYxxHC/L3R63XKArLXVrBmExw+nkdExjGuq5InFsjnPGZsAcNoblIJtv5gN64NY4fovWTROlhpnyQtzBz2BgBLfjBrSQX2/yg8W+u7rEmLsWxAnf90EdTWNA9QV86t8PZ/hFDsAvTRu/ic3MT1kk9aApDQDT6bDZ2EPc6ie5oqICSWBhO2WNv6L2g32fGtY8Ftkcbl70nI2gwSkHjBjK1Q0jjAq61o2AVdW0AcA3d4WyuFVLpMEhkdtdJhsb3Hjc6lBPrKA1n0fYBUUZsL+6aU3sL/nmLZXWi8/4NX8tO72ha04Ae+KPpFL2zFsprR8DV3R3e0ICiNWjQMYw8gAHdnbwA/UyLZHSebLSTu4opD5mErW3VqfhfD/ACzuxkWxGm5+D6ro8vZlRdkplhS8jU60+pULN5c3WJrti+sy059JJjqx+WSdGf2salGsjwdL5Sm+0xqKarz37J0V/axqVayvBs3lKb7TGr0fuV7TlKz9TZxb9SqXHYeZXjgnyWm8hD2bVRTnbDzK9MD+S03R4ezao0ualjH/AGGcVKaxA99VPTan7S9XjJ8U8x9iovEj31U9NqPtL1eknxTzH2KVN8RXxvKLgv2KM0dPv9F0il7Viu6up2SRSMebMkjex5BsQxzSCb8Gw76ovRt/v1D0ij7ZiurSP5HV9Gn7Jy8pvZUyY4l540T1tOpgeP4e4impns97b3DGMe1haN/I4iz+O4J410tY2GtkonSWG6U7myMdwhpcGvbzFpOzjAPAq80Qf8IUXlnDzwSBWjpt4OrejyHzNU2P1ka3KtRTJR1kerVVvZdvGy95VmBYUampigBIDyTI4b7Ymi7iOU7GjlcFb/e1HB+hBTxAcFgLm3O5xJ5ySq61YNBrnnhbSyAdcsV/YpDrVnDaKO5AaamMG5sD3EhHrA8yhDzI1f0lnEr1FYynVbN2eu4kWE47TVbXGF4kDdj2lrmOF/GY8A2NjwbbKu9OdHmUszHRDLBOHWYAA2KRtrtbxNINwOCzuCwH1qpqmurJg1wINMS7KQdrZWWv6TvOvc1sDvamPCKsDz0839F65dZFpLmQhj5HiCQsXmrv4eZXdU+7CP73lduCvvBGeNjT6lRcr9hV4aOnvaLybPqhRpM1MuPJzY+37HpIiK8cuEREAVba96JrsLe8juoZoHtPETIIz6nlWSq916H4Hm5Zaft2oCjdA6RsuJ0MbtrTUNcRxlgLx62hbYMbZvUtVNWZ+F6Dyx7J62s/R6kBqjrBPwriHSX+xq2I1ceCKDokP1AtdNYnhbEOkv8AYFsVq38EUHRIfqBAa06Tnv6v6bV9u9bH4B4Apv8ASofsjVrbpUe/q/plX271slgHgCm/0qH7I1Aa1aPnvmj6RTdsxbLa0vA1d0d3tC1m0ePfVH0mm7Vi2Z1peBq7o7vaEBQmrM/DFB5Z3YvWxenA+D6ro8vZla46sT8MUHlndk9bLaURZqSZvjRPHnYVF21FMsK6MjV60KRa7YucywRv2BfWZac+jk11WHv2Tor+1iUs1l+DZvKU32mNRDVSe/pOiP7aJS7Wb4Mm8pTfaY1fj9yvacrWfqTOLfqVG52w8xV8YF8lpujw9m1UE52w8xV+4D8lpujw9m1Qpc1M+PewzipSeJu77qem1H2lyviT4p5j7FQeKnvyp6bUfaXK+5PinmPsU6b4jBjWUXBfsUHo4ff6DpNH28au7ST5FV9FqOycqN0bPv8AQdKo+3jV46S/IqzotR2TlGm9lTLjXv4/XSVDoc74QofLHsZFaum/g6t6NL9Uqp9DD8I0Plj2MitfTfwbW9Gl+qUg92710HmK/wDZF2f2Ug2qw9+ydGf2sasvEMTggaHzSRwsLsodK5rGl1icoJ4bA+ZVjqpd37J0V/axqR62D3nF0pnZSKUTtGK5hr4kmr0jXJbHufllhvzyl/nR/wBVEtZWPUs9PA2GeGZzapr3Nika9wZuEwzEA713AdYUU0W0adXSvjEoh3OPdMxi3W/dBtrZm2313NK9CH0MUcpqBMJJhDlEG5WvG9+bNndf83a1uFQdJI9irbYWoaOlp6lrdNdNOj0lvEjkrth5le2jo72i8mz6oVB1Du5dzH2K/wDBGWgjHE0D1JS5qRx9ebH2/Y76IivHLhERAFXmvXwPL5Wn7ZqsNR3TrRhuIUjqZznMa9zHF0YBcMjg4Wvs3wgNctWfheg8seyetrbbOpVPozqXjpauCpE873QPzhr2x5ScpG2wvwq2W7yA1g1w4O+DFp3EHc6oNnjdY2Jyhj233rhzb8zhxqR6F67Y6PDm00tPLLNTscyB0boxHI3aWCQkgstcNuA7YLq29L9DaaviMczMwvmaQcr2O8ZjhtB/sqqKn/p+fnOSrcI+ASQB7wP3g4A+ZAVc2KesqbAB1RWTuNmghu6SvJJ4bNGYnkAW101DueHuhaNjKUxMA4hFlA9Sjmg2quloHboM0s5FjNNYuA4WsA2NHr5VO5IrtI5EBplh1UY5IZAMxikilDSbBxY4OtfgvZWbp/riNfTGlpYJYontvUvlymQxjaWNawkNbvXcT5l6uNagw6d7oKgwQvcXbkYRJudySQxwcO527ARs5VJMO1QUsNFPTtz56lhjlqHZTMWk3sNlgNm8Ou6ApzVh4YoPLO7J62gxWO8LxxtI9SrTRfUxFSVcFSJ5nugeXta9seU3aW7bC/6StKqZeMjkQGusQIAB327DzjYV95llxWAx1E7Dvtmk9EuzN/8AlwXVzLTqlth9Ia/TRHb9pONUx7+l6I/tolMdZ/gyfylN9pjVV6N6SSUUzpo2se50ZiIkzWsXNdfZw9wF6mkGsSoq6d8D4oWMeY3F0e6Zhkka8Wubb7VZZI1I1b07TSVFFLJWNmanNRW+BGnHYVfujMwfRUbhvOpYD54mrX7MpZozrIno4RAYmVEbL7lmkdG9jSScmbK64F9mwWGxRgejF2mbFKV9TGmr2qikrGrSJtXLUzTh1Nu0lTuRbk2ueZLSSE2yAk7LbbC/CDOZfinmPsVI6R6d1dZZrssMLXB24xF1nkG43R++8XG9YDkJAK9d2t6rII3Cn27P1v8AVZmzRtvY1k+HVkqNV63VOjZs/O8iejR74oOlUfbxq/sQpmyRSxvJDJI3xvIIBDXNIJBO9sK14oKgxPheLEwSRStDr2JjeHAG3Bdql2Ia06qaGWF0NOGzRvicRulw17S0kXPEVihkaxFRS/idHLUSMdH0El0c1ZOpquOd9QJWQlxiaIsji4sLQXnMRsDjvDftvby9jWJUhmG1V/1jWxDlMj2t+8+ZQHAtaNXTxiORjKprQAx0j3RygDgc+zs/ORfjJXm6U6az1xYHtbFDGczYoyXXfa2d7jbMbE22C1yp62NrFRpW5DVy1LXzLdG227Mk25Z+Bm0CxZtPiELnkBkrX07nE2Dd0LS0+mxo/i5Fa+lOjza2mdCXbm7M18bwM2R7TsJbcXFrgjiKoMlSzAtZlbTtEbgypjaLNExc2Vo4Buovcc4J5VCKRGorXZFrEKGSWRs8C85PXAnmhOhBoTK98olllDWdwwsYxjSTYAkkkk+oLwtb2KMIpqYG7w81LwP0WhjmNB587vRK8+u1v1TmkRQRQuP6bnumI5m5Wi/PfmUIqKp8j3SPc58jzme95u5x4z/ey1lJ8jdDQYYqShnWo5RUrt7N1ujYfcQu9jfGexvpOA+9bB4e20beYKhdH6bdaumZt/OsebcAYc+3k7m3Wr/p22a0cinSpsVSrjr7vY3qVe//AAyIiK2c8EREAREQHFlyiIAuLLlEAREQHFlyiIDiyOFwuUQFQ6y9H3Ml90NBykZZbcFviv5ttj1KDZlsXiOHNlaQQq8xTVewuJZnj5I8uX0SDbqsqksCqt2nQ0GKtjYkc3RkvmVvmXGZTaTVi/gkf/FGD7CF1natZ/2reuF341h1D9xtUxSlX4/BfIieZMylB1c1P7Rn8t4+9Y3avqrgdEefOP8AaV5qX7iaYlSr8aePkRrMucy986A1v0Hpy/8AGuPyDrfofTk/AvNU/cS5fTfOh4GZc5l735B1v0P8yT8CfkHW/Q+nJ+BNU/cOX03zoeBmTMpANAa36D05f+NZm6vqrhdGObOfuC91T9x4uIUyfGhGsy4zKUjVzU/tGfy3n71lbq1n/ajqhd+NNS/cRXE6VPj8F8iJZkzKbR6sX8Mj+pgHtJXq4Rqxja4OfmksbjdSMo/hAAPXdSSB6mF+L0zUui34Iv3sdTVjo84vNQ8WBbliB8S9y7rsOocqtYBdagoWxtAC7SusYjEshytTUOqJFkd/gREUyuEREAREQBERAEREAREQBERAEREASyIgOMg4lxuY4gvpEB8bi3iC49zt4gsiIDEaZnEE9ys8ULKiAxe5WeKE9ys8ULKiAxCmZxBc+528QWREB8bi3iC53McQX0iA4yjiXNkRAEREAREQBERAEREAREQBERAEREAREQBERAEREAREQBERAEREAREQBERAEREAREQBERAEREAREQBERAEREAREQBERAEREAREQBERAEREAREQBERAEREAREQBERAEREAREQBERAf/Z"/>
          <p:cNvSpPr/>
          <p:nvPr/>
        </p:nvSpPr>
        <p:spPr>
          <a:xfrm>
            <a:off x="0" y="-874713"/>
            <a:ext cx="2543175" cy="18002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51" name="Google Shape;451;p35" descr="http://ts1.mm.bing.net/th?id=H.4856573772628064&amp;pid=1.1"/>
          <p:cNvPicPr preferRelativeResize="0"/>
          <p:nvPr/>
        </p:nvPicPr>
        <p:blipFill rotWithShape="1">
          <a:blip r:embed="rId16">
            <a:alphaModFix/>
          </a:blip>
          <a:srcRect/>
          <a:stretch/>
        </p:blipFill>
        <p:spPr>
          <a:xfrm>
            <a:off x="7191374" y="2162175"/>
            <a:ext cx="914400" cy="914400"/>
          </a:xfrm>
          <a:prstGeom prst="rect">
            <a:avLst/>
          </a:prstGeom>
          <a:noFill/>
          <a:ln>
            <a:noFill/>
          </a:ln>
        </p:spPr>
      </p:pic>
      <p:sp>
        <p:nvSpPr>
          <p:cNvPr id="452" name="Google Shape;452;p35"/>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6"/>
          <p:cNvPicPr preferRelativeResize="0"/>
          <p:nvPr/>
        </p:nvPicPr>
        <p:blipFill rotWithShape="1">
          <a:blip r:embed="rId3">
            <a:alphaModFix/>
          </a:blip>
          <a:srcRect/>
          <a:stretch/>
        </p:blipFill>
        <p:spPr>
          <a:xfrm>
            <a:off x="4402742" y="2403296"/>
            <a:ext cx="1388458" cy="982841"/>
          </a:xfrm>
          <a:prstGeom prst="rect">
            <a:avLst/>
          </a:prstGeom>
          <a:noFill/>
          <a:ln>
            <a:noFill/>
          </a:ln>
        </p:spPr>
      </p:pic>
      <p:pic>
        <p:nvPicPr>
          <p:cNvPr id="458" name="Google Shape;458;p36"/>
          <p:cNvPicPr preferRelativeResize="0"/>
          <p:nvPr/>
        </p:nvPicPr>
        <p:blipFill rotWithShape="1">
          <a:blip r:embed="rId4">
            <a:alphaModFix/>
          </a:blip>
          <a:srcRect/>
          <a:stretch/>
        </p:blipFill>
        <p:spPr>
          <a:xfrm>
            <a:off x="7969249" y="2725258"/>
            <a:ext cx="1174751" cy="932342"/>
          </a:xfrm>
          <a:prstGeom prst="rect">
            <a:avLst/>
          </a:prstGeom>
          <a:noFill/>
          <a:ln>
            <a:noFill/>
          </a:ln>
        </p:spPr>
      </p:pic>
      <p:pic>
        <p:nvPicPr>
          <p:cNvPr id="459" name="Google Shape;459;p36"/>
          <p:cNvPicPr preferRelativeResize="0"/>
          <p:nvPr/>
        </p:nvPicPr>
        <p:blipFill rotWithShape="1">
          <a:blip r:embed="rId5">
            <a:alphaModFix/>
          </a:blip>
          <a:srcRect/>
          <a:stretch/>
        </p:blipFill>
        <p:spPr>
          <a:xfrm>
            <a:off x="2971800" y="2032000"/>
            <a:ext cx="1447800" cy="1162050"/>
          </a:xfrm>
          <a:prstGeom prst="rect">
            <a:avLst/>
          </a:prstGeom>
          <a:noFill/>
          <a:ln>
            <a:noFill/>
          </a:ln>
        </p:spPr>
      </p:pic>
      <p:sp>
        <p:nvSpPr>
          <p:cNvPr id="460" name="Google Shape;460;p36"/>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What is a Distributed System?</a:t>
            </a:r>
            <a:endParaRPr/>
          </a:p>
        </p:txBody>
      </p:sp>
      <p:pic>
        <p:nvPicPr>
          <p:cNvPr id="461" name="Google Shape;461;p36" descr="http://monalisa.caltech.edu/img/ws/WS.png"/>
          <p:cNvPicPr preferRelativeResize="0"/>
          <p:nvPr/>
        </p:nvPicPr>
        <p:blipFill rotWithShape="1">
          <a:blip r:embed="rId6">
            <a:alphaModFix/>
          </a:blip>
          <a:srcRect/>
          <a:stretch/>
        </p:blipFill>
        <p:spPr>
          <a:xfrm>
            <a:off x="5029200" y="3886200"/>
            <a:ext cx="2743200" cy="2381097"/>
          </a:xfrm>
          <a:prstGeom prst="rect">
            <a:avLst/>
          </a:prstGeom>
          <a:noFill/>
          <a:ln>
            <a:noFill/>
          </a:ln>
        </p:spPr>
      </p:pic>
      <p:pic>
        <p:nvPicPr>
          <p:cNvPr id="462" name="Google Shape;462;p36" descr="http://www.dominiojovem.com.br/wp-content/uploads/2011/03/facebook_logo.jpg"/>
          <p:cNvPicPr preferRelativeResize="0"/>
          <p:nvPr/>
        </p:nvPicPr>
        <p:blipFill rotWithShape="1">
          <a:blip r:embed="rId7">
            <a:alphaModFix/>
          </a:blip>
          <a:srcRect/>
          <a:stretch/>
        </p:blipFill>
        <p:spPr>
          <a:xfrm>
            <a:off x="3359151" y="1466851"/>
            <a:ext cx="831849" cy="831849"/>
          </a:xfrm>
          <a:prstGeom prst="rect">
            <a:avLst/>
          </a:prstGeom>
          <a:noFill/>
          <a:ln>
            <a:noFill/>
          </a:ln>
        </p:spPr>
      </p:pic>
      <p:pic>
        <p:nvPicPr>
          <p:cNvPr id="463" name="Google Shape;463;p36" descr="http://t2.gstatic.com/images?q=tbn:ANd9GcQmy4sMywMcKhMSugWgF5DWSO8I6PFd3EbkPOrXwQEkvaDv2kbv"/>
          <p:cNvPicPr preferRelativeResize="0"/>
          <p:nvPr/>
        </p:nvPicPr>
        <p:blipFill rotWithShape="1">
          <a:blip r:embed="rId8">
            <a:alphaModFix/>
          </a:blip>
          <a:srcRect/>
          <a:stretch/>
        </p:blipFill>
        <p:spPr>
          <a:xfrm>
            <a:off x="571500" y="1879600"/>
            <a:ext cx="1991468" cy="1397001"/>
          </a:xfrm>
          <a:prstGeom prst="rect">
            <a:avLst/>
          </a:prstGeom>
          <a:noFill/>
          <a:ln>
            <a:noFill/>
          </a:ln>
        </p:spPr>
      </p:pic>
      <p:pic>
        <p:nvPicPr>
          <p:cNvPr id="464" name="Google Shape;464;p36" descr="http://www.iro.umontreal.ca/~eckdoug/graphics/google_logo.jpeg"/>
          <p:cNvPicPr preferRelativeResize="0"/>
          <p:nvPr/>
        </p:nvPicPr>
        <p:blipFill rotWithShape="1">
          <a:blip r:embed="rId9">
            <a:alphaModFix/>
          </a:blip>
          <a:srcRect/>
          <a:stretch/>
        </p:blipFill>
        <p:spPr>
          <a:xfrm>
            <a:off x="571500" y="1536700"/>
            <a:ext cx="1828800" cy="762000"/>
          </a:xfrm>
          <a:prstGeom prst="rect">
            <a:avLst/>
          </a:prstGeom>
          <a:noFill/>
          <a:ln>
            <a:noFill/>
          </a:ln>
        </p:spPr>
      </p:pic>
      <p:sp>
        <p:nvSpPr>
          <p:cNvPr id="465" name="Google Shape;465;p36" descr="data:image/jpeg;base64,/9j/4AAQSkZJRgABAQAAAQABAAD/2wCEAAkGBwgHBgkIBwgKCgkLDRYPDQwMDRsUFRAWIB0iIiAdHx8kKDQsJCYxJx8fLT0tMTU3Ojo6Iys/RD84QzQ5OjcBCgoKDQwNGg8PGjclHyU3Nzc3Nzc3Nzc3Nzc3Nzc3Nzc3Nzc3Nzc3Nzc3Nzc3Nzc3Nzc3Nzc3Nzc3Nzc3Nzc3N//AABEIAE4AeAMBIgACEQEDEQH/xAAcAAABBQEBAQAAAAAAAAAAAAAAAwUGBwgBBAL/xAA+EAABAwMBBQUFBQYGAwAAAAABAgMEAAURBgcSITFBEyJRYXEUMoGRoSNSYrHBFUJygrLxQ5KiwuHwFjM0/8QAGgEAAgMBAQAAAAAAAAAAAAAAAAQCAwUBBv/EACwRAAICAQMBBgUFAAAAAAAAAAECAAMEBRExIRJBUWFx8AYTFCKBMqGx0eH/2gAMAwEAAhEDEQA/ALxoooohCiikpMliKwt+S8hllAypxxQSlI8yaIAb9IrRmq7v+1W2w1Kas8dc5wcO1UdxsenU/IDzqCXTaDqa4qIE72Rs/uRU7n+r3vrS75Na+c18fRMu7rt2R5/1L+JAGSQBXyHWycBxBP8AEKzFImTZRzKmSXz4uvKV+ZpFhhTr7bbI+0WoJTjhxPAVV9Z4CaI+GmA3az9v9mpqKou72bVmioTU928hptToaQiPKWrKiCeKSMEYBr36f2rz4y0NXxhMtnkX2khDg88clfSrRkAHZhtM5tHsZPmUMHHlLlopvtt1iXa3tzbW+h9lZGFDp4gjmCPA16o7rjhO+2UYA5+P/cUwDvMkgqdjzFqKKKJyFFFFEIUUUy6s1BH05Z3Zz4C3PdZazjtFnkPTqfIVwkAbmTrraxwiDcmI6u1XB0zEDknLslz/ANMdJ7y/PyHnVI6i1HdNSSO1uLx7JKstx0cG2/QdT5njXHlTb/Lk3W5vEpBy66eQ8EJH5CkIEJy53FiFET333AhA8M9T6c6y772sOw4nu9M0qnEU2WdWHJ8PSP8AY9OhWiL7e5CeTQRHz4JWlSlfQD4Goi0QtO8Kv7UVtZhbPbnboqcoYtrqUjqSEE59SeNZ/tLbsoNMR21uuuEJQhAyVE9AK7kU9hV8ZDSNR+ottLcb7j09iKHAp60PD9u1damTyEgOH0R3v9tPLOzLUbrAdUmI2ojPZLe7w+QI+tenZFCKtVyHFgH2RhYJByN4qCeB9N6oV1MHUMI1mahQ+La1Tg7A8efQRfb9PUP2JbkH31OPL+GEj81VWoT3BnwqxtYWd3Wm1v8AZja1ojW+G2JDqRkNg5Xw6ZO+kf2qN66ttosF2Ta7bJkSHm05kKdUnCSeSQABxxxPqKYylJPa7pjaHfUifKJ+49Z8aI1S9pi8IdK1GC8oJlNcwU/eA8R/xWiW1JWhK0EKSoZBHIisoOKrRezaYqboi0uLOVJZ7LJ/ASkfQCp4rH9MW1+hQwuXk9DJNRRRTk85CiiiiEKozaVdnL5qtUJhW8xDV7O2kHgV575+fD+WrxcVuNqV90E1mSNOX7eZquLqllwn8R4/rSeY2yhfGej+HKA9zWd6jp6mP+q5DMVEayQSDHhp+0UP8Vw+8o1KNkNlG/IvskAIbBaYKvH99Xy4fE1XsdmRdLi2wyCt+S4Ep9SavaVptf8A4crT1tliHvMdgZHZ75wffOARxPe69aoxk+ZYXPAmrreQMTEXGU9X5Pl3n8mMmj7wdV2XVUsEll+W80wD0bDKEp+fP1JqA7D/AGdWpE9uU74jL7HP3uGcee7vVa2idJMaStL1uZlOSUvOl1a1pCeJSE8AOnCs92r2q3qMmOXWVR39xD6cjdWOmfHypm4lQrHumJpqLc9tSHbtDYSy9rL2rrRfG7nbJ77VqW0Gk9ke42rkQtPLj0J9OlerYRAUzbbpMcOS46hkeW6CT/WPlUrsE46m0OmTemUpD7DiXwRhKgMjeHgDjPlTTs7dFm2Wpub4xhh6Yv0GSPokVMLu4YcRZrQmM9LDZwQPx7E9l1UnR2n7/qJLIkTpTpeUUjI4kIaB/CkFOf5jWeW3Hpkl2ZLcU486srWtXNSick/Or02ZTEat2aqtlwWVrbbXCfJ5lJHdP+Ujj4iqPdZdgvvwpKd1+O6ppweCkkg/lUMjfsjaNaQFFrB+ROOKFaU2eQVW/RdoYcSUrLAcUDzBWSr9aojQenXNT6kjxCkmI2e1lK6BsHl6nl/atMJASkADAHAAUYybdZzWcgORWPWdooopqYUKKKKITigCkg8jzrMd6grtN6m29xJSY7ykDzTnun4jB+Nadqu9qWinb02Ltam96eyjdcaHN5A5Y/EPqOHhS+RX216d02NGzRjXENw0Ztjdj9olv3t9H2bGWo+eqyO8fgDj4mo7tU1hcpurX7baLlKjw4Q7FQjvKQHHB75ODxwe78Kij1wuSIvsKJstplBI7AOqSlJzx7ueec14IrIZOScmqFcJX2RNW/EfIzPm2HcfwJamy7V1r05p6anUNyWH3JhcTvJW4tSdxIzwB6g03aR2i2iwR7pGctT0liRPdkJdQR30qPdylXLAA61A3Clad1XKvhKG0DAAxQL22nH0mk2Eg9DJprbarMv9vctVohKgRXk7jq1LBcWn7oxwSPHnTNL1vqF3TLVgbXHZgpjJjKS2z3loAxxJzxPXGKZO4OSRXwtYxQbmMF02hF2PWfcObcIEVbMKdJihzG+GHlICscs4PnX1Y7Tcb3c0QoSFyZb5ySo5x4qUfAdTUj0noG9amWl1DRhwDzlPpIBH4E81fl51emltK2vS8L2e2s99YHavr4uOkeJ8PLlViIzc8RTKyqaD9nVvfMR0TpWLpS0JiMHtJDh35L5HFxfl4AdB+pNSKmXUl4kWz2CNAjtyJ1wkezsJdWUNpISpalKIBOAlJ4DiTim+VfL7Edg2t2FblXic672JQ+vsAy2lJU4rKcg94DcGc5HHGcNAbDYTAd2dizcyVUVCZGr7tHkN2tdtiLu/7QbiLAfUGVIcaccS6DjI9wgpxngefCkH9W6iiRLxJkW22lFjc3Zu4+vL6d1K/swR3SEKB72ePDzrsjJ7RXEneSFDqM0UQnaKKKISL6o0HZNSKL0lkx5ZH/0xzuqP8Q5K+IzVc3XY9eGFk2yfElN9A7lpf6j61d1cqtqkbkRunOvpGyt0mdXtm2r21YFq7TzRIbx/VSkbZjq58jet7bA8XZCOHyJrQ1dqH06xk6vkbcD3+ZS1s2M3F0g3W6xmE9UR0Fw49TgD5Gp1YNnGm7KpDqYftkhOCHpZ7TB8Qn3R64qX0VYtarwIrbm329GacAxXaKKnFYwytLRZUIx35c9S0y1TGJJkEux3CT7ijySASN3iMHFJu6TZeiMtv3S5uzGHi8zcFPjt2llO6d3Cd0JI/d3d3yqRUUQkeiaQgR1sPKelPy25omuSnnApx90NqbG/wxuhKsBKQAMD4rytMwZUS9RnVP8AZ3k5k4UMj7NLfd4cOCR409UUQnEJ3UhI6DFFdoohP//Z"/>
          <p:cNvSpPr/>
          <p:nvPr/>
        </p:nvSpPr>
        <p:spPr>
          <a:xfrm>
            <a:off x="0" y="-319088"/>
            <a:ext cx="1038225" cy="6762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66" name="Google Shape;466;p36"/>
          <p:cNvPicPr preferRelativeResize="0"/>
          <p:nvPr/>
        </p:nvPicPr>
        <p:blipFill rotWithShape="1">
          <a:blip r:embed="rId10">
            <a:alphaModFix/>
          </a:blip>
          <a:srcRect/>
          <a:stretch/>
        </p:blipFill>
        <p:spPr>
          <a:xfrm>
            <a:off x="1567234" y="2692400"/>
            <a:ext cx="1143000" cy="742950"/>
          </a:xfrm>
          <a:prstGeom prst="rect">
            <a:avLst/>
          </a:prstGeom>
          <a:noFill/>
          <a:ln>
            <a:noFill/>
          </a:ln>
        </p:spPr>
      </p:pic>
      <p:sp>
        <p:nvSpPr>
          <p:cNvPr id="467" name="Google Shape;467;p36" descr="data:image/jpeg;base64,/9j/4AAQSkZJRgABAQAAAQABAAD/2wCEAAkGBwgHBgkIBwgKCgkLDRYPDQwMDRsUFRAWIB0iIiAdHx8kKDQsJCYxJx8fLT0tMTU3Ojo6Iys/RD84QzQ5OjcBCgoKDQwNGg8PGjclHyU3Nzc3Nzc3Nzc3Nzc3Nzc3Nzc3Nzc3Nzc3Nzc3Nzc3Nzc3Nzc3Nzc3Nzc3Nzc3Nzc3N//AABEIAGIAYgMBIgACEQEDEQH/xAAcAAABBQEBAQAAAAAAAAAAAAAAAQQFBgcDAgj/xAA2EAABAwMCBQIEBAUFAQAAAAABAAIDBAUREiEGEzFBUSJhFHGBkQcyocEVQmKx8ERScpLRI//EABoBAAIDAQEAAAAAAAAAAAAAAAACAwQGBQH/xAArEQACAQMDAgUDBQAAAAAAAAABAgADBBESITETUUFhgaHwBRTBIiMycZH/2gAMAwEAAhEDEQA/ANomqmQva1+d/C7hw7kKEvUmiqiA7s/crqIbl5P/AHCm6Y0g5lQXDdRlxnHaS+R5S5UVDWSOuJpnOG2QcDwOqX4x38V+Gz6c4xj2yk6bfmSfcJ749ZJOdgJq2tjcxzxqwMdvKbS1z47lyARp2287ZTN1YJ6KYhjGBrmklox1KdaRPMiqXIGdJ4z7SchlEsYe3oVzbUsM5iGdX6KIp7hLFE2OOMPAzgkHdeZKh0Nxkfj1hx9B9wveickRTdjSpHrLEjKiYbi8wyPkixjAb1AJXj4+TTr1xf8AHbP2SdJpKbqmJMpMjyoqe5hsDXMHrdkEHoMJYJK90zNbCI8+rUANkdNsZMb7hCcDeSuULn6kKOTSLvlvkqmskp95GAjTn8w9vdMGz35uG8uTxuxqs2EmkeAplrELpIBlapahnLhiCe0gK+jroqsVlGNT3AFzW/ynGD8wmvwt25nxnLPO1Zxkavt+itRAx2SYC9FdgMYERrJGOcnv695AW+irJqx1XXDQcHAd1Jxjt0C82y21Hw1XDUs5fMADST3G+fl0ViAx0RgLw12+eUZbOmMePPrmVeFl6o//AJQxv05yMBpB+qc3SirBVtrKQZkIBcGndrse/UKblfFE0vlcxrR1c44CbQXSgqJTFFUxueCG4zjJ9vKbqsTqCxPtaYXQXPlvx/Uj4I7jW0s0dd6CCDE5wA379Oyaspq5g5RoWuOfzkfvnCswA7I0jwPslFYjwjGzVsZY5lfrKGqLaZsUTXHGHaMYac9/87KwNA647pS0HqlCRnLAAyenRWmSR4xEqEJJLBM7vcYrVb5a2oDjHHpyG4zu4Dv808VZ/EhpPBVzLerWMd9A9pP9lJSUM6qeCYlQkISOcSD4g465oENn1tGnL5XMwc/7R/78lZrbf7fPNBQ0U0tXIWDLwC4AeXOKyawTREjmAOJ6ZV84cuVBanTc9rmNkazQ+OMu2GfScb9Tn6rr3dnSSnhFOR7zPWv1Cqa/7jAA+2O0vKieIL3BZqYPkIdK/PLj8+59lHVvGduhjJgJef6wWD7Yz+n1Wa3y9y3a4Pqpn5z6WtxgNaOgAyVTtbF6j/rGBL959SSnTPSOWlhmvc1xm5lQ8v8ADTsB8gu1PVQscx3IiaWnIc0YIPzVOhq9J2KdC44HVd02qacLxM4Lmrq1Md5qFn4hjnqGUlS8cx+0b+mo+D7/AN1YAcrBKi5ShzXRSlj2kOa7VjBByP1W4Wir+PtdJWYxz4WyYHYkZXDv7UUCCvBmk+mXb11KvyI8QhC586kEIQiEEwv1CLnZa6gP+ogfGPmQQE/SHovQcHInh3E+ZrfVvY3RJlr2HS4eCOqmae6SyFkLn+k9M9kv4pcPTWbip9RRQvdTXFxlj0Do8/mH33+qhqZjqePd+ucjcjcN+S1NCt1UBmXu7VUYyduE8LHYiccY79c+6hZZ8O2KbPlc4nJXGZ5YzXnfOylziQ0qAG0dvnmfGBTytjkDgcvzpIzuDjffpsnVNK5/LZNLzZcAFzRjW72+aho52v2yGu8OKDVvpZmSahE5py17hkA+cKvXqFEaom5xt2lunbh2Wm2wz6yy3ixz/wALdVANe2PeRkcpyG9DnpkYO+O2Vq/4ZXaS6cLUvMoail+HYImukHpmAGz2HuP83WTW7iqWgii/ilFE6JwwfhH7OYds6TsW9Nwe6f8A4VMudTxKyK2VNXDa4Xuklj5hMejPpGOmTsPus1aXF3e03NyBtuGHB8p3KlChZuopZ38Ju6EgSpZYghCEQguNY6ZlJM+ljbJO1hMbHu0hzuwJ7Lsmd1p6qqoZYaGr+EneAGzcsP0777FejmeNwZi3EHEVzvM7mXRroWwvLTTtbpDHDYj5qDmYWM1HZz9g0eFoFR+Gl2nlc6S8U7y45L3xOLie5O/X6qP4g/D6qtdJTS0c9TcrhNOIgxkYbG1ulxLj1x0G5PdaNLu2UBEI9JnHs7hiXYSgVhERBOM+B2UW+bnvODkN226BWPjvhWs4agtzq+rY6Wu16mwtJ5ZbjbPfr1TGo4QvlutsFdU0csVNMWtjywl5LvyjQPUCfBCVrlGOx2linbsi7jeRD2g9VwmYyOMzv6N/KD/MewWmWT8I7tVPZJdaiKlhO7mg63/bp+q1GzcGWG0RQtgttPJLF0qJo2vkz51EbfRVa93TUYG5lmjQcnsJhHBfCl+vroqSOKphtsjgZZnNPLaOuRnGdwNh7L6C4csFDw9b2UdBHho3e8/mkPkqUDQOgSrnVK5caQMD5zLyUgp1HcwQhCgksEIQiEEIQiERx0tJURX3GSPOjZTBGeqZ1NvinBzsUQmdXyrfUXqkqKljZmxbRiYAtjfv6hnYE/sPpxnuwu4kpHS83T6jqZkNI2yD5Hke6sd+4MkudVSNbJGKMFxqGEkF3jGOvcfVN6Tgiro6kMhq2Oot3aX5MgOOmemM7569lX0uHOP4n5/kkypXzlaouJOJTExsbXFsb9D5NIc4gf0uxv03yd87LQbXd5qiNj3sezUM6HjcfNcoOGAw5c/P1UtTWuGDHfCkRNHjFZsx5E/W0HGF7SNaGjA6JVJFghCEQghCEQghCEQghCEQiIQhEIqEIRCCEIRCCEIRCCEIRCf/2Q=="/>
          <p:cNvSpPr/>
          <p:nvPr/>
        </p:nvSpPr>
        <p:spPr>
          <a:xfrm>
            <a:off x="0" y="-441325"/>
            <a:ext cx="933450" cy="933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68" name="Google Shape;468;p36"/>
          <p:cNvPicPr preferRelativeResize="0"/>
          <p:nvPr/>
        </p:nvPicPr>
        <p:blipFill rotWithShape="1">
          <a:blip r:embed="rId11">
            <a:alphaModFix/>
          </a:blip>
          <a:srcRect/>
          <a:stretch/>
        </p:blipFill>
        <p:spPr>
          <a:xfrm>
            <a:off x="4572000" y="1466850"/>
            <a:ext cx="1066800" cy="1066800"/>
          </a:xfrm>
          <a:prstGeom prst="rect">
            <a:avLst/>
          </a:prstGeom>
          <a:noFill/>
          <a:ln>
            <a:noFill/>
          </a:ln>
        </p:spPr>
      </p:pic>
      <p:sp>
        <p:nvSpPr>
          <p:cNvPr id="469" name="Google Shape;469;p36" descr="data:image/jpeg;base64,/9j/4AAQSkZJRgABAQAAAQABAAD/2wCEAAkGBwgHBgkIBwgKCgkLDRYPDQwMDRsUFRAWIB0iIiAdHx8kKDQsJCYxJx8fLT0tMTU3Ojo6Iys/RD84QzQ5OjcBCgoKDQwNGg8PGjclHyU3Nzc3Nzc3Nzc3Nzc3Nzc3Nzc3Nzc3Nzc3Nzc3Nzc3Nzc3Nzc3Nzc3Nzc3Nzc3Nzc3N//AABEIAHoAmAMBIgACEQEDEQH/xAAcAAEAAgMBAQEAAAAAAAAAAAAAAgcBBAYDCAX/xABDEAABAwEEBwQHBAcJAQAAAAABAAIDBAUGERIHITEyUnGRE0FRsiI2YXN0gbE0NWKzFlNykqHB8BUjJCUzVGPR4RT/xAAbAQEAAgMBAQAAAAAAAAAAAAAAAgMBBAUGB//EAC4RAAIBAwEHAQcFAAAAAAAAAAACAQMEERMFEiExUYHBQSMyNDVxobEGFXKR8P/aAAwDAQACEQMRAD8Au5rW5R6I2eCzlbwjojN1vJSQEcreEdEyt4R0UkQEcreEdEyt4R0UkQEcreEdEyt4R0UkQEcreEdEyt4R0UkQEcreEdEyt4R0UkQEcreEdEyt4R0UkQEcreEdEyt4R0UkQEcreEdEyt4R0UkQEHtGU+iNngik/cdyRAYZut5KSizdbyUkAREQBERAEREAREQBERAEREAREQBERAYfuO5Ij9x3JEBhm63kpKLN1vJRmkbFE+R5wYxpcT4AID0xWMQqEvHeq0rdqZHuqJYqQkiKnY4taG92OG081m7Fj2pNaVnVcVJVilfUx4zsa4Ny5hicfBdP9tlU3neIOdG0IZ91FyX1iFnFVJpTr6ymvJEymrKmFhpWktilc0Y5ndwK29EdZV1Vo2k2qq6icNhZlEsrnYazsxKpayaLfWzwLYvImtpYLQxRUXb16Lbp7dtOGK16pkcVXKxjRJgGgPIAVk6Nq6qtG7DKitqH1EpmeM7zicAVitZvRpxUmY4kqN2tV5SIOrRYWVpm0ERUDeC1bRjt+1GMtGsaxtbM1rW1DwAA84ADFbVrazctKxOMGtc3MUIiZjOS/cR4rK5DRfPNU3VZJUzSTSdvIM8jy44Y+JXXBUVE03lOhdTffSG6mURFAmEREBh+47kiP3HckQGG7jeS4K9l/KGn/tSxjR1ZnDHwdqMuTEtwx244a/Bd63dbyVe3wuLSyi1bbNbUCXI+fsg1uXEN2ePctq0ijNT2v+k1rrV3PZlUHdIHgrZsbSLZeFBZsVn1jXHs4GnBgaNjeLYqmccG44d2KtiydG1FG+irhaFSXsMc4aWtwJGDsNi7W0NDdjV7HJstbM6fc57S76zw/CM8z1u6GvvK0/cx+YrS0u+s8PwjPM5buhr7ytP3EfmKqb5d28lq/Hd/B+vaGkGxKO0KqmlsiokkgmfG94jjwc5riCdZ9i6e7Fr0tt2WK2ip308Je5vZvDQcR36jgqPvH6x2t8bP53KwLpWqbE0Z1Fe3AyRyyCIHYXkgN/iVr3Nki0VZOc4+5bb3btVaH5Rk6u8F7LJsH0KyZzpyMRBE3M/59w+a5R+laDMeysiYt7i+ZoPQA/VVlUTy1M7553vlmkcXPc7W5xKsaxdF7ZaRktr1ksczxj2UAGDPYSccSptaWtskTXnMyRW6uK7TFLhB1F075Ud5JpKeGnngmiZnc2TAjDHDUQqevJ6x2t8dP+Y5W5dG5zLtWjVVENW6eOaNrGh7MHNwJJ1jb3dFUd5PWO1vjp/zHKWz9LXfS5YghfamiupzyWtop1XRj+Ik+q87S0k2TZ9oT0gp6qo7F2QyxZMpI24Yu7jqXJUF5TY2j+OipH4V1XNKAWnXGzHAu59w/wDFzl3LEqLftOKhphlG9LJhqjZ3n/r2qMWaM9SrW4LmSc3TKqU6XPEFz3YvNFeSOaaloqqCGI5e0my4Od4DAnHBfhS6TbOjkfGbPrSWuLcRk14H9pdhZln09mUEVHRx9nDC3Bo/mfadqoCr+1T+8d9Sucqo7TuxwPZbA2dSvN+LjjMRHLh1LdtW/lm2fSUkoillnqYWTCBpALGuGIzHYNvtWbt3xNvR1phs98bqWMPymTHPjjqGrbqVeXauvX3mdJKyRsMEeDDNICcSBgGgd+AwVj3Muo+7T6t0lY2o7cMAIiyZcMfafFRdUWMepdfWuzrSi1OJzVj6/wBdOR+5RVj6pswfA+Ix6jm79uz+u9FtkegeSKk8/PPgZZut5L8u9fqzavwkvlK/UZut5L8q9mq7Nq4/7SXylSp+/H1K6nuSfPbt13JfSFmj/LqX3LPKF82ukZkd6bdnivpOzPu6l9yzyhdjbGMJ38HL2XzYqXS76zw/CM8zlu6GvvK0/cR+YrR0uuaL0QguA/wjNp/E5bmhl7TaVqYOB/uI9h/EVY/y/t5IJ8d38HH3j9Y7W+Nn87l1EcT5NEUhZiRHW53YeGcD+a5a8b2/pHa3pD7dP3/jcrP0bUsFoXEfS1DQ+GaSVjx4gqd2+nQpv0mPwV2yS9V16xJU9DMymrqaokbmZFMx7hhtAcCfovoymqIqmCOaCRskUjQ5j2nEEKjL0XTtG79Q/PE+aixOSpY3EYfi4StKyrx2vZUXZ2baMsMR15Bg5o5BwICxd28Xiq9NjNvWm1aVeD6FXzxeT1jtb42f8xy7bRrbtp2teWdto10tSG0riGuPog5m68BqxXD3ke39I7Xxc37dP3/8jlXs+hNCuyNPpBZe1YrUlaI9Sc9kyx2BR2szF0Msr4X/AIHA6uox6L9/RpeCOx7VdR1eRtPWkN7Q4AseNmJ8Ds+fNdPcSzqe2tHktBPrjmllAcNeV2Opw9oOtVbaNLJZ9bPRVgDZoXlj24/1qO35q9XW51KD+k/YpZWoSlVfWD6RxxB5L52q/tU/vHfUq1NG96m2xZ5s+smDq+mbqJOuWPudzGw/I96qqrc01U+sf6jvqVyEptSqMjH0b9JVFqajL0jyXPo7hZFdGhyADNncfaS4rpcFzuj4g3Rs/Dhd5iujWo3vScK++Kqfyn8kX7h5Isv3HckUTVMM3W8lkgOBBGIO0FYZut5KSA8v/nh/Ux/uhegGCyiZkxg83RRvOL2NcfEhZbFGzEsY1pPgMFNEzIweXYRE4mKMn9kKbWNYMGtDR4AKSJkzgwQFoS2LZc0meWzqR7vF0DSfov0EWYmY5GJWJ5njBTQ07MkEMcTeFjQ0fwTsIiSeyZidZOUa17IsZkYgg1jWDBrQ0eAGCwYYnEl0bCTtJavRE4jB5iGNpxbGwHxDQFE08X6qP90L2RZyZjhyIMaGjK1oAHcApoiwDD9x3JEfuO5IgMM3W8lJRZut5KSAIiIAiIgCIiAIiIAiIgCIiAIiIAiIgMP3HckR+47kiAwzdHJSWq1zsB6R2eKzmdxHqgNlFrZncR6pmdxHqgNlFrZncR6pmdxHqgNlFrZncR6pmdxHqgNlFrZncR6pmdxHqgNlFrZncR6pmdxHqgNlFrZncR6pmdxHqgNlFrZncR6pmdxHqgNlFrZncR6pmdxHqgNh+47ki1nOdlPpHZ4rCA//2Q=="/>
          <p:cNvSpPr/>
          <p:nvPr/>
        </p:nvSpPr>
        <p:spPr>
          <a:xfrm>
            <a:off x="0" y="-555625"/>
            <a:ext cx="1447800" cy="11620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70" name="Google Shape;470;p36" descr="data:image/jpeg;base64,/9j/4AAQSkZJRgABAQAAAQABAAD/2wCEAAkGBwgHBgkIBwgKCgkLDRYPDQwMDRsUFRAWIB0iIiAdHx8kKDQsJCYxJx8fLT0tMTU3Ojo6Iys/RD84QzQ5OjcBCgoKDQwNGg8PGjclHyU3Nzc3Nzc3Nzc3Nzc3Nzc3Nzc3Nzc3Nzc3Nzc3Nzc3Nzc3Nzc3Nzc3Nzc3Nzc3Nzc3N//AABEIAF8AXwMBIgACEQEDEQH/xAAbAAABBQEBAAAAAAAAAAAAAAAAAQIEBQYHA//EADMQAAEEAgAEBAQFAwUAAAAAAAEAAgMEBRESITFRBhNBYTJxgZEiI0Kh0RRS8BVTYrHB/8QAGwEAAgMBAQEAAAAAAAAAAAAAAAUBBAYCAwf/xAAsEQABBAECAwcEAwAAAAAAAAABAAIDBBESIRMxkQUiUaGxwfBhgeHxIzJB/9oADAMBAAIRAxEAPwDuKEIQhCEm1FnydKu7hmsxtPYnmpAJ5KC4NGSVLQoEWZx0r+CO3EXdidKZ5rNA8Y5+6C0jmFDXtd/U5T0Joe09HA/JLsKF0lQhCEIQhCEISHolUTKzmtjrEzerWEj5qQMnCgkAZKpMvk57dl1HHnWvjeOXz5+g/cnl3Kix4ytE383imf6lx0PsjEsEVV0p+OVxJPsDofz9U+ebhG0xa3R3WpI5/E/kk/SjWKVNzSPJa33aSFXSUox8Vqc66Di6fsr2hiZsg0TTvMUB+EAficO/sFaMwGNa3ToC893uJXRstj2JyuRSfMMgADp6LDGExHde7YjcPXjUun4lyuOcBZIuQevo4fVaux4bxkrdMidEe7HlZXPYG1i2GZj/AD62+btaLfmP/V6xzQT91w6qvLWt1BrYdh4H2K2WIy9TKwebVfsj4mHk5p9wrFceq3ZsfcZaqO4ZGnmPRw7FdSw+SiymPjtQdHDm09Wn1Cp26hgORyKZ9ndoC0NLtnD5lT0IQqSZoULNROnxVmNg24xnQ91NTZOTHfJSDg5XLm6mkFYrHTB1CMN/TsfumzfmyxRnkHva0/UrwxP4jccBoeeRrspE7Dribyc07B904IAcs4CSwLagBrQGjQA0AFz7IZO/Zty+bYli4XkCNp4Q0bW0xmSivQt5hswH42E8wU+5i6Vw8Vmuxzv7taP3VCCQQPOtqa2oXWoxwnYWJx2bv0JmudM+xB+qOQ75ex7rS389i5MbL+e2TzGEeVrmSR00vKz4TqPB/p5pYj6AniH7rLZzC5TFMMxLJa46yRt5t+Y9FbAr2HjBweiXOdcpxuBGpvXCq2VSWgEK+8D2nU8vJQefy528TB2cP5H/AEsu6zMesrlMwUz25yjIXOcRMBzPoUxsRF0TgfBJ6c4jsMLfH1XXghIOiVZlblCa8baR3TkhQhc8xs7KdjI15t8TJyQB15pLWTeeUTQzt6levjCo7H5htxo1BaGnHXRwVS2Z0NmGbh4hG8P130dp9E1sjRIP9WRnc+F5hO2D5FSL2PykEIt2K8zGDnx8XNvz0dheVfxLlqehHcdI0fplHEP5XSoJa+QqNfGWyQyt+YIPUFY3KeBpvOc/Gzx+UTsRy7Bb7ArxhtxSZbOAFZs9nzxYkquJ++/5T8Z45c+aOLIVmta4gGWM9Pcjsto9jZY3MkaHNcNEH1CxGJ8ETtsslyU0fltO/LjJJd7E9ls7lqGlVksTuDY4xtxKqWxDrAgTHs42uE42vNchydcVMjZrtO2xSuaPkCn4UsbmKRldws85uyvO7K+3bmsuboyyOfr5na8msdxDkU/LSYtJ54WRDg2fW0bA+67WOgSqPQeZaNeR3V0bSfspCyZ2X0EHIyhCEIUqFl8dDk6MlWccnDkR1ae4XN7FebGWTSyLeH/bl/S8LqqiZHHVcjXMFuFsjD36g9wVbrWjDsdwl96iLI1DZw+YKwVCxexzy6lMWtdzLDzaforqLxTbaNTUmOPdjyFGs+FcjRcTirLZYvSGbqPqoZZmYTwzYVzj/cxw0VdJgm32PkUqaLVbu7j7ZCtpfFVoj8mixp7uftUmRnvZNwNyXbRzEbRpo+ieTltGT/Q5fLb8RDgT9AhmTpHlI2WN/qxzOYXUcbGHLGj1XEsksgxK44+owoX9H7JrKZmtRV427e46+/8AhP0Vg2w+47ysdXfI4/q1vX25fchabw9gv6Hdm1p1l314d9efqfdE1rhtOeaK9DivGBt4q7gjEULI29GNAH0T0ISVahCEIQhCEIQhCTQSoQhJpeb68Eh2+GNx/wCTQV6oQhNbGxg0xjWjsBpOQhCEIQhCF//Z"/>
          <p:cNvSpPr/>
          <p:nvPr/>
        </p:nvSpPr>
        <p:spPr>
          <a:xfrm>
            <a:off x="0" y="-433388"/>
            <a:ext cx="904875" cy="90487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71" name="Google Shape;471;p36"/>
          <p:cNvPicPr preferRelativeResize="0"/>
          <p:nvPr/>
        </p:nvPicPr>
        <p:blipFill rotWithShape="1">
          <a:blip r:embed="rId12">
            <a:alphaModFix/>
          </a:blip>
          <a:srcRect/>
          <a:stretch/>
        </p:blipFill>
        <p:spPr>
          <a:xfrm>
            <a:off x="6117429" y="2070100"/>
            <a:ext cx="1185071" cy="1185071"/>
          </a:xfrm>
          <a:prstGeom prst="rect">
            <a:avLst/>
          </a:prstGeom>
          <a:noFill/>
          <a:ln>
            <a:noFill/>
          </a:ln>
        </p:spPr>
      </p:pic>
      <p:pic>
        <p:nvPicPr>
          <p:cNvPr id="472" name="Google Shape;472;p36" descr="http://t2.gstatic.com/images?q=tbn:ANd9GcRQWr0B8pOEHyGjjFU5AEk8pzWShdEx4JfvziKZU4-X8N3ereBOsw"/>
          <p:cNvPicPr preferRelativeResize="0"/>
          <p:nvPr/>
        </p:nvPicPr>
        <p:blipFill rotWithShape="1">
          <a:blip r:embed="rId13">
            <a:alphaModFix/>
          </a:blip>
          <a:srcRect/>
          <a:stretch/>
        </p:blipFill>
        <p:spPr>
          <a:xfrm>
            <a:off x="7648574" y="1127125"/>
            <a:ext cx="1031874" cy="1171575"/>
          </a:xfrm>
          <a:prstGeom prst="rect">
            <a:avLst/>
          </a:prstGeom>
          <a:noFill/>
          <a:ln>
            <a:noFill/>
          </a:ln>
        </p:spPr>
      </p:pic>
      <p:pic>
        <p:nvPicPr>
          <p:cNvPr id="473" name="Google Shape;473;p36" descr="http://ts1.mm.bing.net/th?id=H.4856573772628064&amp;pid=1.1"/>
          <p:cNvPicPr preferRelativeResize="0"/>
          <p:nvPr/>
        </p:nvPicPr>
        <p:blipFill rotWithShape="1">
          <a:blip r:embed="rId14">
            <a:alphaModFix/>
          </a:blip>
          <a:srcRect/>
          <a:stretch/>
        </p:blipFill>
        <p:spPr>
          <a:xfrm>
            <a:off x="7191374" y="2162175"/>
            <a:ext cx="914400" cy="914400"/>
          </a:xfrm>
          <a:prstGeom prst="rect">
            <a:avLst/>
          </a:prstGeom>
          <a:noFill/>
          <a:ln>
            <a:noFill/>
          </a:ln>
        </p:spPr>
      </p:pic>
      <p:sp>
        <p:nvSpPr>
          <p:cNvPr id="474" name="Google Shape;474;p36" descr="data:image/jpeg;base64,/9j/4AAQSkZJRgABAQAAAQABAAD/2wCEAAkGBwgHBgkIBwgKCgkLDRYPDQwMDRsUFRAWIB0iIiAdHx8kKDQsJCYxJx8fLT0tMTU3Ojo6Iys/RD84QzQ5OjcBCgoKDQwNGg8PGjclHyU3Nzc3Nzc3Nzc3Nzc3Nzc3Nzc3Nzc3Nzc3Nzc3Nzc3Nzc3Nzc3Nzc3Nzc3Nzc3Nzc3N//AABEIAFwAXAMBIgACEQEDEQH/xAAcAAACAwEBAQEAAAAAAAAAAAAABwQFBggCAwH/xABCEAABAwMBAwcIBggHAAAAAAABAgMEAAURBgcSIRMxQVFhcaEUImJygZGxwTJCUnOCwhUzNJKistHxFiMkQ1Ph8P/EABoBAAMBAQEBAAAAAAAAAAAAAAMEBQACAQb/xAAsEQACAgIABAMHBQAAAAAAAAABAgADBBEFITFBMlGREhMVYXGhsSIjM4HR/9oADAMBAAIRAxEAPwB40UV+ZrTT9or8zRmtNP2iiitNCiiitNCiiitNCiiitNCljrHUEyTfplsZeU1EibiCls4LiykKJJHQMgYpnUjHHzLul1l5zy050pPohRA8AKQ4i5FWh3lngtKvcWYb0JOjXa5Q/wBlnyGx1b5UPccireLrq7sYD6Y8lPWpG4o+0cPCs2a+ZqRXbanhYz6GzFot8aAzfQtpNvcVuTIjrSxwUWlhwD4Hwq9hassUzAbuTKFHmS8S2f4sUoGo1tck71zhoeaVwUtOQ4jtBHH2VfuaBiuNJetlylttrG8jzw6gjsyM+NVce66xdgg/aRMzDw6W0wKg9COY/wBjYQ4lxIUhQUk8xScivdJT/C2o7Yrfts5tWDnLa1sKPu4H3190ao1xaBiQw+8gH/dZDyfejB95pj37DxqR94n8PR/4bQfryMclFK2Dtc3Vblytg3hzllzB/dV/WtJb9ounJgG/JciqIziQ0QB+IZT40Rb627wNnD8mvqnpz/E11FRIVyg3BvfgTI8lPWy4FfCpWaLEyCDoyNc5SYVtly1HCWGVuH8IJ+VIu0BSbazv/SUN495pr7SZXkuibqrpcaDI/GoJ+dLCOjcjtI+ygDwqbn8yBPouCLqt38z+J6UcDJ5qhTok6xLZkTCXbfN3VIdx+pWRkoPyqW6krQWxzr8wd54fOmk1bYtwt7kGayl2M6jcUhXSPke2g42OLA241n5xxmTXQ73FTkKAIOQeYir3Smov0O95NNJVb3FZJ5yyT9YdnWPb15o7/ZZejbmIkpSnrY+o+SyiOb0VdSh4846QK165sI4N7yz2DArgB6H+caIqzaddVMfHk7TqErRhSVDIUDkEddRJ7USHHcky3W2WWxlTjhwBSv0ttDescR+JIiqkxwkmMgLwW1fZz9n4fDOag1Lc7/K5efIO6k5bZb4Ib7h19p40+ctfZ2OshpwS42lWOlHfzmk1Tf4913o8GKjyfmL7zQK1+qCPNHaePdWaCAlISkYA6Kqt9xxYSCtalHCUjJJPUBU252Sfbba1NnIDPKupbQ0ris5BOT1cBSZ9u07MtolGIoQHW/Uz67gCw4kYWOZQ4Ee2mts2ul0k2F5LxVJDElTba3VEq3d1Jxnp4qNJHep+bJoxj6HhKUMKfW46fasgeAFHxQS8T4wVFA2Nncg7YpBTY7fDB4ypyAR6KQT8d2sZV/tYf5fU1hhA5DLTr6h3kAfymshdLo1CBbThb5+r0J7/AOleZPOybhaEYygd9mWsBsO3SC0frPpOPVyr8tNm2p80UldALcmamL7yistMqOT0ZIHD3mnJCf3U4QkrV1Dm9ppjEGk3JvGT++E8hJd6tMK9256BcWg4w6MEdIPQQegjrrnrU1lf05dXIL7ofaz/AJEhPM4nqPUodIroJTapH7W6Sj/ibJSn2nnPw7Ki32x26+2hdsmMgMni2WwAppXQpPUf7US6kWD5xfAzWxX8wes5wUqtHpbRd31KpLkdvyeFnzpbw838I51Hu4dtMHS2zC3W1zyi8vJuTyT5je7utDqJT9Y9/Ds6a2gb8gcLkZOYx4rZSPoekkfEe6l68Tu8qZXGR4aOvnKawaGtdgbBjNl6URhUl0ArPd9kdg8aw+2nEc2iKn6xddV7AkD4qpwocStIUhQKSMgg8CKRe2mZy+sG2AciNEQnHUpRKj4FNHuAWvQk3AL3ZYZzszCKVgE107peJ5Bpu1xSOLUVtKu/dGfGuaLbH8uucOHx/wBQ+21w9JQHzrqoAJAA4AcBQsVdbMd41ZyRfrERtOuxRr6cWR58eM3GSroSSN8n+KsQpwqUVKJJJySTkmtZtKsF3i6tuEtyFIdjSnOVafbbKkkYHAkcxHNg9VY1auTVuO5QrqUMHxoNqkuZU4fZWMdAD2m+2ZN4XNfPMdxA8SfiKakR7CKSeldURrLHWy7HW7vuFZWhY6gOY91bGJtGsxTuuNy2u0tgjwNM0uioBuReIYuRbkM4XYjED/bXsP8AbWJZ13p504/SG4fTZWPlU9nVFleIDd2h5PMFPJSfGjB1PQya2NcvVT6TVB/tr0H+2qRmew7+qfaX6iwakB49tdbgipEsUL5JR5P6BOSnqPWP/f8AfPe0CYJutLu+k5HL8mD6gCPy08zJCElSj5qRk91c3SpKpcp+Sv6TzinD3qJPzpfIPICVuEr+tm+U0mzSL5brm0tlOUodLp7NxJUPECukhSJ2GRFParkySPMjw1cfSUpIHgFU9q6xxpIHir+1fryEMV4cZadSUutoWk84UkGvpRR5NlTJ0zYZZzJsltdP2lxUE+/FVsjZ7pORnfskZP3RUj+UitRRXmhOxY69CZhZGybSroIbYlsfdylHH72arXtjFmIPIXS5IPRyhbX+UUzKK5NaHtDLmZC9HMUD+xNWcxr+O5yJ8wqoq9lWq4uP0ffY+Pv3Wj4A06aK59ykJ8QyO53/AEIkH9H7SIzSm25hlIUCFATQrIPr4rLO7PtWs4C7HIPR5ikK+BNdL0V4aVM7TiVq9APSYPZPo+Xpi3yZFzwmbN3d5pKs8klOcAkdOVHOOyt7RRRVAUaESssaxy7dTP/Z"/>
          <p:cNvSpPr/>
          <p:nvPr/>
        </p:nvSpPr>
        <p:spPr>
          <a:xfrm>
            <a:off x="0" y="-419100"/>
            <a:ext cx="876300" cy="87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75" name="Google Shape;475;p36"/>
          <p:cNvPicPr preferRelativeResize="0"/>
          <p:nvPr/>
        </p:nvPicPr>
        <p:blipFill rotWithShape="1">
          <a:blip r:embed="rId15">
            <a:alphaModFix/>
          </a:blip>
          <a:srcRect/>
          <a:stretch/>
        </p:blipFill>
        <p:spPr>
          <a:xfrm>
            <a:off x="6438900" y="1130300"/>
            <a:ext cx="876300" cy="876300"/>
          </a:xfrm>
          <a:prstGeom prst="rect">
            <a:avLst/>
          </a:prstGeom>
          <a:noFill/>
          <a:ln>
            <a:noFill/>
          </a:ln>
        </p:spPr>
      </p:pic>
      <p:sp>
        <p:nvSpPr>
          <p:cNvPr id="476" name="Google Shape;476;p36" descr="data:image/jpeg;base64,/9j/4AAQSkZJRgABAQAAAQABAAD/2wBDAAkGBwgHBgkIBwgKCgkLDRYPDQwMDRsUFRAWIB0iIiAdHx8kKDQsJCYxJx8fLT0tMTU3Ojo6Iys/RD84QzQ5Ojf/2wBDAQoKCg0MDRoPDxo3JR8lNzc3Nzc3Nzc3Nzc3Nzc3Nzc3Nzc3Nzc3Nzc3Nzc3Nzc3Nzc3Nzc3Nzc3Nzc3Nzc3Nzf/wAARCADIAPwDASIAAhEBAxEB/8QAGwABAAIDAQEAAAAAAAAAAAAAAAYHAQQFAgP/xAA9EAABAwICAg8GBwEAAwAAAAAAAQIDBAURMSFBBhITFBUXIkJRVWGBk6HRBxZTVJHBIzJScZTi8LFiouH/xAAbAQEAAgMBAQAAAAAAAAAAAAAAAwUCBAYBB//EAC8RAAIBAgIKAQMEAwAAAAAAAAABAgMEETEFEhMUFSFBUVKhcRax0SJTYYEyQkP/2gAMAwEAAhEDEQA/ALxAAAMGQAAAAAAAAAAa9fVxUNJNVVDtrFE1XOU4Np2TOuVG2dkUbVxVHsxVdqvQcD2j3rdZm2mB3IjVHzqmt2pvdn3p0Ee2NXLeFejJHYQTYNfjqXUv+6TTu3U1Hs3g0V8dIwjeKnL/AByfyWbwtN8NnmOFpvhx+ZzwUe+3HkdLsKfY6HC03w4/McLTfDj8zngb7ceQ2FPsdDhab4bPMcLTfDj8zngb7ceQ2FPsdDhab4bPMcLTfDZ5nPA3248hsKfY7VBXrUSOZI1rXYYtw1m8RmN7o3texcHNXFCRU8rZ4myNyVMugt9H3TqxcZvmjTuKWo8VkfQGQWJrGAZABgGQAYBkAGAZAAAAAAAAAAAAAAOZsiuzLNapat2CvRNrE1ec9ck+/wCyHTUqfZ1euFLqsELsaWlVWNwyc7nO+yft2mMngjTvrnYUm1m8iOzSvmlfLK5XyPcrnOXNVXNTwAQnJvmTrYvct/UO5SOxngwa7HW3Uv27jtFb2mudbq6OobirU0PanObr/wB2FjRyNljbJG5HMciK1U1opRXtDZzxWTO60LfbzQ1JP9Uft0Z6ABpFwAAAAAADftNTuUu5OXkvy7FNAa9BLRqulNTXQxnBTi0yUg1qCo3xAjl/Omh37mydVCanFSjkyolFxeDAAMzwAAAAAAAAAAAAAAAAAAAHiWRkMT5JXI1jGq5zlyREzUAj2zi98FWpY4XYVVTiyPDNqc53+1qVMdTZHdn3m6y1S4pF+WFq81iZfXPvOWQyeLOTvrnb1cVksgADE0wS3YdctvG6gldymcqLHWmtO7MiR9aaeSmqI54VwfG7bIpDXpKrTcTcsLuVrXVRZdfgs8GvQVcdbSR1EX5Xpjh0LrQ2DnGnF4M+iQnGcVKL5MAA8MgAAAAADYoKje9QiqvIdod6kgQi52bTU7rDuTl5bMu1C40ZcYPZS/o07qn/ALo6AALo0QAAAAAAAAAAAAAAAAAAQf2j3rcadtqp3fiTJtplRcmak718k7SW3SuhttBNWVC8iJuOGtV1Inaq6ClbhWTXCtmq6hcZZXK5ezsTsRNBhN4Iq9KXOzp7OOb+xrgAiObAAAAAAJBsRuO96paOV34Uy8jHU/8A++hNEKsRVRUVFwVNKKmosKxXFLjQMkcqbqzkyp/5dPfmVGkKGD2i/s63QF7rRdvN81l8djogArDpQAAAAAAfSnmdBM2RurNOlD5gyjJxaaPGk1gyTRvbIxr2LijkxQ9nJs9RgqwPXtb90OsdTb11WpqaKmpBwlgAATmAAAAAAAAAAAAAAOPspvDbLaZKhFTd3ciFq63L9kz7gYTnGEXKWSIZ7Rb1vqsbbIHYw064yqnOk6O5PNewhp6c5z3ue9yuc5VVVXNV6TyQN4s5C4rSrVHN9QADwhAAAAAABKNgdJV1NdUPg0QMi/ExyVeaidufmRmNj5ZGxxtVz3qjWtTNVXJC5djVoZZrTFSpgsq8uZyc565/TLuDpqpFxlkWeiqUpV1UWUTmA3brT7lNujU5D/JTSOarUnSm4Pod7CanFNAAERkAAAAAAZa5WORzVwci4opIqWdtRC2RNeadCkcN211G4zbRy8h+j9lLDR9xsqmq8ma9zT144rNHcAB0RWgAAAAAAAAAAAGFXAqLZneuGLs7cnY0tPiyLDJel3evkiE02fXrg62b0gdhU1SK3QulrNa/b69BVhHN9Ci0tc/8Y/2AARlIAAAAAAADZttDNcq+Gjp0xkldtUXoTWq9iJpB7GLk8ESz2c2XfFU661Dfw4V2sKLrfrXuTzXsLHwNe3UUNvooaSnbhHE1Gp29q9q5myTpYI660t1QpKHXr8nyqYWzwujdryXoUjj2qx7mOTBzVwVCUHKvFNlUMTsd9lK3SVvrw2kc19iztamrLVfU5YAKAsAAAAAAAAADvW6p3xAm2Xlt0O9TbI7RVC006P5q6HfsSFFRURUXFFOlsbjbU8Hmisr09SXLJmQAbpAAAAAAAD5VM8dNBJPO5GRxtVznLqRD6kC9pF6wa20U7tK4PqFTo5rfv9DxvBYkFzXVCm5sh99ucl4uk1ZJiiOXCNq81iZJ/teJzwCA5CcnOTlLNgAAxAAAAAABZHs5su9qR10qG/i1CYRIqflZ096+SIQ3YzaHXq7RU2C7i3lzOTUxPXLvLljY2NjWMajWtREREyREJILqXOirbWltpZLI9AAkL8HmRjXsVrkxRUwVD0DxrHkwRqphWCZ0btWS9KHzO1dabdYd0anLZ5ocU5i7t9hVa6dC1o1NeOPUAA1SUAAAAAAHYtFTt49xcvKZ+XtQ457hldDK2RmbVNm1ruhUUunUjrU9eOBJgeIZGyxtexdDkxQ9nUJprFFS+QAB6AAADRvVyitNtmrJtKRpyW/qdqT6lK1VRLV1MtTUO20srlc5e1ST+0G9b/uO8YH409KuDsF0Ok1/TL6kTIpvFnM6TudrU1I5L7gAGBWgAAAAAAAlGwKy8JXTfU7caalVHLimhz+an3+nSepYslo0pVaihHqTTYVZeCLS1Zm4VVRg+XHNvQ3u/wCqpIQCZLA6+lTjSgoRyQAB6SAAAGFOBcKfe86oich2lvoSA1q6n3xArecmlq9pp3tvtqXLNZE1CpqS/gj4C6FwXQqA5otAADwAAAAAAHRtFTtXrA9dDtLf3OwRZFVqo5q4KmlFJFR1CVEDX87JydCl7oy41o7KWayNC6p4PWR9wAWpqA07utUlsqlt+C1W5O3LH9WH/TcMKDySxTRQi44rtsccdOOZglftAsvB9y37A3CnqlVVwybJrTvz+pFCBrBnG16UqNRwl0AAPCIAAAAAAyS6x7NKezW6Kjgtau2ul793wV7lzX8pEF0J2qeS+0do+E6e0qrPIsbPWpfrWbLA4yW9VL/I/qOMpvVTv5H9SvwWHDrbx9s397rdywOMpvVTv5H9Rxkt6qX+R/Ur8Dh1t4+2N7rdywOMlvVS/wAj+o4yW9VL/I/qV+Bw628fbG91u5YHGS3qpf5H9Rxkt6qX+R/Ur8Dh1t4+2N7rdyY1OzaKaZ0iW5zNtmiTIun6Hz98mfIv8VPQiQNWWgNHybk6ft/kmWkrlLBS9Ilvvkz5F/ip6D3yZ8i/xU9CJAx+ntHft+3+RxO68vSJb75M+Rf4qeg98mfIv8VPQiQH09o79v2/yOJ3Xl6RLffJnyL/ABU9B75M+Rf4qehEgPp7R37ft/kcTuvL0iW++TPkX+KnoSLYZe5brVzMipHRwMZjI9X4pjqTLPMrKNj5ZGxxtVz3qjWtTNVXJC59jFoZZbTFS6FlXlzOTnPXPuTLuNO70XYWkVKnDCXTm/ybFC7uazwlLl8I6wANE2gAADQvlsiu1smo5dG3Tku/S5MlKWqqeWlqZaedu0licrXt6FQvggHtIsv5LvTt6GVCJ/6u+30MJrHmVOlLbXhtY5r7EBABEc6AAAADDtGj6m3ZWzuKqj06klKGvLAwq4riADsEklgizAAPQAAAAAAAAAAAAAAAAAAADZttDNcq+Gjp0xkldtUXUia1XsRNJ5KSisWepNvBEt9m9k3xVOutQ38KBdrCipm/WvcnmvYWSattoobdQw0lOmEcTEanSvSq9q5m0cpdV3XqufToXdGmqcFEAA1yUAAAHyqqeKqp5KediPikarXNXWin1APGseTKRvdsktFzmo5cV2i4sd+tq5L/ALXiaBaXtAsvCFt37A3GppUVdCaXM1p3Z/Uq0hksGcne22wquPToAAYmoMtJ5MuXUmSGDrdHWuwpc83mWVGnqR/kAA3yUAAAAAAAAAAAAAAAAAAAAAFk+ziyb2pHXSoZ+LUJtYUXms6e9fJE6SGbGLO69XaKmwXcW8uZyamJ65d5c8bGxsayNqNY1ERrUyRCo0pc6sdlHN5m/Z0sXrs9AAoiyAAAAAAAAAMKmOgqHZjZeBru5Im4Us+L4ehOlvcvkqFvnG2V2dt6tMkDUTfDOXC5dTk1fsuRjJYo0r+229Llmsimwq4J/wAMua5rlY9Fa5q4KippRdZ4VcVN7RdrtquvLKP3Oct6etLF9AADqDfAAAAAAAAAAAAAAAAAAAAAABKNgNk4Tum+p2401KqOXFNDn81Pv9OkjrVY0oOcuhnTg5yUUTXYTZOCLS1Zm4VVRg+XHNvQ3uTzVSRGDJyVSpKpNzlmy8hFQiooAAwMgAAAAAAAAAYAAIZsi2ELc7lJV0dTHAkumRjmKvK1qmHScvi4rOsafw3eoBs0rytRjqweC+DW3Si23gOLis6xp/Dd6ji4rOsafw3eoBLxK58vSG6Uuw4uKzrGn8N3qOLis6xp/DcAOJXPl6Q3Sl2HFxWdY0/huHFxWdY0/huAHErny9IbpS7Di4rOsafw3eo4uKzrGn8NwA4lc+XpDdKXYcXFZ1jT+G4cXFZ1jT+G71AHErny9IbpS7Di4rOsafw3Di4rOsafw3ADiVz5ekN0pdhxcVnWNP4bvUcXFZ1jT+G71AHErny9IbpS7Di4rOsafw3eo4uKzrGDw3eoA4lc+XpDdKXYcXFZ1jT+G71JvYLVFZrXDRxLtlamL34Ybdy5r/tQBDWu61Zas3yM6dCFN4xR0QAa5MAAAAAAf//Z"/>
          <p:cNvSpPr/>
          <p:nvPr/>
        </p:nvSpPr>
        <p:spPr>
          <a:xfrm>
            <a:off x="0" y="-1587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77" name="Google Shape;477;p36"/>
          <p:cNvPicPr preferRelativeResize="0"/>
          <p:nvPr/>
        </p:nvPicPr>
        <p:blipFill rotWithShape="1">
          <a:blip r:embed="rId16">
            <a:alphaModFix/>
          </a:blip>
          <a:srcRect/>
          <a:stretch/>
        </p:blipFill>
        <p:spPr>
          <a:xfrm>
            <a:off x="6877049" y="3125787"/>
            <a:ext cx="1065213" cy="1065213"/>
          </a:xfrm>
          <a:prstGeom prst="rect">
            <a:avLst/>
          </a:prstGeom>
          <a:noFill/>
          <a:ln>
            <a:noFill/>
          </a:ln>
        </p:spPr>
      </p:pic>
      <p:sp>
        <p:nvSpPr>
          <p:cNvPr id="478" name="Google Shape;478;p36" descr="data:image/jpeg;base64,/9j/4AAQSkZJRgABAQAAAQABAAD/2wCEAAkGBg8SEBASExIQEA8PEBAPDxANEA8QDxAPFBAVFRUQExIXHCYeFxkjGRIVIDAgIygtLCwuFR8xNTAqNScrLSkBCQoKDgwOGg8PGjUgHyQyLCwqKik1LCwvKTAzLTUuNTUvLCkpKSksKSspMC8sLCk1LzQsKTUsKikpLCwpKTUpKf/AABEIAL0BCwMBIgACEQEDEQH/xAAcAAEAAgIDAQAAAAAAAAAAAAAABgcDCAEEBQL/xABPEAABAwICAwkJCwoFBQAAAAABAAIDBBEFEgYHIRMxQVFhcXSBsyIkNVJzkZKhsRQjJTI0VGOytMHSFjNCQ1NygpPR8BVidcLTCESDlKL/xAAbAQEAAgMBAQAAAAAAAAAAAAAAAgQDBQYBB//EADYRAAEDAgIFCQcFAQAAAAAAAAABAgMEEQUxEhMhUXEUIkFhgZGh0fAyM0JSscHhNUNTsvE0/9oADAMBAAIRAxEAPwC8UREAREQBERAEREAREQBERAEREAREQBERAEREAREQBERAEREAREQBERAEREAREQBERAEREAREQBERAEREAREQBERAEREAREQBERAEREAREQBERAEREAREQBERAEREAREQBERAEREAREQBERAEREAREQBERAEREAREQBERAEREAREQBERAEREAREQBERAEREAREQBERAEREAREQBERAEREBhqqtkbHPe4MYwXc5xsAFB6/Wl3VoIczdvdzuLSeUMAvbnIPIvP1iY4ZJhTtPvcNnPAOx0pFxfmFvS5Aoc6Ro3yBzlUZp1RdFp1OHYVG6NJZkuq5JuT8kum1mVx+K2maOWOVx7QLEdY2IccA5oj97ioru7fGHnCbu3xh5wq+tfvNwlBSp+2hJXaf4gf1rRzRR/eCsTtOcRP/AHBHNFB+FR/dm+MPOF9rzWP3qTSjp0/bb3Ie0dNMR+cv9CD8C4/LHEfnUnoQfgXjIvNN29SXJYP429yeR7P5Y4j86k9CD8C5Gl+I/OpPQg/AvFJsvkTt8YecJpu3qOSwfxt7k8iQs0uxD50/rjg/CuxHpbiHzo9cMB/2qNhyyslTWP3qY3UkPyN7k8iUxaVYj84Yf3oGfcu0zSbEzvS0p/fhf9zlFYqhd6CqXqSv3lOSkjTJidyEnp8fxbh9wP5hOw+slZWaeSxPa2rpjE1xsJYXbpHzkf0ueReLTVy9Ld2SsMcgDmOFiD7QeA8qzNmdvNdJTxX58aW6tipw228Ca01SyRjXscHseA5rmkFrmneIKyqv9CK91PUSUbjeM3fCTy7T5wb84crAV6N+m25pKun5PIrL3TNF3ooREUyqEREBSmvaGeOopZ2STRskY+B+5SyMbujDnZcNI2lpk2/5OZdXUdpDIK6ankkkkbUQZ2brI+S0kLt4Zid9sjvQU91vYJ7owyewvJABUx2FzeLunAcpZmHWqG0Txf3NX0dRcBsU7M5vYCJ943m/Fke49SA2b0rxgUtFVVH7GCSQcrg05R57LVymqqyR0cTaipMsrmRMJqJ7bo9waCe63rlXZr3xbJh0cIO2qqI2n9yL30nzsYOtVxqjwjd8UicRdlKx9QeLPbc2A9byf4EBsVhsAZFGwXtGxrBfabNAAJPHsXaXDBYLzKrSmgieI5KuljlJsI5KiFjySbWyl199Aeoi+Y5A4AtIc07QWkEEcYIXLnAC52AbSTvAIDlF1RitOdgmhJOwASM2nzrsSStaCXENaN8uIAHOSgPpY53WaTyLFHiUDiA2WJzjvBsjCTzAFfOKyZYXniaT6kCbSlsRnL5pXnaXyvd1Zjb1WU71WNBhqekDf8ixV007Bx8POssVTI2+V8jAdpDHvYCeM2K1Mcmi7SPoNXSa+DUotsvAvfIOIeYJkHEPMFW+raqkdVyB0kjx7mebPke4X3WPbYnfUm1hzObh8pa5zHbpTjMxxa6xqIwdo5CVsGy3Yr7HHy0Kx1LafSzsl+J7WIMG4y7B+bk4P8pVFRfFHMPYuya+bhlmI4QZZCLedG4fUEAinqiCAQW01QWkcBBDbEKlLJrbWQ6igo+RI5HOve3VkYEXJBFwQQQSCCCHBwNi0g7Qb8Cz/wCG1Pzaq/8AVqPwrBZVNmr2pmpkwX5VS9Kp+2arf0hYPcdVsHyafg+icqgwQ99UnSqbtmq4dIfkdX0afsnK7Tey45rGffxeukpIL6BWahw6ea+5RSy5djjGwloPEXbwPJdfFTTSRuLJGPjeNuWRpabcYvvjlCp2W1zpNYxXaN9u4Nes0cy6t1no6aWVxbFHJK4b4iY5+XZ+kQLN61G18jx+iiXXYd6KpXfgrF5VVh9TCM0sM0TeF72OyDneNg61xFOvVRUzKqsZIl2rfgenUVWWqpJRvh7WHmLgPY9ytiF12g8ipWrqNjD4rwfNt+5XLQOvG08gV6lW6Kc7jMejq16lTuX8nYREVw0IREQGCshDmOaRcEEEHhB4FqTj2FGnqammII3GWSJt9/c7+9u62Fp61t4Qtf8AXrgO5VkVS0dzUsMUhA2brH8UnlLDb/xoDwdPNLDWjDrkEwUEe6kfOZDaUHi/NMPWrF1B4Nlpp6kjbUTZGH6KLufrmRUWSeAXJ2ADaSeAAc62w0NwYUlDTwDfihYxxHC/L3R63XKArLXVrBmExw+nkdExjGuq5InFsjnPGZsAcNoblIJtv5gN64NY4fovWTROlhpnyQtzBz2BgBLfjBrSQX2/yg8W+u7rEmLsWxAnf90EdTWNA9QV86t8PZ/hFDsAvTRu/ic3MT1kk9aApDQDT6bDZ2EPc6ie5oqICSWBhO2WNv6L2g32fGtY8Ftkcbl70nI2gwSkHjBjK1Q0jjAq61o2AVdW0AcA3d4WyuFVLpMEhkdtdJhsb3Hjc6lBPrKA1n0fYBUUZsL+6aU3sL/nmLZXWi8/4NX8tO72ha04Ae+KPpFL2zFsprR8DV3R3e0ICiNWjQMYw8gAHdnbwA/UyLZHSebLSTu4opD5mErW3VqfhfD/ACzuxkWxGm5+D6ro8vZlRdkplhS8jU60+pULN5c3WJrti+sy059JJjqx+WSdGf2salGsjwdL5Sm+0xqKarz37J0V/axqVayvBs3lKb7TGr0fuV7TlKz9TZxb9SqXHYeZXjgnyWm8hD2bVRTnbDzK9MD+S03R4ezao0ualjH/AGGcVKaxA99VPTan7S9XjJ8U8x9iovEj31U9NqPtL1eknxTzH2KVN8RXxvKLgv2KM0dPv9F0il7Viu6up2SRSMebMkjex5BsQxzSCb8Gw76ovRt/v1D0ij7ZiurSP5HV9Gn7Jy8pvZUyY4l540T1tOpgeP4e4impns97b3DGMe1haN/I4iz+O4J410tY2GtkonSWG6U7myMdwhpcGvbzFpOzjAPAq80Qf8IUXlnDzwSBWjpt4OrejyHzNU2P1ka3KtRTJR1kerVVvZdvGy95VmBYUampigBIDyTI4b7Ymi7iOU7GjlcFb/e1HB+hBTxAcFgLm3O5xJ5ySq61YNBrnnhbSyAdcsV/YpDrVnDaKO5AaamMG5sD3EhHrA8yhDzI1f0lnEr1FYynVbN2eu4kWE47TVbXGF4kDdj2lrmOF/GY8A2NjwbbKu9OdHmUszHRDLBOHWYAA2KRtrtbxNINwOCzuCwH1qpqmurJg1wINMS7KQdrZWWv6TvOvc1sDvamPCKsDz0839F65dZFpLmQhj5HiCQsXmrv4eZXdU+7CP73lduCvvBGeNjT6lRcr9hV4aOnvaLybPqhRpM1MuPJzY+37HpIiK8cuEREAVba96JrsLe8juoZoHtPETIIz6nlWSq916H4Hm5Zaft2oCjdA6RsuJ0MbtrTUNcRxlgLx62hbYMbZvUtVNWZ+F6Dyx7J62s/R6kBqjrBPwriHSX+xq2I1ceCKDokP1AtdNYnhbEOkv8AYFsVq38EUHRIfqBAa06Tnv6v6bV9u9bH4B4Apv8ASofsjVrbpUe/q/plX271slgHgCm/0qH7I1Aa1aPnvmj6RTdsxbLa0vA1d0d3tC1m0ePfVH0mm7Vi2Z1peBq7o7vaEBQmrM/DFB5Z3YvWxenA+D6ro8vZla46sT8MUHlndk9bLaURZqSZvjRPHnYVF21FMsK6MjV60KRa7YucywRv2BfWZac+jk11WHv2Tor+1iUs1l+DZvKU32mNRDVSe/pOiP7aJS7Wb4Mm8pTfaY1fj9yvacrWfqTOLfqVG52w8xV8YF8lpujw9m1UE52w8xV+4D8lpujw9m1Qpc1M+PewzipSeJu77qem1H2lyviT4p5j7FQeKnvyp6bUfaXK+5PinmPsU6b4jBjWUXBfsUHo4ff6DpNH28au7ST5FV9FqOycqN0bPv8AQdKo+3jV46S/IqzotR2TlGm9lTLjXv4/XSVDoc74QofLHsZFaum/g6t6NL9Uqp9DD8I0Plj2MitfTfwbW9Gl+qUg92710HmK/wDZF2f2Ug2qw9+ydGf2sasvEMTggaHzSRwsLsodK5rGl1icoJ4bA+ZVjqpd37J0V/axqR62D3nF0pnZSKUTtGK5hr4kmr0jXJbHufllhvzyl/nR/wBVEtZWPUs9PA2GeGZzapr3Nika9wZuEwzEA713AdYUU0W0adXSvjEoh3OPdMxi3W/dBtrZm2313NK9CH0MUcpqBMJJhDlEG5WvG9+bNndf83a1uFQdJI9irbYWoaOlp6lrdNdNOj0lvEjkrth5le2jo72i8mz6oVB1Du5dzH2K/wDBGWgjHE0D1JS5qRx9ebH2/Y76IivHLhERAFXmvXwPL5Wn7ZqsNR3TrRhuIUjqZznMa9zHF0YBcMjg4Wvs3wgNctWfheg8seyetrbbOpVPozqXjpauCpE873QPzhr2x5ScpG2wvwq2W7yA1g1w4O+DFp3EHc6oNnjdY2Jyhj233rhzb8zhxqR6F67Y6PDm00tPLLNTscyB0boxHI3aWCQkgstcNuA7YLq29L9DaaviMczMwvmaQcr2O8ZjhtB/sqqKn/p+fnOSrcI+ASQB7wP3g4A+ZAVc2KesqbAB1RWTuNmghu6SvJJ4bNGYnkAW101DueHuhaNjKUxMA4hFlA9Sjmg2quloHboM0s5FjNNYuA4WsA2NHr5VO5IrtI5EBplh1UY5IZAMxikilDSbBxY4OtfgvZWbp/riNfTGlpYJYontvUvlymQxjaWNawkNbvXcT5l6uNagw6d7oKgwQvcXbkYRJudySQxwcO527ARs5VJMO1QUsNFPTtz56lhjlqHZTMWk3sNlgNm8Ou6ApzVh4YoPLO7J62gxWO8LxxtI9SrTRfUxFSVcFSJ5nugeXta9seU3aW7bC/6StKqZeMjkQGusQIAB327DzjYV95llxWAx1E7Dvtmk9EuzN/8AlwXVzLTqlth9Ia/TRHb9pONUx7+l6I/tolMdZ/gyfylN9pjVV6N6SSUUzpo2se50ZiIkzWsXNdfZw9wF6mkGsSoq6d8D4oWMeY3F0e6Zhkka8Wubb7VZZI1I1b07TSVFFLJWNmanNRW+BGnHYVfujMwfRUbhvOpYD54mrX7MpZozrIno4RAYmVEbL7lmkdG9jSScmbK64F9mwWGxRgejF2mbFKV9TGmr2qikrGrSJtXLUzTh1Nu0lTuRbk2ueZLSSE2yAk7LbbC/CDOZfinmPsVI6R6d1dZZrssMLXB24xF1nkG43R++8XG9YDkJAK9d2t6rII3Cn27P1v8AVZmzRtvY1k+HVkqNV63VOjZs/O8iejR74oOlUfbxq/sQpmyRSxvJDJI3xvIIBDXNIJBO9sK14oKgxPheLEwSRStDr2JjeHAG3Bdql2Ia06qaGWF0NOGzRvicRulw17S0kXPEVihkaxFRS/idHLUSMdH0El0c1ZOpquOd9QJWQlxiaIsji4sLQXnMRsDjvDftvby9jWJUhmG1V/1jWxDlMj2t+8+ZQHAtaNXTxiORjKprQAx0j3RygDgc+zs/ORfjJXm6U6az1xYHtbFDGczYoyXXfa2d7jbMbE22C1yp62NrFRpW5DVy1LXzLdG227Mk25Z+Bm0CxZtPiELnkBkrX07nE2Dd0LS0+mxo/i5Fa+lOjza2mdCXbm7M18bwM2R7TsJbcXFrgjiKoMlSzAtZlbTtEbgypjaLNExc2Vo4Buovcc4J5VCKRGorXZFrEKGSWRs8C85PXAnmhOhBoTK98olllDWdwwsYxjSTYAkkkk+oLwtb2KMIpqYG7w81LwP0WhjmNB587vRK8+u1v1TmkRQRQuP6bnumI5m5Wi/PfmUIqKp8j3SPc58jzme95u5x4z/ey1lJ8jdDQYYqShnWo5RUrt7N1ujYfcQu9jfGexvpOA+9bB4e20beYKhdH6bdaumZt/OsebcAYc+3k7m3Wr/p22a0cinSpsVSrjr7vY3qVe//AAyIiK2c8EREAREQHFlyiIAuLLlEAREQHFlyiIDiyOFwuUQFQ6y9H3Ml90NBykZZbcFviv5ttj1KDZlsXiOHNlaQQq8xTVewuJZnj5I8uX0SDbqsqksCqt2nQ0GKtjYkc3RkvmVvmXGZTaTVi/gkf/FGD7CF1natZ/2reuF341h1D9xtUxSlX4/BfIieZMylB1c1P7Rn8t4+9Y3avqrgdEefOP8AaV5qX7iaYlSr8aePkRrMucy986A1v0Hpy/8AGuPyDrfofTk/AvNU/cS5fTfOh4GZc5l735B1v0P8yT8CfkHW/Q+nJ+BNU/cOX03zoeBmTMpANAa36D05f+NZm6vqrhdGObOfuC91T9x4uIUyfGhGsy4zKUjVzU/tGfy3n71lbq1n/ajqhd+NNS/cRXE6VPj8F8iJZkzKbR6sX8Mj+pgHtJXq4Rqxja4OfmksbjdSMo/hAAPXdSSB6mF+L0zUui34Iv3sdTVjo84vNQ8WBbliB8S9y7rsOocqtYBdagoWxtAC7SusYjEshytTUOqJFkd/gREUyuEREAREQBERAEREAREQBERAEREASyIgOMg4lxuY4gvpEB8bi3iC49zt4gsiIDEaZnEE9ys8ULKiAxe5WeKE9ys8ULKiAxCmZxBc+528QWREB8bi3iC53McQX0iA4yjiXNkRAEREAREQBERAEREAREQBERAEREAREQBERAEREAREQBERAEREAREQBERAEREAREQBERAEREAREQBERAEREAREQBERAEREAREQBERAEREAREQBERAEREAREQBERAEREAREQBERAf/Z"/>
          <p:cNvSpPr/>
          <p:nvPr/>
        </p:nvSpPr>
        <p:spPr>
          <a:xfrm>
            <a:off x="0" y="-874713"/>
            <a:ext cx="2543175" cy="18002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79" name="Google Shape;479;p36" descr="http://ts3.mm.bing.net/th?id=H.4627699251022058&amp;pid=1.1"/>
          <p:cNvPicPr preferRelativeResize="0"/>
          <p:nvPr/>
        </p:nvPicPr>
        <p:blipFill rotWithShape="1">
          <a:blip r:embed="rId17">
            <a:alphaModFix/>
          </a:blip>
          <a:srcRect/>
          <a:stretch/>
        </p:blipFill>
        <p:spPr>
          <a:xfrm>
            <a:off x="304800" y="2187588"/>
            <a:ext cx="4960096" cy="3984612"/>
          </a:xfrm>
          <a:prstGeom prst="rect">
            <a:avLst/>
          </a:prstGeom>
          <a:noFill/>
          <a:ln>
            <a:noFill/>
          </a:ln>
        </p:spPr>
      </p:pic>
      <p:sp>
        <p:nvSpPr>
          <p:cNvPr id="480" name="Google Shape;480;p36"/>
          <p:cNvSpPr txBox="1"/>
          <p:nvPr/>
        </p:nvSpPr>
        <p:spPr>
          <a:xfrm>
            <a:off x="1567234" y="3886200"/>
            <a:ext cx="262376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i="0" u="none" strike="noStrike" cap="none">
                <a:solidFill>
                  <a:srgbClr val="735C00"/>
                </a:solidFill>
                <a:latin typeface="Arial"/>
                <a:ea typeface="Arial"/>
                <a:cs typeface="Arial"/>
                <a:sym typeface="Arial"/>
              </a:rPr>
              <a:t>Internet</a:t>
            </a:r>
            <a:endParaRPr sz="2400" b="1" i="0" u="none" strike="noStrike" cap="none">
              <a:solidFill>
                <a:srgbClr val="735C00"/>
              </a:solidFill>
              <a:latin typeface="Arial"/>
              <a:ea typeface="Arial"/>
              <a:cs typeface="Arial"/>
              <a:sym typeface="Arial"/>
            </a:endParaRPr>
          </a:p>
        </p:txBody>
      </p:sp>
      <p:sp>
        <p:nvSpPr>
          <p:cNvPr id="481" name="Google Shape;481;p36"/>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a:t>19</a:t>
            </a:fld>
            <a:endParaRPr/>
          </a:p>
        </p:txBody>
      </p:sp>
      <p:sp>
        <p:nvSpPr>
          <p:cNvPr id="482" name="Google Shape;482;p36"/>
          <p:cNvSpPr/>
          <p:nvPr/>
        </p:nvSpPr>
        <p:spPr>
          <a:xfrm>
            <a:off x="0" y="6123374"/>
            <a:ext cx="914400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Tahoma"/>
                <a:ea typeface="Tahoma"/>
                <a:cs typeface="Tahoma"/>
                <a:sym typeface="Tahoma"/>
              </a:rPr>
              <a:t>Banking systems, Communication (messaging, email), Distributed information systems (WWW, federated DBs,  Manufacturing and process control,  Inventory systems, ecommerce, Cloud platforms, mobile computing infrastructures, pervasive/IoT systems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9"/>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26" name="Google Shape;126;p19"/>
          <p:cNvSpPr txBox="1"/>
          <p:nvPr/>
        </p:nvSpPr>
        <p:spPr>
          <a:xfrm>
            <a:off x="6731000" y="624840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
        <p:nvSpPr>
          <p:cNvPr id="127" name="Google Shape;127;p19"/>
          <p:cNvSpPr txBox="1">
            <a:spLocks noGrp="1"/>
          </p:cNvSpPr>
          <p:nvPr>
            <p:ph type="ctrTitle"/>
          </p:nvPr>
        </p:nvSpPr>
        <p:spPr>
          <a:xfrm>
            <a:off x="609600" y="1676400"/>
            <a:ext cx="8305800" cy="192405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CS 237/NetSys 260  </a:t>
            </a:r>
            <a:br>
              <a:rPr lang="en-US" sz="3600" b="0" i="0" u="none" strike="noStrike" cap="none">
                <a:solidFill>
                  <a:srgbClr val="003399"/>
                </a:solidFill>
                <a:latin typeface="Arial Black"/>
                <a:ea typeface="Arial Black"/>
                <a:cs typeface="Arial Black"/>
                <a:sym typeface="Arial Black"/>
              </a:rPr>
            </a:br>
            <a:r>
              <a:rPr lang="en-US" sz="3600" b="0" i="0" u="none" strike="noStrike" cap="none">
                <a:solidFill>
                  <a:srgbClr val="003399"/>
                </a:solidFill>
                <a:latin typeface="Arial Black"/>
                <a:ea typeface="Arial Black"/>
                <a:cs typeface="Arial Black"/>
                <a:sym typeface="Arial Black"/>
              </a:rPr>
              <a:t>Distributed Systems Middleware</a:t>
            </a:r>
            <a:br>
              <a:rPr lang="en-US" sz="3600" b="0" i="0" u="none" strike="noStrike" cap="none">
                <a:solidFill>
                  <a:srgbClr val="003399"/>
                </a:solidFill>
                <a:latin typeface="Arial Black"/>
                <a:ea typeface="Arial Black"/>
                <a:cs typeface="Arial Black"/>
                <a:sym typeface="Arial Black"/>
              </a:rPr>
            </a:br>
            <a:r>
              <a:rPr lang="en-US" sz="3600" b="0" i="0" u="none" strike="noStrike" cap="none">
                <a:solidFill>
                  <a:srgbClr val="003399"/>
                </a:solidFill>
                <a:latin typeface="Arial Black"/>
                <a:ea typeface="Arial Black"/>
                <a:cs typeface="Arial Black"/>
                <a:sym typeface="Arial Black"/>
              </a:rPr>
              <a:t>Spring 2019</a:t>
            </a:r>
            <a:endParaRPr/>
          </a:p>
        </p:txBody>
      </p:sp>
      <p:sp>
        <p:nvSpPr>
          <p:cNvPr id="128" name="Google Shape;128;p1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2800"/>
              <a:buFont typeface="Arial"/>
              <a:buNone/>
            </a:pPr>
            <a:r>
              <a:rPr lang="en-US" sz="2000" b="0" i="0" u="none" strike="noStrike" cap="none">
                <a:solidFill>
                  <a:schemeClr val="dk1"/>
                </a:solidFill>
                <a:latin typeface="Tahoma"/>
                <a:ea typeface="Tahoma"/>
                <a:cs typeface="Tahoma"/>
                <a:sym typeface="Tahoma"/>
              </a:rPr>
              <a:t>Lecture 1 - Introduction to Distributed Systems Middleware</a:t>
            </a:r>
            <a:endParaRPr/>
          </a:p>
          <a:p>
            <a:pPr marL="0" marR="0" lvl="0" indent="0" algn="ctr" rtl="0">
              <a:lnSpc>
                <a:spcPct val="100000"/>
              </a:lnSpc>
              <a:spcBef>
                <a:spcPts val="400"/>
              </a:spcBef>
              <a:spcAft>
                <a:spcPts val="0"/>
              </a:spcAft>
              <a:buClr>
                <a:schemeClr val="accent2"/>
              </a:buClr>
              <a:buSzPts val="2800"/>
              <a:buFont typeface="Arial"/>
              <a:buNone/>
            </a:pPr>
            <a:r>
              <a:rPr lang="en-US" sz="2000" b="0" i="0" u="none" strike="noStrike" cap="none">
                <a:solidFill>
                  <a:schemeClr val="dk1"/>
                </a:solidFill>
                <a:latin typeface="Tahoma"/>
                <a:ea typeface="Tahoma"/>
                <a:cs typeface="Tahoma"/>
                <a:sym typeface="Tahoma"/>
              </a:rPr>
              <a:t>Wed </a:t>
            </a:r>
            <a:r>
              <a:rPr lang="en-US" sz="2000"/>
              <a:t>5</a:t>
            </a:r>
            <a:r>
              <a:rPr lang="en-US" sz="2000" b="0" i="0" u="none" strike="noStrike" cap="none">
                <a:solidFill>
                  <a:schemeClr val="dk1"/>
                </a:solidFill>
                <a:latin typeface="Tahoma"/>
                <a:ea typeface="Tahoma"/>
                <a:cs typeface="Tahoma"/>
                <a:sym typeface="Tahoma"/>
              </a:rPr>
              <a:t>:</a:t>
            </a:r>
            <a:r>
              <a:rPr lang="en-US" sz="2000"/>
              <a:t>0</a:t>
            </a:r>
            <a:r>
              <a:rPr lang="en-US" sz="2000" b="0" i="0" u="none" strike="noStrike" cap="none">
                <a:solidFill>
                  <a:schemeClr val="dk1"/>
                </a:solidFill>
                <a:latin typeface="Tahoma"/>
                <a:ea typeface="Tahoma"/>
                <a:cs typeface="Tahoma"/>
                <a:sym typeface="Tahoma"/>
              </a:rPr>
              <a:t>0-</a:t>
            </a:r>
            <a:r>
              <a:rPr lang="en-US" sz="2000"/>
              <a:t>7</a:t>
            </a:r>
            <a:r>
              <a:rPr lang="en-US" sz="2000" b="0" i="0" u="none" strike="noStrike" cap="none">
                <a:solidFill>
                  <a:schemeClr val="dk1"/>
                </a:solidFill>
                <a:latin typeface="Tahoma"/>
                <a:ea typeface="Tahoma"/>
                <a:cs typeface="Tahoma"/>
                <a:sym typeface="Tahoma"/>
              </a:rPr>
              <a:t>:50p.m., </a:t>
            </a:r>
            <a:r>
              <a:rPr lang="en-US" sz="2000"/>
              <a:t>SH 128</a:t>
            </a:r>
            <a:endParaRPr/>
          </a:p>
          <a:p>
            <a:pPr marL="0" marR="0" lvl="0" indent="0" algn="ctr" rtl="0">
              <a:lnSpc>
                <a:spcPct val="100000"/>
              </a:lnSpc>
              <a:spcBef>
                <a:spcPts val="400"/>
              </a:spcBef>
              <a:spcAft>
                <a:spcPts val="0"/>
              </a:spcAft>
              <a:buClr>
                <a:schemeClr val="accent2"/>
              </a:buClr>
              <a:buSzPts val="2800"/>
              <a:buFont typeface="Arial"/>
              <a:buNone/>
            </a:pPr>
            <a:r>
              <a:rPr lang="en-US" sz="2000" b="0" i="0" u="none" strike="noStrike" cap="none">
                <a:solidFill>
                  <a:schemeClr val="dk1"/>
                </a:solidFill>
                <a:latin typeface="Tahoma"/>
                <a:ea typeface="Tahoma"/>
                <a:cs typeface="Tahoma"/>
                <a:sym typeface="Tahoma"/>
              </a:rPr>
              <a:t>Nalini Venkatasubramanian</a:t>
            </a:r>
            <a:endParaRPr sz="2000"/>
          </a:p>
          <a:p>
            <a:pPr marL="0" marR="0" lvl="0" indent="0" algn="ctr" rtl="0">
              <a:lnSpc>
                <a:spcPct val="100000"/>
              </a:lnSpc>
              <a:spcBef>
                <a:spcPts val="400"/>
              </a:spcBef>
              <a:spcAft>
                <a:spcPts val="0"/>
              </a:spcAft>
              <a:buClr>
                <a:schemeClr val="accent2"/>
              </a:buClr>
              <a:buSzPts val="2800"/>
              <a:buFont typeface="Arial"/>
              <a:buNone/>
            </a:pPr>
            <a:r>
              <a:rPr lang="en-US" sz="2000" b="0" i="0" u="sng" strike="noStrike" cap="none">
                <a:solidFill>
                  <a:schemeClr val="hlink"/>
                </a:solidFill>
                <a:latin typeface="Tahoma"/>
                <a:ea typeface="Tahoma"/>
                <a:cs typeface="Tahoma"/>
                <a:sym typeface="Tahoma"/>
                <a:hlinkClick r:id="rId3"/>
              </a:rPr>
              <a:t>nalini@uci.edu</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7"/>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488" name="Google Shape;488;p37"/>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
        <p:nvSpPr>
          <p:cNvPr id="489" name="Google Shape;489;p37"/>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Characterizing Distributed Systems</a:t>
            </a:r>
            <a:endParaRPr/>
          </a:p>
        </p:txBody>
      </p:sp>
      <p:sp>
        <p:nvSpPr>
          <p:cNvPr id="490" name="Google Shape;490;p37"/>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Multiple Computers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each consisting of CPU’s, local memory, stable storage, I/O paths connecting to the environment</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Interconnections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some I/O paths interconnect computers that talk to each other</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Shared State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systems cooperate to maintain shared state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maintaining global invariants requires correct and coordinated operation of multiple computers.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8"/>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496" name="Google Shape;496;p38"/>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
        <p:nvSpPr>
          <p:cNvPr id="497" name="Google Shape;497;p38"/>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Why Distributed Computing?</a:t>
            </a:r>
            <a:endParaRPr/>
          </a:p>
        </p:txBody>
      </p:sp>
      <p:sp>
        <p:nvSpPr>
          <p:cNvPr id="498" name="Google Shape;498;p38"/>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Inherent distribution</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Bridge customers, suppliers, and companies at different sites.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Speedup - improved performance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Fault tolerance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Resource Sharing</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Exploitation of special hardware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Scalability</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Flexibility</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9"/>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504" name="Google Shape;504;p39"/>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
        <p:nvSpPr>
          <p:cNvPr id="505" name="Google Shape;505;p39"/>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Why are Distributed Systems Hard?</a:t>
            </a:r>
            <a:endParaRPr/>
          </a:p>
        </p:txBody>
      </p:sp>
      <p:sp>
        <p:nvSpPr>
          <p:cNvPr id="506" name="Google Shape;506;p39"/>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Scale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numeric, geographic, administrative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Loss of control over parts of the system</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Unreliability of message passing</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unreliable communication, insecure communication, costly communication</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Failure </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Parts of the system are down or inaccessible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Independent failure is desirable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0"/>
          <p:cNvSpPr txBox="1">
            <a:spLocks noGrp="1"/>
          </p:cNvSpPr>
          <p:nvPr>
            <p:ph type="sldNum" idx="12"/>
          </p:nvPr>
        </p:nvSpPr>
        <p:spPr>
          <a:xfrm>
            <a:off x="6731000" y="6229350"/>
            <a:ext cx="19050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lt2"/>
              </a:buClr>
              <a:buSzPts val="1400"/>
              <a:buFont typeface="Arial"/>
              <a:buNone/>
            </a:pPr>
            <a:fld id="{00000000-1234-1234-1234-123412341234}" type="slidenum">
              <a:rPr lang="en-US"/>
              <a:t>23</a:t>
            </a:fld>
            <a:endParaRPr/>
          </a:p>
        </p:txBody>
      </p:sp>
      <p:pic>
        <p:nvPicPr>
          <p:cNvPr id="513" name="Google Shape;513;p40"/>
          <p:cNvPicPr preferRelativeResize="0"/>
          <p:nvPr/>
        </p:nvPicPr>
        <p:blipFill>
          <a:blip r:embed="rId3">
            <a:alphaModFix/>
          </a:blip>
          <a:stretch>
            <a:fillRect/>
          </a:stretch>
        </p:blipFill>
        <p:spPr>
          <a:xfrm>
            <a:off x="70800" y="858425"/>
            <a:ext cx="9073202" cy="4598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1"/>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519" name="Google Shape;519;p41"/>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
        <p:nvSpPr>
          <p:cNvPr id="520" name="Google Shape;520;p41"/>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Design goals of a distributed system</a:t>
            </a:r>
            <a:endParaRPr/>
          </a:p>
        </p:txBody>
      </p:sp>
      <p:sp>
        <p:nvSpPr>
          <p:cNvPr id="521" name="Google Shape;521;p41"/>
          <p:cNvSpPr txBox="1">
            <a:spLocks noGrp="1"/>
          </p:cNvSpPr>
          <p:nvPr>
            <p:ph type="body" idx="1"/>
          </p:nvPr>
        </p:nvSpPr>
        <p:spPr>
          <a:xfrm>
            <a:off x="185350" y="1676400"/>
            <a:ext cx="89586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7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Sharing</a:t>
            </a:r>
            <a:endParaRPr/>
          </a:p>
          <a:p>
            <a:pPr marL="742950" marR="0" lvl="1" indent="-285750" algn="l" rtl="0">
              <a:lnSpc>
                <a:spcPct val="7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HW, SW, services, applications</a:t>
            </a:r>
            <a:endParaRPr/>
          </a:p>
          <a:p>
            <a:pPr marL="342900" marR="0" lvl="0" indent="-342900" algn="l" rtl="0">
              <a:lnSpc>
                <a:spcPct val="7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Openness(extensibility)</a:t>
            </a:r>
            <a:endParaRPr/>
          </a:p>
          <a:p>
            <a:pPr marL="742950" marR="0" lvl="1" indent="-285750" algn="l" rtl="0">
              <a:lnSpc>
                <a:spcPct val="7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use of standard interfaces, advertise services, microkernels</a:t>
            </a:r>
            <a:endParaRPr/>
          </a:p>
          <a:p>
            <a:pPr marL="342900" marR="0" lvl="0" indent="-342900" algn="l" rtl="0">
              <a:lnSpc>
                <a:spcPct val="7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Concurrency</a:t>
            </a:r>
            <a:endParaRPr/>
          </a:p>
          <a:p>
            <a:pPr marL="742950" marR="0" lvl="1" indent="-285750" algn="l" rtl="0">
              <a:lnSpc>
                <a:spcPct val="7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compete vs. cooperate</a:t>
            </a:r>
            <a:endParaRPr/>
          </a:p>
          <a:p>
            <a:pPr marL="342900" marR="0" lvl="0" indent="-342900" algn="l" rtl="0">
              <a:lnSpc>
                <a:spcPct val="7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Scalability</a:t>
            </a:r>
            <a:endParaRPr/>
          </a:p>
          <a:p>
            <a:pPr marL="742950" marR="0" lvl="1" indent="-285750" algn="l" rtl="0">
              <a:lnSpc>
                <a:spcPct val="7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avoids centralization</a:t>
            </a:r>
            <a:endParaRPr/>
          </a:p>
          <a:p>
            <a:pPr marL="342900" marR="0" lvl="0" indent="-342900" algn="l" rtl="0">
              <a:lnSpc>
                <a:spcPct val="7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Fault tolerance/availability</a:t>
            </a:r>
            <a:endParaRPr/>
          </a:p>
          <a:p>
            <a:pPr marL="342900" marR="0" lvl="0" indent="-342900" algn="l" rtl="0">
              <a:lnSpc>
                <a:spcPct val="7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Transparency </a:t>
            </a:r>
            <a:endParaRPr/>
          </a:p>
          <a:p>
            <a:pPr marL="742950" marR="0" lvl="1" indent="-285750" algn="l" rtl="0">
              <a:lnSpc>
                <a:spcPct val="7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location, migration, replication, failure, concurrency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525"/>
        <p:cNvGrpSpPr/>
        <p:nvPr/>
      </p:nvGrpSpPr>
      <p:grpSpPr>
        <a:xfrm>
          <a:off x="0" y="0"/>
          <a:ext cx="0" cy="0"/>
          <a:chOff x="0" y="0"/>
          <a:chExt cx="0" cy="0"/>
        </a:xfrm>
      </p:grpSpPr>
      <p:sp>
        <p:nvSpPr>
          <p:cNvPr id="526" name="Google Shape;526;p4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527" name="Google Shape;527;p42"/>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
        <p:nvSpPr>
          <p:cNvPr id="528" name="Google Shape;528;p42"/>
          <p:cNvSpPr txBox="1"/>
          <p:nvPr/>
        </p:nvSpPr>
        <p:spPr>
          <a:xfrm>
            <a:off x="990600" y="762000"/>
            <a:ext cx="7467600" cy="4876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29" name="Google Shape;529;p42"/>
          <p:cNvSpPr txBox="1"/>
          <p:nvPr/>
        </p:nvSpPr>
        <p:spPr>
          <a:xfrm>
            <a:off x="3429000" y="3048000"/>
            <a:ext cx="2743200" cy="2590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530" name="Google Shape;530;p42"/>
          <p:cNvCxnSpPr/>
          <p:nvPr/>
        </p:nvCxnSpPr>
        <p:spPr>
          <a:xfrm>
            <a:off x="990600" y="762000"/>
            <a:ext cx="2438400" cy="2286000"/>
          </a:xfrm>
          <a:prstGeom prst="straightConnector1">
            <a:avLst/>
          </a:prstGeom>
          <a:noFill/>
          <a:ln w="9525" cap="flat" cmpd="sng">
            <a:solidFill>
              <a:schemeClr val="dk1"/>
            </a:solidFill>
            <a:prstDash val="solid"/>
            <a:miter lim="8000"/>
            <a:headEnd type="none" w="sm" len="sm"/>
            <a:tailEnd type="none" w="sm" len="sm"/>
          </a:ln>
        </p:spPr>
      </p:cxnSp>
      <p:sp>
        <p:nvSpPr>
          <p:cNvPr id="531" name="Google Shape;531;p42"/>
          <p:cNvSpPr txBox="1"/>
          <p:nvPr/>
        </p:nvSpPr>
        <p:spPr>
          <a:xfrm rot="-5460000">
            <a:off x="-1262062" y="3497262"/>
            <a:ext cx="3649662"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Application Developer</a:t>
            </a:r>
            <a:endParaRPr sz="1400" b="0" i="0" u="none" strike="noStrike" cap="none">
              <a:solidFill>
                <a:srgbClr val="000000"/>
              </a:solidFill>
              <a:latin typeface="Arial"/>
              <a:ea typeface="Arial"/>
              <a:cs typeface="Arial"/>
              <a:sym typeface="Arial"/>
            </a:endParaRPr>
          </a:p>
        </p:txBody>
      </p:sp>
      <p:sp>
        <p:nvSpPr>
          <p:cNvPr id="532" name="Google Shape;532;p42"/>
          <p:cNvSpPr txBox="1"/>
          <p:nvPr/>
        </p:nvSpPr>
        <p:spPr>
          <a:xfrm>
            <a:off x="1219200" y="3124200"/>
            <a:ext cx="2109787" cy="1631950"/>
          </a:xfrm>
          <a:prstGeom prst="rect">
            <a:avLst/>
          </a:prstGeom>
          <a:solidFill>
            <a:srgbClr val="9999FF"/>
          </a:solidFill>
          <a:ln>
            <a:noFill/>
          </a:ln>
        </p:spPr>
        <p:txBody>
          <a:bodyPr spcFirstLastPara="1" wrap="square" lIns="91425" tIns="45700" rIns="91425" bIns="45700" anchor="t" anchorCtr="0">
            <a:noAutofit/>
          </a:bodyPr>
          <a:lstStyle/>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Code Reusability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Interoperability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Portability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Reduced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Complexity</a:t>
            </a:r>
            <a:endParaRPr sz="1400" b="0" i="0" u="none" strike="noStrike" cap="none">
              <a:solidFill>
                <a:srgbClr val="000000"/>
              </a:solidFill>
              <a:latin typeface="Arial"/>
              <a:ea typeface="Arial"/>
              <a:cs typeface="Arial"/>
              <a:sym typeface="Arial"/>
            </a:endParaRPr>
          </a:p>
        </p:txBody>
      </p:sp>
      <p:sp>
        <p:nvSpPr>
          <p:cNvPr id="533" name="Google Shape;533;p42"/>
          <p:cNvSpPr txBox="1"/>
          <p:nvPr/>
        </p:nvSpPr>
        <p:spPr>
          <a:xfrm>
            <a:off x="6248400" y="3200400"/>
            <a:ext cx="2146300" cy="1938337"/>
          </a:xfrm>
          <a:prstGeom prst="rect">
            <a:avLst/>
          </a:prstGeom>
          <a:solidFill>
            <a:srgbClr val="FFC000"/>
          </a:solidFill>
          <a:ln>
            <a:noFill/>
          </a:ln>
        </p:spPr>
        <p:txBody>
          <a:bodyPr spcFirstLastPara="1" wrap="square" lIns="91425" tIns="45700" rIns="91425" bIns="45700" anchor="t" anchorCtr="0">
            <a:noAutofit/>
          </a:bodyPr>
          <a:lstStyle/>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Reduce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Complexity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Better Mgmt.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Tools</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Deal w/ changing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technology</a:t>
            </a:r>
            <a:endParaRPr sz="1400" b="0" i="0" u="none" strike="noStrike" cap="none">
              <a:solidFill>
                <a:srgbClr val="000000"/>
              </a:solidFill>
              <a:latin typeface="Arial"/>
              <a:ea typeface="Arial"/>
              <a:cs typeface="Arial"/>
              <a:sym typeface="Arial"/>
            </a:endParaRPr>
          </a:p>
        </p:txBody>
      </p:sp>
      <p:cxnSp>
        <p:nvCxnSpPr>
          <p:cNvPr id="534" name="Google Shape;534;p42"/>
          <p:cNvCxnSpPr/>
          <p:nvPr/>
        </p:nvCxnSpPr>
        <p:spPr>
          <a:xfrm rot="10800000" flipH="1">
            <a:off x="6172200" y="762000"/>
            <a:ext cx="2286000" cy="2286000"/>
          </a:xfrm>
          <a:prstGeom prst="straightConnector1">
            <a:avLst/>
          </a:prstGeom>
          <a:noFill/>
          <a:ln w="9525" cap="flat" cmpd="sng">
            <a:solidFill>
              <a:schemeClr val="dk1"/>
            </a:solidFill>
            <a:prstDash val="solid"/>
            <a:miter lim="8000"/>
            <a:headEnd type="none" w="sm" len="sm"/>
            <a:tailEnd type="none" w="sm" len="sm"/>
          </a:ln>
        </p:spPr>
      </p:cxnSp>
      <p:sp>
        <p:nvSpPr>
          <p:cNvPr id="535" name="Google Shape;535;p42"/>
          <p:cNvSpPr txBox="1"/>
          <p:nvPr/>
        </p:nvSpPr>
        <p:spPr>
          <a:xfrm>
            <a:off x="3048000" y="1219200"/>
            <a:ext cx="3048000" cy="1323975"/>
          </a:xfrm>
          <a:prstGeom prst="rect">
            <a:avLst/>
          </a:prstGeom>
          <a:solidFill>
            <a:srgbClr val="00B0F0"/>
          </a:solidFill>
          <a:ln>
            <a:noFill/>
          </a:ln>
        </p:spPr>
        <p:txBody>
          <a:bodyPr spcFirstLastPara="1" wrap="square" lIns="91425" tIns="45700" rIns="91425" bIns="45700" anchor="t" anchorCtr="0">
            <a:noAutofit/>
          </a:bodyPr>
          <a:lstStyle/>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Personalized Environment</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Predictable Response</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Location Independence</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Platform Independence</a:t>
            </a:r>
            <a:endParaRPr sz="1400" b="0" i="0" u="none" strike="noStrike" cap="none">
              <a:solidFill>
                <a:srgbClr val="000000"/>
              </a:solidFill>
              <a:latin typeface="Arial"/>
              <a:ea typeface="Arial"/>
              <a:cs typeface="Arial"/>
              <a:sym typeface="Arial"/>
            </a:endParaRPr>
          </a:p>
        </p:txBody>
      </p:sp>
      <p:sp>
        <p:nvSpPr>
          <p:cNvPr id="536" name="Google Shape;536;p42"/>
          <p:cNvSpPr txBox="1"/>
          <p:nvPr/>
        </p:nvSpPr>
        <p:spPr>
          <a:xfrm>
            <a:off x="3581400" y="3276600"/>
            <a:ext cx="2355850" cy="2246312"/>
          </a:xfrm>
          <a:prstGeom prst="rect">
            <a:avLst/>
          </a:prstGeom>
          <a:solidFill>
            <a:srgbClr val="92D050"/>
          </a:solidFill>
          <a:ln>
            <a:noFill/>
          </a:ln>
        </p:spPr>
        <p:txBody>
          <a:bodyPr spcFirstLastPara="1" wrap="square" lIns="91425" tIns="45700" rIns="91425" bIns="45700" anchor="t" anchorCtr="0">
            <a:noAutofit/>
          </a:bodyPr>
          <a:lstStyle/>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Flexibility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Real-Time Access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to information</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Scalability</a:t>
            </a:r>
            <a:endParaRPr sz="1400" b="0" i="0" u="none" strike="noStrike" cap="none">
              <a:solidFill>
                <a:srgbClr val="000000"/>
              </a:solidFill>
              <a:latin typeface="Arial"/>
              <a:ea typeface="Arial"/>
              <a:cs typeface="Arial"/>
              <a:sym typeface="Arial"/>
            </a:endParaRPr>
          </a:p>
          <a:p>
            <a:pPr marL="0" marR="0" lvl="0" indent="-127000" algn="l" rtl="0">
              <a:lnSpc>
                <a:spcPct val="100000"/>
              </a:lnSpc>
              <a:spcBef>
                <a:spcPts val="0"/>
              </a:spcBef>
              <a:spcAft>
                <a:spcPts val="0"/>
              </a:spcAft>
              <a:buClr>
                <a:schemeClr val="dk1"/>
              </a:buClr>
              <a:buSzPts val="2000"/>
              <a:buFont typeface="Times New Roman"/>
              <a:buChar char="•"/>
            </a:pPr>
            <a:r>
              <a:rPr lang="en-US" sz="2000" b="0" i="0" u="none" strike="noStrike" cap="none">
                <a:solidFill>
                  <a:schemeClr val="dk1"/>
                </a:solidFill>
                <a:latin typeface="Times New Roman"/>
                <a:ea typeface="Times New Roman"/>
                <a:cs typeface="Times New Roman"/>
                <a:sym typeface="Times New Roman"/>
              </a:rPr>
              <a:t> Faster Developmt.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and deployment of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   Business Solutions</a:t>
            </a:r>
            <a:endParaRPr sz="1400" b="0" i="0" u="none" strike="noStrike" cap="none">
              <a:solidFill>
                <a:srgbClr val="000000"/>
              </a:solidFill>
              <a:latin typeface="Arial"/>
              <a:ea typeface="Arial"/>
              <a:cs typeface="Arial"/>
              <a:sym typeface="Arial"/>
            </a:endParaRPr>
          </a:p>
        </p:txBody>
      </p:sp>
      <p:sp>
        <p:nvSpPr>
          <p:cNvPr id="537" name="Google Shape;537;p42"/>
          <p:cNvSpPr txBox="1"/>
          <p:nvPr/>
        </p:nvSpPr>
        <p:spPr>
          <a:xfrm>
            <a:off x="2937775" y="5638800"/>
            <a:ext cx="4150200" cy="51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ORGANIZATION</a:t>
            </a:r>
            <a:endParaRPr sz="1400" b="0" i="0" u="none" strike="noStrike" cap="none">
              <a:solidFill>
                <a:srgbClr val="000000"/>
              </a:solidFill>
              <a:latin typeface="Arial"/>
              <a:ea typeface="Arial"/>
              <a:cs typeface="Arial"/>
              <a:sym typeface="Arial"/>
            </a:endParaRPr>
          </a:p>
        </p:txBody>
      </p:sp>
      <p:sp>
        <p:nvSpPr>
          <p:cNvPr id="538" name="Google Shape;538;p42"/>
          <p:cNvSpPr txBox="1"/>
          <p:nvPr/>
        </p:nvSpPr>
        <p:spPr>
          <a:xfrm rot="-5520000">
            <a:off x="6778625" y="2990850"/>
            <a:ext cx="3856037"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System Administrator</a:t>
            </a:r>
            <a:endParaRPr sz="1400" b="0" i="0" u="none" strike="noStrike" cap="none">
              <a:solidFill>
                <a:srgbClr val="000000"/>
              </a:solidFill>
              <a:latin typeface="Arial"/>
              <a:ea typeface="Arial"/>
              <a:cs typeface="Arial"/>
              <a:sym typeface="Arial"/>
            </a:endParaRPr>
          </a:p>
        </p:txBody>
      </p:sp>
      <p:sp>
        <p:nvSpPr>
          <p:cNvPr id="539" name="Google Shape;539;p42"/>
          <p:cNvSpPr txBox="1"/>
          <p:nvPr/>
        </p:nvSpPr>
        <p:spPr>
          <a:xfrm>
            <a:off x="3733800" y="304800"/>
            <a:ext cx="2606675"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END-USER</a:t>
            </a:r>
            <a:endParaRPr sz="1400" b="0" i="0" u="none" strike="noStrike" cap="none">
              <a:solidFill>
                <a:srgbClr val="000000"/>
              </a:solidFill>
              <a:latin typeface="Arial"/>
              <a:ea typeface="Arial"/>
              <a:cs typeface="Arial"/>
              <a:sym typeface="Arial"/>
            </a:endParaRPr>
          </a:p>
        </p:txBody>
      </p:sp>
      <p:sp>
        <p:nvSpPr>
          <p:cNvPr id="540" name="Google Shape;540;p42"/>
          <p:cNvSpPr txBox="1"/>
          <p:nvPr/>
        </p:nvSpPr>
        <p:spPr>
          <a:xfrm>
            <a:off x="7088187" y="5791200"/>
            <a:ext cx="2055812" cy="461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[cf: Khanna94]</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3"/>
          <p:cNvSpPr txBox="1"/>
          <p:nvPr/>
        </p:nvSpPr>
        <p:spPr>
          <a:xfrm>
            <a:off x="2971800" y="6381750"/>
            <a:ext cx="41910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546" name="Google Shape;546;p43"/>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
        <p:nvSpPr>
          <p:cNvPr id="547" name="Google Shape;547;p43"/>
          <p:cNvSpPr txBox="1"/>
          <p:nvPr/>
        </p:nvSpPr>
        <p:spPr>
          <a:xfrm>
            <a:off x="609600" y="533400"/>
            <a:ext cx="1371600" cy="54864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48" name="Google Shape;548;p43"/>
          <p:cNvSpPr txBox="1"/>
          <p:nvPr/>
        </p:nvSpPr>
        <p:spPr>
          <a:xfrm>
            <a:off x="7391400" y="533400"/>
            <a:ext cx="1371600" cy="54864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49" name="Google Shape;549;p43"/>
          <p:cNvSpPr txBox="1"/>
          <p:nvPr/>
        </p:nvSpPr>
        <p:spPr>
          <a:xfrm>
            <a:off x="2057400" y="2362200"/>
            <a:ext cx="5257800" cy="3657600"/>
          </a:xfrm>
          <a:prstGeom prst="rect">
            <a:avLst/>
          </a:prstGeom>
          <a:solidFill>
            <a:srgbClr val="FFCC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Distributed Computing Platform</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Application Support Services (OS,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DB support, Directories, RPC)</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Communication Network Services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   (Network protocols, Physical devices)</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Hardware</a:t>
            </a:r>
            <a:endParaRPr sz="1400" b="0" i="0" u="none" strike="noStrike" cap="none">
              <a:solidFill>
                <a:srgbClr val="000000"/>
              </a:solidFill>
              <a:latin typeface="Arial"/>
              <a:ea typeface="Arial"/>
              <a:cs typeface="Arial"/>
              <a:sym typeface="Arial"/>
            </a:endParaRPr>
          </a:p>
        </p:txBody>
      </p:sp>
      <p:sp>
        <p:nvSpPr>
          <p:cNvPr id="550" name="Google Shape;550;p43"/>
          <p:cNvSpPr txBox="1"/>
          <p:nvPr/>
        </p:nvSpPr>
        <p:spPr>
          <a:xfrm>
            <a:off x="2057400" y="1447800"/>
            <a:ext cx="5257800" cy="762000"/>
          </a:xfrm>
          <a:prstGeom prst="rect">
            <a:avLst/>
          </a:prstGeom>
          <a:solidFill>
            <a:srgbClr val="99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Application Systems: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support enterprise systems</a:t>
            </a:r>
            <a:endParaRPr sz="1400" b="0" i="0" u="none" strike="noStrike" cap="none">
              <a:solidFill>
                <a:srgbClr val="000000"/>
              </a:solidFill>
              <a:latin typeface="Arial"/>
              <a:ea typeface="Arial"/>
              <a:cs typeface="Arial"/>
              <a:sym typeface="Arial"/>
            </a:endParaRPr>
          </a:p>
        </p:txBody>
      </p:sp>
      <p:sp>
        <p:nvSpPr>
          <p:cNvPr id="551" name="Google Shape;551;p43"/>
          <p:cNvSpPr txBox="1"/>
          <p:nvPr/>
        </p:nvSpPr>
        <p:spPr>
          <a:xfrm>
            <a:off x="2057400" y="533400"/>
            <a:ext cx="5257800" cy="762000"/>
          </a:xfrm>
          <a:prstGeom prst="rect">
            <a:avLst/>
          </a:prstGeom>
          <a:solidFill>
            <a:srgbClr val="FFFF99"/>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Enterprise Systems: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Perform enterprise activities</a:t>
            </a:r>
            <a:endParaRPr sz="1400" b="0" i="0" u="none" strike="noStrike" cap="none">
              <a:solidFill>
                <a:srgbClr val="000000"/>
              </a:solidFill>
              <a:latin typeface="Arial"/>
              <a:ea typeface="Arial"/>
              <a:cs typeface="Arial"/>
              <a:sym typeface="Arial"/>
            </a:endParaRPr>
          </a:p>
        </p:txBody>
      </p:sp>
      <p:sp>
        <p:nvSpPr>
          <p:cNvPr id="552" name="Google Shape;552;p43"/>
          <p:cNvSpPr txBox="1"/>
          <p:nvPr/>
        </p:nvSpPr>
        <p:spPr>
          <a:xfrm rot="-5400000">
            <a:off x="90487" y="1430337"/>
            <a:ext cx="2438400" cy="946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and Support</a:t>
            </a:r>
            <a:endParaRPr sz="1400" b="0" i="0" u="none" strike="noStrike" cap="none">
              <a:solidFill>
                <a:srgbClr val="000000"/>
              </a:solidFill>
              <a:latin typeface="Arial"/>
              <a:ea typeface="Arial"/>
              <a:cs typeface="Arial"/>
              <a:sym typeface="Arial"/>
            </a:endParaRPr>
          </a:p>
        </p:txBody>
      </p:sp>
      <p:sp>
        <p:nvSpPr>
          <p:cNvPr id="553" name="Google Shape;553;p43"/>
          <p:cNvSpPr txBox="1"/>
          <p:nvPr/>
        </p:nvSpPr>
        <p:spPr>
          <a:xfrm rot="-5400000">
            <a:off x="118268" y="3993356"/>
            <a:ext cx="2535237" cy="946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Network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Management</a:t>
            </a:r>
            <a:endParaRPr sz="1400" b="0" i="0" u="none" strike="noStrike" cap="none">
              <a:solidFill>
                <a:srgbClr val="000000"/>
              </a:solidFill>
              <a:latin typeface="Arial"/>
              <a:ea typeface="Arial"/>
              <a:cs typeface="Arial"/>
              <a:sym typeface="Arial"/>
            </a:endParaRPr>
          </a:p>
        </p:txBody>
      </p:sp>
      <p:sp>
        <p:nvSpPr>
          <p:cNvPr id="554" name="Google Shape;554;p43"/>
          <p:cNvSpPr txBox="1"/>
          <p:nvPr/>
        </p:nvSpPr>
        <p:spPr>
          <a:xfrm rot="-5400000">
            <a:off x="6282900" y="1604650"/>
            <a:ext cx="2583600" cy="51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Interoperability</a:t>
            </a:r>
            <a:endParaRPr sz="1400" b="0" i="0" u="none" strike="noStrike" cap="none">
              <a:solidFill>
                <a:srgbClr val="000000"/>
              </a:solidFill>
              <a:latin typeface="Arial"/>
              <a:ea typeface="Arial"/>
              <a:cs typeface="Arial"/>
              <a:sym typeface="Arial"/>
            </a:endParaRPr>
          </a:p>
        </p:txBody>
      </p:sp>
      <p:sp>
        <p:nvSpPr>
          <p:cNvPr id="555" name="Google Shape;555;p43"/>
          <p:cNvSpPr txBox="1"/>
          <p:nvPr/>
        </p:nvSpPr>
        <p:spPr>
          <a:xfrm rot="-5400000">
            <a:off x="6942137" y="2430462"/>
            <a:ext cx="2179637" cy="519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Portability</a:t>
            </a:r>
            <a:endParaRPr sz="1400" b="0" i="0" u="none" strike="noStrike" cap="none">
              <a:solidFill>
                <a:srgbClr val="000000"/>
              </a:solidFill>
              <a:latin typeface="Arial"/>
              <a:ea typeface="Arial"/>
              <a:cs typeface="Arial"/>
              <a:sym typeface="Arial"/>
            </a:endParaRPr>
          </a:p>
        </p:txBody>
      </p:sp>
      <p:sp>
        <p:nvSpPr>
          <p:cNvPr id="556" name="Google Shape;556;p43"/>
          <p:cNvSpPr txBox="1"/>
          <p:nvPr/>
        </p:nvSpPr>
        <p:spPr>
          <a:xfrm rot="-5400000">
            <a:off x="7271543" y="3320256"/>
            <a:ext cx="2282825" cy="519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Integration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4"/>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562" name="Google Shape;562;p44"/>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
        <p:nvSpPr>
          <p:cNvPr id="563" name="Google Shape;563;p44"/>
          <p:cNvSpPr txBox="1"/>
          <p:nvPr/>
        </p:nvSpPr>
        <p:spPr>
          <a:xfrm>
            <a:off x="609600" y="533400"/>
            <a:ext cx="1371600" cy="54864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4" name="Google Shape;564;p44"/>
          <p:cNvSpPr txBox="1"/>
          <p:nvPr/>
        </p:nvSpPr>
        <p:spPr>
          <a:xfrm>
            <a:off x="7391400" y="533400"/>
            <a:ext cx="1371600" cy="54864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5" name="Google Shape;565;p44"/>
          <p:cNvSpPr txBox="1"/>
          <p:nvPr/>
        </p:nvSpPr>
        <p:spPr>
          <a:xfrm>
            <a:off x="2057400" y="2971800"/>
            <a:ext cx="5257800" cy="3048000"/>
          </a:xfrm>
          <a:prstGeom prst="rect">
            <a:avLst/>
          </a:prstGeom>
          <a:solidFill>
            <a:srgbClr val="FFCC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66" name="Google Shape;566;p44"/>
          <p:cNvSpPr txBox="1"/>
          <p:nvPr/>
        </p:nvSpPr>
        <p:spPr>
          <a:xfrm>
            <a:off x="2057400" y="1828800"/>
            <a:ext cx="5257800" cy="1066800"/>
          </a:xfrm>
          <a:prstGeom prst="rect">
            <a:avLst/>
          </a:prstGeom>
          <a:solidFill>
            <a:srgbClr val="99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Application Systems: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567" name="Google Shape;567;p44"/>
          <p:cNvSpPr txBox="1"/>
          <p:nvPr/>
        </p:nvSpPr>
        <p:spPr>
          <a:xfrm>
            <a:off x="2057400" y="533400"/>
            <a:ext cx="5257800" cy="1219200"/>
          </a:xfrm>
          <a:prstGeom prst="rect">
            <a:avLst/>
          </a:prstGeom>
          <a:solidFill>
            <a:srgbClr val="FFFF99"/>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Enterprise Systems:</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Engineering systems</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Business systems</a:t>
            </a:r>
            <a:endParaRPr sz="1400" b="0" i="0" u="none" strike="noStrike" cap="none">
              <a:solidFill>
                <a:srgbClr val="000000"/>
              </a:solidFill>
              <a:latin typeface="Arial"/>
              <a:ea typeface="Arial"/>
              <a:cs typeface="Arial"/>
              <a:sym typeface="Arial"/>
            </a:endParaRPr>
          </a:p>
        </p:txBody>
      </p:sp>
      <p:sp>
        <p:nvSpPr>
          <p:cNvPr id="568" name="Google Shape;568;p44"/>
          <p:cNvSpPr txBox="1"/>
          <p:nvPr/>
        </p:nvSpPr>
        <p:spPr>
          <a:xfrm rot="-5400000">
            <a:off x="90487" y="1430337"/>
            <a:ext cx="2438400" cy="946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and Support</a:t>
            </a:r>
            <a:endParaRPr sz="1400" b="0" i="0" u="none" strike="noStrike" cap="none">
              <a:solidFill>
                <a:srgbClr val="000000"/>
              </a:solidFill>
              <a:latin typeface="Arial"/>
              <a:ea typeface="Arial"/>
              <a:cs typeface="Arial"/>
              <a:sym typeface="Arial"/>
            </a:endParaRPr>
          </a:p>
        </p:txBody>
      </p:sp>
      <p:sp>
        <p:nvSpPr>
          <p:cNvPr id="569" name="Google Shape;569;p44"/>
          <p:cNvSpPr txBox="1"/>
          <p:nvPr/>
        </p:nvSpPr>
        <p:spPr>
          <a:xfrm rot="-5400000">
            <a:off x="118268" y="3993356"/>
            <a:ext cx="2535237" cy="946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Network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Management</a:t>
            </a:r>
            <a:endParaRPr sz="1400" b="0" i="0" u="none" strike="noStrike" cap="none">
              <a:solidFill>
                <a:srgbClr val="000000"/>
              </a:solidFill>
              <a:latin typeface="Arial"/>
              <a:ea typeface="Arial"/>
              <a:cs typeface="Arial"/>
              <a:sym typeface="Arial"/>
            </a:endParaRPr>
          </a:p>
        </p:txBody>
      </p:sp>
      <p:sp>
        <p:nvSpPr>
          <p:cNvPr id="570" name="Google Shape;570;p44"/>
          <p:cNvSpPr txBox="1"/>
          <p:nvPr/>
        </p:nvSpPr>
        <p:spPr>
          <a:xfrm rot="-5400000">
            <a:off x="6311550" y="1633300"/>
            <a:ext cx="2526300" cy="519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Interoperability</a:t>
            </a:r>
            <a:endParaRPr sz="1400" b="0" i="0" u="none" strike="noStrike" cap="none">
              <a:solidFill>
                <a:srgbClr val="000000"/>
              </a:solidFill>
              <a:latin typeface="Arial"/>
              <a:ea typeface="Arial"/>
              <a:cs typeface="Arial"/>
              <a:sym typeface="Arial"/>
            </a:endParaRPr>
          </a:p>
        </p:txBody>
      </p:sp>
      <p:sp>
        <p:nvSpPr>
          <p:cNvPr id="571" name="Google Shape;571;p44"/>
          <p:cNvSpPr txBox="1"/>
          <p:nvPr/>
        </p:nvSpPr>
        <p:spPr>
          <a:xfrm rot="-5400000">
            <a:off x="6942137" y="2430462"/>
            <a:ext cx="2179637" cy="519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Portability</a:t>
            </a:r>
            <a:endParaRPr sz="1400" b="0" i="0" u="none" strike="noStrike" cap="none">
              <a:solidFill>
                <a:srgbClr val="000000"/>
              </a:solidFill>
              <a:latin typeface="Arial"/>
              <a:ea typeface="Arial"/>
              <a:cs typeface="Arial"/>
              <a:sym typeface="Arial"/>
            </a:endParaRPr>
          </a:p>
        </p:txBody>
      </p:sp>
      <p:sp>
        <p:nvSpPr>
          <p:cNvPr id="572" name="Google Shape;572;p44"/>
          <p:cNvSpPr txBox="1"/>
          <p:nvPr/>
        </p:nvSpPr>
        <p:spPr>
          <a:xfrm rot="-5400000">
            <a:off x="7271543" y="3320256"/>
            <a:ext cx="2282825" cy="5191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Times New Roman"/>
              <a:buNone/>
            </a:pPr>
            <a:r>
              <a:rPr lang="en-US" sz="2800" b="0" i="0" u="none" strike="noStrike" cap="none">
                <a:solidFill>
                  <a:schemeClr val="dk1"/>
                </a:solidFill>
                <a:latin typeface="Times New Roman"/>
                <a:ea typeface="Times New Roman"/>
                <a:cs typeface="Times New Roman"/>
                <a:sym typeface="Times New Roman"/>
              </a:rPr>
              <a:t>Integration</a:t>
            </a:r>
            <a:endParaRPr sz="1400" b="0" i="0" u="none" strike="noStrike" cap="none">
              <a:solidFill>
                <a:srgbClr val="000000"/>
              </a:solidFill>
              <a:latin typeface="Arial"/>
              <a:ea typeface="Arial"/>
              <a:cs typeface="Arial"/>
              <a:sym typeface="Arial"/>
            </a:endParaRPr>
          </a:p>
        </p:txBody>
      </p:sp>
      <p:sp>
        <p:nvSpPr>
          <p:cNvPr id="573" name="Google Shape;573;p44"/>
          <p:cNvSpPr txBox="1"/>
          <p:nvPr/>
        </p:nvSpPr>
        <p:spPr>
          <a:xfrm>
            <a:off x="4876800" y="914400"/>
            <a:ext cx="2252662" cy="822325"/>
          </a:xfrm>
          <a:prstGeom prst="rect">
            <a:avLst/>
          </a:prstGeom>
          <a:noFill/>
          <a:ln>
            <a:noFill/>
          </a:ln>
        </p:spPr>
        <p:txBody>
          <a:bodyPr spcFirstLastPara="1" wrap="square" lIns="91425" tIns="45700" rIns="91425" bIns="45700" anchor="t" anchorCtr="0">
            <a:noAutofit/>
          </a:bodyPr>
          <a:lstStyle/>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Manufacturing </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Office systems</a:t>
            </a:r>
            <a:endParaRPr sz="1400" b="0" i="0" u="none" strike="noStrike" cap="none">
              <a:solidFill>
                <a:srgbClr val="000000"/>
              </a:solidFill>
              <a:latin typeface="Arial"/>
              <a:ea typeface="Arial"/>
              <a:cs typeface="Arial"/>
              <a:sym typeface="Arial"/>
            </a:endParaRPr>
          </a:p>
        </p:txBody>
      </p:sp>
      <p:sp>
        <p:nvSpPr>
          <p:cNvPr id="574" name="Google Shape;574;p44"/>
          <p:cNvSpPr txBox="1"/>
          <p:nvPr/>
        </p:nvSpPr>
        <p:spPr>
          <a:xfrm>
            <a:off x="2133600" y="2209800"/>
            <a:ext cx="1600200" cy="6096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User</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Interfaces</a:t>
            </a:r>
            <a:endParaRPr sz="1200" b="0" i="0" u="none" strike="noStrike" cap="none">
              <a:solidFill>
                <a:srgbClr val="000000"/>
              </a:solidFill>
              <a:latin typeface="Arial"/>
              <a:ea typeface="Arial"/>
              <a:cs typeface="Arial"/>
              <a:sym typeface="Arial"/>
            </a:endParaRPr>
          </a:p>
        </p:txBody>
      </p:sp>
      <p:sp>
        <p:nvSpPr>
          <p:cNvPr id="575" name="Google Shape;575;p44"/>
          <p:cNvSpPr txBox="1"/>
          <p:nvPr/>
        </p:nvSpPr>
        <p:spPr>
          <a:xfrm>
            <a:off x="3810000" y="2209800"/>
            <a:ext cx="1676400" cy="6096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Processing</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programs</a:t>
            </a:r>
            <a:endParaRPr sz="1200" b="0" i="0" u="none" strike="noStrike" cap="none">
              <a:solidFill>
                <a:srgbClr val="000000"/>
              </a:solidFill>
              <a:latin typeface="Arial"/>
              <a:ea typeface="Arial"/>
              <a:cs typeface="Arial"/>
              <a:sym typeface="Arial"/>
            </a:endParaRPr>
          </a:p>
        </p:txBody>
      </p:sp>
      <p:sp>
        <p:nvSpPr>
          <p:cNvPr id="576" name="Google Shape;576;p44"/>
          <p:cNvSpPr txBox="1"/>
          <p:nvPr/>
        </p:nvSpPr>
        <p:spPr>
          <a:xfrm>
            <a:off x="5562600" y="2209800"/>
            <a:ext cx="1676400" cy="6096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Data files &amp;</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Databases</a:t>
            </a:r>
            <a:endParaRPr sz="1200" b="0" i="0" u="none" strike="noStrike" cap="none">
              <a:solidFill>
                <a:srgbClr val="000000"/>
              </a:solidFill>
              <a:latin typeface="Arial"/>
              <a:ea typeface="Arial"/>
              <a:cs typeface="Arial"/>
              <a:sym typeface="Arial"/>
            </a:endParaRPr>
          </a:p>
        </p:txBody>
      </p:sp>
      <p:sp>
        <p:nvSpPr>
          <p:cNvPr id="577" name="Google Shape;577;p44"/>
          <p:cNvSpPr txBox="1"/>
          <p:nvPr/>
        </p:nvSpPr>
        <p:spPr>
          <a:xfrm>
            <a:off x="2133600" y="2895600"/>
            <a:ext cx="5092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Distributed Computing Platform</a:t>
            </a:r>
            <a:endParaRPr sz="1400" b="0" i="0" u="none" strike="noStrike" cap="none">
              <a:solidFill>
                <a:srgbClr val="000000"/>
              </a:solidFill>
              <a:latin typeface="Arial"/>
              <a:ea typeface="Arial"/>
              <a:cs typeface="Arial"/>
              <a:sym typeface="Arial"/>
            </a:endParaRPr>
          </a:p>
        </p:txBody>
      </p:sp>
      <p:sp>
        <p:nvSpPr>
          <p:cNvPr id="578" name="Google Shape;578;p44"/>
          <p:cNvSpPr txBox="1"/>
          <p:nvPr/>
        </p:nvSpPr>
        <p:spPr>
          <a:xfrm>
            <a:off x="2286000" y="3200400"/>
            <a:ext cx="3952875" cy="457200"/>
          </a:xfrm>
          <a:prstGeom prst="rect">
            <a:avLst/>
          </a:prstGeom>
          <a:noFill/>
          <a:ln>
            <a:noFill/>
          </a:ln>
        </p:spPr>
        <p:txBody>
          <a:bodyPr spcFirstLastPara="1" wrap="square" lIns="91425" tIns="45700" rIns="91425" bIns="45700" anchor="t" anchorCtr="0">
            <a:noAutofit/>
          </a:bodyPr>
          <a:lstStyle/>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Application Support Services</a:t>
            </a:r>
            <a:endParaRPr sz="1400" b="0" i="0" u="none" strike="noStrike" cap="none">
              <a:solidFill>
                <a:srgbClr val="000000"/>
              </a:solidFill>
              <a:latin typeface="Arial"/>
              <a:ea typeface="Arial"/>
              <a:cs typeface="Arial"/>
              <a:sym typeface="Arial"/>
            </a:endParaRPr>
          </a:p>
        </p:txBody>
      </p:sp>
      <p:sp>
        <p:nvSpPr>
          <p:cNvPr id="579" name="Google Shape;579;p44"/>
          <p:cNvSpPr txBox="1"/>
          <p:nvPr/>
        </p:nvSpPr>
        <p:spPr>
          <a:xfrm>
            <a:off x="2133600" y="3657600"/>
            <a:ext cx="1600200" cy="685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C/S Support</a:t>
            </a:r>
            <a:endParaRPr sz="1200" b="0" i="0" u="none" strike="noStrike" cap="none">
              <a:solidFill>
                <a:srgbClr val="000000"/>
              </a:solidFill>
              <a:latin typeface="Arial"/>
              <a:ea typeface="Arial"/>
              <a:cs typeface="Arial"/>
              <a:sym typeface="Arial"/>
            </a:endParaRPr>
          </a:p>
        </p:txBody>
      </p:sp>
      <p:sp>
        <p:nvSpPr>
          <p:cNvPr id="580" name="Google Shape;580;p44"/>
          <p:cNvSpPr txBox="1"/>
          <p:nvPr/>
        </p:nvSpPr>
        <p:spPr>
          <a:xfrm>
            <a:off x="5562600" y="3657600"/>
            <a:ext cx="1600200" cy="685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Distributed</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OS</a:t>
            </a:r>
            <a:endParaRPr sz="1200" b="0" i="0" u="none" strike="noStrike" cap="none">
              <a:solidFill>
                <a:srgbClr val="000000"/>
              </a:solidFill>
              <a:latin typeface="Arial"/>
              <a:ea typeface="Arial"/>
              <a:cs typeface="Arial"/>
              <a:sym typeface="Arial"/>
            </a:endParaRPr>
          </a:p>
        </p:txBody>
      </p:sp>
      <p:sp>
        <p:nvSpPr>
          <p:cNvPr id="581" name="Google Shape;581;p44"/>
          <p:cNvSpPr txBox="1"/>
          <p:nvPr/>
        </p:nvSpPr>
        <p:spPr>
          <a:xfrm>
            <a:off x="3810000" y="3657600"/>
            <a:ext cx="1676400" cy="685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Dist. Data </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Trans. Mgmt.</a:t>
            </a:r>
            <a:endParaRPr sz="1200" b="0" i="0" u="none" strike="noStrike" cap="none">
              <a:solidFill>
                <a:srgbClr val="000000"/>
              </a:solidFill>
              <a:latin typeface="Arial"/>
              <a:ea typeface="Arial"/>
              <a:cs typeface="Arial"/>
              <a:sym typeface="Arial"/>
            </a:endParaRPr>
          </a:p>
        </p:txBody>
      </p:sp>
      <p:cxnSp>
        <p:nvCxnSpPr>
          <p:cNvPr id="582" name="Google Shape;582;p44"/>
          <p:cNvCxnSpPr/>
          <p:nvPr/>
        </p:nvCxnSpPr>
        <p:spPr>
          <a:xfrm>
            <a:off x="2057400" y="4495800"/>
            <a:ext cx="5257800" cy="0"/>
          </a:xfrm>
          <a:prstGeom prst="straightConnector1">
            <a:avLst/>
          </a:prstGeom>
          <a:noFill/>
          <a:ln w="9525" cap="flat" cmpd="sng">
            <a:solidFill>
              <a:schemeClr val="dk1"/>
            </a:solidFill>
            <a:prstDash val="solid"/>
            <a:miter lim="8000"/>
            <a:headEnd type="none" w="sm" len="sm"/>
            <a:tailEnd type="none" w="sm" len="sm"/>
          </a:ln>
        </p:spPr>
      </p:cxnSp>
      <p:sp>
        <p:nvSpPr>
          <p:cNvPr id="583" name="Google Shape;583;p44"/>
          <p:cNvSpPr txBox="1"/>
          <p:nvPr/>
        </p:nvSpPr>
        <p:spPr>
          <a:xfrm>
            <a:off x="2133600" y="4572000"/>
            <a:ext cx="5092700" cy="822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Common Network Services</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0"/>
              </a:spcBef>
              <a:spcAft>
                <a:spcPts val="0"/>
              </a:spcAft>
              <a:buClr>
                <a:schemeClr val="dk1"/>
              </a:buClr>
              <a:buSzPts val="2400"/>
              <a:buFont typeface="Times New Roman"/>
              <a:buChar char="•"/>
            </a:pPr>
            <a:r>
              <a:rPr lang="en-US" sz="2400" b="0" i="0" u="none" strike="noStrike" cap="none">
                <a:solidFill>
                  <a:schemeClr val="dk1"/>
                </a:solidFill>
                <a:latin typeface="Times New Roman"/>
                <a:ea typeface="Times New Roman"/>
                <a:cs typeface="Times New Roman"/>
                <a:sym typeface="Times New Roman"/>
              </a:rPr>
              <a:t> Network protocols &amp; interconnectivity</a:t>
            </a:r>
            <a:endParaRPr sz="1400" b="0" i="0" u="none" strike="noStrike" cap="none">
              <a:solidFill>
                <a:srgbClr val="000000"/>
              </a:solidFill>
              <a:latin typeface="Arial"/>
              <a:ea typeface="Arial"/>
              <a:cs typeface="Arial"/>
              <a:sym typeface="Arial"/>
            </a:endParaRPr>
          </a:p>
        </p:txBody>
      </p:sp>
      <p:sp>
        <p:nvSpPr>
          <p:cNvPr id="584" name="Google Shape;584;p44"/>
          <p:cNvSpPr txBox="1"/>
          <p:nvPr/>
        </p:nvSpPr>
        <p:spPr>
          <a:xfrm>
            <a:off x="2285999" y="5334000"/>
            <a:ext cx="2033965" cy="6858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OSI</a:t>
            </a:r>
            <a:endParaRPr sz="1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protocols</a:t>
            </a:r>
            <a:endParaRPr sz="1200" b="0" i="0" u="none" strike="noStrike" cap="none">
              <a:solidFill>
                <a:srgbClr val="000000"/>
              </a:solidFill>
              <a:latin typeface="Arial"/>
              <a:ea typeface="Arial"/>
              <a:cs typeface="Arial"/>
              <a:sym typeface="Arial"/>
            </a:endParaRPr>
          </a:p>
        </p:txBody>
      </p:sp>
      <p:sp>
        <p:nvSpPr>
          <p:cNvPr id="585" name="Google Shape;585;p44"/>
          <p:cNvSpPr txBox="1"/>
          <p:nvPr/>
        </p:nvSpPr>
        <p:spPr>
          <a:xfrm>
            <a:off x="5486400" y="5334000"/>
            <a:ext cx="1382898" cy="6096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Times New Roman"/>
              <a:buNone/>
            </a:pPr>
            <a:r>
              <a:rPr lang="en-US" sz="2000" b="0" i="0" u="none" strike="noStrike" cap="none">
                <a:solidFill>
                  <a:schemeClr val="dk1"/>
                </a:solidFill>
                <a:latin typeface="Times New Roman"/>
                <a:ea typeface="Times New Roman"/>
                <a:cs typeface="Times New Roman"/>
                <a:sym typeface="Times New Roman"/>
              </a:rPr>
              <a:t>TCP/IP</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45"/>
          <p:cNvPicPr preferRelativeResize="0">
            <a:picLocks noGrp="1"/>
          </p:cNvPicPr>
          <p:nvPr>
            <p:ph type="body" idx="4294967295"/>
          </p:nvPr>
        </p:nvPicPr>
        <p:blipFill rotWithShape="1">
          <a:blip r:embed="rId3">
            <a:alphaModFix/>
          </a:blip>
          <a:srcRect/>
          <a:stretch/>
        </p:blipFill>
        <p:spPr>
          <a:xfrm>
            <a:off x="381000" y="875404"/>
            <a:ext cx="8915400" cy="6140450"/>
          </a:xfrm>
          <a:prstGeom prst="rect">
            <a:avLst/>
          </a:prstGeom>
          <a:noFill/>
          <a:ln>
            <a:noFill/>
          </a:ln>
        </p:spPr>
      </p:pic>
      <p:sp>
        <p:nvSpPr>
          <p:cNvPr id="591" name="Google Shape;591;p45"/>
          <p:cNvSpPr txBox="1"/>
          <p:nvPr/>
        </p:nvSpPr>
        <p:spPr>
          <a:xfrm>
            <a:off x="0" y="981075"/>
            <a:ext cx="684212" cy="165576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92" name="Google Shape;592;p45"/>
          <p:cNvSpPr/>
          <p:nvPr/>
        </p:nvSpPr>
        <p:spPr>
          <a:xfrm>
            <a:off x="155550" y="0"/>
            <a:ext cx="8915400" cy="762000"/>
          </a:xfrm>
          <a:prstGeom prst="roundRect">
            <a:avLst>
              <a:gd name="adj" fmla="val 4680"/>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dk2"/>
              </a:buClr>
              <a:buSzPts val="3200"/>
              <a:buFont typeface="Arial"/>
              <a:buNone/>
            </a:pPr>
            <a:r>
              <a:rPr lang="en-US" sz="2400" b="1">
                <a:solidFill>
                  <a:schemeClr val="dk2"/>
                </a:solidFill>
              </a:rPr>
              <a:t>Event-driven Architecture for a Real-time Enterprise </a:t>
            </a:r>
            <a:endParaRPr sz="2400" b="1" i="0" u="none" strike="noStrike" cap="none">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6"/>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2800" b="1" i="0" u="none" strike="noStrike" cap="none">
                <a:solidFill>
                  <a:srgbClr val="003399"/>
                </a:solidFill>
                <a:latin typeface="Arial Black"/>
                <a:ea typeface="Arial Black"/>
                <a:cs typeface="Arial Black"/>
                <a:sym typeface="Arial Black"/>
              </a:rPr>
              <a:t>Distributed Systems &amp; Middleware Research at UC Irvine</a:t>
            </a:r>
            <a:endParaRPr/>
          </a:p>
        </p:txBody>
      </p:sp>
      <p:sp>
        <p:nvSpPr>
          <p:cNvPr id="598" name="Google Shape;598;p46"/>
          <p:cNvSpPr txBox="1">
            <a:spLocks noGrp="1"/>
          </p:cNvSpPr>
          <p:nvPr>
            <p:ph type="body" idx="1"/>
          </p:nvPr>
        </p:nvSpPr>
        <p:spPr>
          <a:xfrm>
            <a:off x="152400" y="1676400"/>
            <a:ext cx="44196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None/>
            </a:pPr>
            <a:r>
              <a:rPr lang="en-US" sz="1200" b="1" i="0" u="none" strike="noStrike" cap="none">
                <a:solidFill>
                  <a:schemeClr val="dk1"/>
                </a:solidFill>
                <a:latin typeface="Arial"/>
                <a:ea typeface="Arial"/>
                <a:cs typeface="Arial"/>
                <a:sym typeface="Arial"/>
              </a:rPr>
              <a:t>Adaptive and Reflective Middleware</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3"/>
              </a:rPr>
              <a:t>Contessa, CompOSE|Q: </a:t>
            </a:r>
            <a:r>
              <a:rPr lang="en-US" sz="1200" b="0" i="0" u="none" strike="noStrike" cap="none">
                <a:solidFill>
                  <a:schemeClr val="dk1"/>
                </a:solidFill>
                <a:latin typeface="Arial"/>
                <a:ea typeface="Arial"/>
                <a:cs typeface="Arial"/>
                <a:sym typeface="Arial"/>
              </a:rPr>
              <a:t>Adaptive System Interoperability,  Composable Open Software Environment with QoS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none" strike="noStrike" cap="none">
                <a:solidFill>
                  <a:schemeClr val="dk1"/>
                </a:solidFill>
                <a:latin typeface="Arial"/>
                <a:ea typeface="Arial"/>
                <a:cs typeface="Arial"/>
                <a:sym typeface="Arial"/>
              </a:rPr>
              <a:t>MIRO: Adaptive Middleware for a Mobile Internet Robot Laboratory </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none" strike="noStrike" cap="none">
                <a:solidFill>
                  <a:schemeClr val="dk1"/>
                </a:solidFill>
                <a:latin typeface="Arial"/>
                <a:ea typeface="Arial"/>
                <a:cs typeface="Arial"/>
                <a:sym typeface="Arial"/>
              </a:rPr>
              <a:t>MetaSIM: Reflective Middleware Solutions for Integrated Simulation Environmetns</a:t>
            </a:r>
            <a:endParaRPr/>
          </a:p>
          <a:p>
            <a:pPr marL="342900" marR="0" lvl="0" indent="-342900" algn="l" rtl="0">
              <a:lnSpc>
                <a:spcPct val="100000"/>
              </a:lnSpc>
              <a:spcBef>
                <a:spcPts val="240"/>
              </a:spcBef>
              <a:spcAft>
                <a:spcPts val="0"/>
              </a:spcAft>
              <a:buClr>
                <a:schemeClr val="accent2"/>
              </a:buClr>
              <a:buSzPts val="2800"/>
              <a:buFont typeface="Arial"/>
              <a:buNone/>
            </a:pPr>
            <a:endParaRPr sz="1200" b="0" i="0" u="none" strike="noStrike" cap="none">
              <a:solidFill>
                <a:schemeClr val="dk1"/>
              </a:solidFill>
              <a:latin typeface="Arial"/>
              <a:ea typeface="Arial"/>
              <a:cs typeface="Arial"/>
              <a:sym typeface="Arial"/>
            </a:endParaRPr>
          </a:p>
          <a:p>
            <a:pPr marL="342900" marR="0" lvl="0" indent="-342900" algn="l" rtl="0">
              <a:lnSpc>
                <a:spcPct val="100000"/>
              </a:lnSpc>
              <a:spcBef>
                <a:spcPts val="240"/>
              </a:spcBef>
              <a:spcAft>
                <a:spcPts val="0"/>
              </a:spcAft>
              <a:buClr>
                <a:schemeClr val="accent2"/>
              </a:buClr>
              <a:buSzPts val="2800"/>
              <a:buFont typeface="Arial"/>
              <a:buNone/>
            </a:pPr>
            <a:r>
              <a:rPr lang="en-US" sz="1200" b="1" i="0" u="none" strike="noStrike" cap="none">
                <a:solidFill>
                  <a:schemeClr val="dk1"/>
                </a:solidFill>
                <a:latin typeface="Arial"/>
                <a:ea typeface="Arial"/>
                <a:cs typeface="Arial"/>
                <a:sym typeface="Arial"/>
              </a:rPr>
              <a:t>Pervasive and Ubiquitous Computing</a:t>
            </a:r>
            <a:r>
              <a:rPr lang="en-US" sz="1200" b="0" i="0" u="none" strike="noStrike" cap="none">
                <a:solidFill>
                  <a:schemeClr val="dk1"/>
                </a:solidFill>
                <a:latin typeface="Arial"/>
                <a:ea typeface="Arial"/>
                <a:cs typeface="Arial"/>
                <a:sym typeface="Arial"/>
              </a:rPr>
              <a:t> </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4"/>
              </a:rPr>
              <a:t>SIGNAL: </a:t>
            </a:r>
            <a:r>
              <a:rPr lang="en-US" sz="1200" b="0" i="0" u="none" strike="noStrike" cap="none">
                <a:solidFill>
                  <a:schemeClr val="dk1"/>
                </a:solidFill>
                <a:latin typeface="Arial"/>
                <a:ea typeface="Arial"/>
                <a:cs typeface="Arial"/>
                <a:sym typeface="Arial"/>
              </a:rPr>
              <a:t>Societal Scale Geographical Notification and Alerting</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none" strike="noStrike" cap="none">
                <a:solidFill>
                  <a:schemeClr val="dk1"/>
                </a:solidFill>
                <a:latin typeface="Arial"/>
                <a:ea typeface="Arial"/>
                <a:cs typeface="Arial"/>
                <a:sym typeface="Arial"/>
              </a:rPr>
              <a:t>PC3:  Pervasive Computing for Developing Nations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5"/>
              </a:rPr>
              <a:t>SATWARE:</a:t>
            </a:r>
            <a:r>
              <a:rPr lang="en-US" sz="1200" b="0" i="0" u="none" strike="noStrike" cap="none">
                <a:solidFill>
                  <a:schemeClr val="dk1"/>
                </a:solidFill>
                <a:latin typeface="Arial"/>
                <a:ea typeface="Arial"/>
                <a:cs typeface="Arial"/>
                <a:sym typeface="Arial"/>
              </a:rPr>
              <a:t>A Middleware for Sentient Spaces ,</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none" strike="noStrike" cap="none">
                <a:solidFill>
                  <a:schemeClr val="dk1"/>
                </a:solidFill>
                <a:latin typeface="Arial"/>
                <a:ea typeface="Arial"/>
                <a:cs typeface="Arial"/>
                <a:sym typeface="Arial"/>
              </a:rPr>
              <a:t> </a:t>
            </a:r>
            <a:r>
              <a:rPr lang="en-US" sz="1200" b="0" i="0" u="sng" strike="noStrike" cap="none">
                <a:solidFill>
                  <a:schemeClr val="hlink"/>
                </a:solidFill>
                <a:latin typeface="Tahoma"/>
                <a:ea typeface="Tahoma"/>
                <a:cs typeface="Tahoma"/>
                <a:sym typeface="Tahoma"/>
                <a:hlinkClick r:id="rId6"/>
              </a:rPr>
              <a:t>Quasar:</a:t>
            </a:r>
            <a:r>
              <a:rPr lang="en-US" sz="1200" b="0" i="0" u="none" strike="noStrike" cap="none">
                <a:solidFill>
                  <a:schemeClr val="dk1"/>
                </a:solidFill>
                <a:latin typeface="Arial"/>
                <a:ea typeface="Arial"/>
                <a:cs typeface="Arial"/>
                <a:sym typeface="Arial"/>
              </a:rPr>
              <a:t>  Quality Aware Sensing Architecture,</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7"/>
              </a:rPr>
              <a:t>SUGA:</a:t>
            </a:r>
            <a:r>
              <a:rPr lang="en-US" sz="1200" b="0" i="0" u="none" strike="noStrike" cap="none">
                <a:solidFill>
                  <a:schemeClr val="dk1"/>
                </a:solidFill>
                <a:latin typeface="Arial"/>
                <a:ea typeface="Arial"/>
                <a:cs typeface="Arial"/>
                <a:sym typeface="Arial"/>
              </a:rPr>
              <a:t>Middleware Support for Cross-Disability Access</a:t>
            </a:r>
            <a:endParaRPr/>
          </a:p>
          <a:p>
            <a:pPr marL="342900" marR="0" lvl="0" indent="-342900" algn="l" rtl="0">
              <a:lnSpc>
                <a:spcPct val="100000"/>
              </a:lnSpc>
              <a:spcBef>
                <a:spcPts val="240"/>
              </a:spcBef>
              <a:spcAft>
                <a:spcPts val="0"/>
              </a:spcAft>
              <a:buClr>
                <a:schemeClr val="accent2"/>
              </a:buClr>
              <a:buSzPts val="2800"/>
              <a:buFont typeface="Arial"/>
              <a:buNone/>
            </a:pPr>
            <a:endParaRPr sz="1200" b="1" i="0" u="none" strike="noStrike" cap="none">
              <a:solidFill>
                <a:schemeClr val="dk1"/>
              </a:solidFill>
              <a:latin typeface="Arial"/>
              <a:ea typeface="Arial"/>
              <a:cs typeface="Arial"/>
              <a:sym typeface="Arial"/>
            </a:endParaRPr>
          </a:p>
          <a:p>
            <a:pPr marL="342900" marR="0" lvl="0" indent="-342900" algn="l" rtl="0">
              <a:lnSpc>
                <a:spcPct val="100000"/>
              </a:lnSpc>
              <a:spcBef>
                <a:spcPts val="240"/>
              </a:spcBef>
              <a:spcAft>
                <a:spcPts val="0"/>
              </a:spcAft>
              <a:buClr>
                <a:schemeClr val="accent2"/>
              </a:buClr>
              <a:buSzPts val="2800"/>
              <a:buFont typeface="Arial"/>
              <a:buNone/>
            </a:pPr>
            <a:r>
              <a:rPr lang="en-US" sz="1200" b="1" i="0" u="none" strike="noStrike" cap="none">
                <a:solidFill>
                  <a:schemeClr val="dk1"/>
                </a:solidFill>
                <a:latin typeface="Arial"/>
                <a:ea typeface="Arial"/>
                <a:cs typeface="Arial"/>
                <a:sym typeface="Arial"/>
              </a:rPr>
              <a:t>Emergency Response</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8"/>
              </a:rPr>
              <a:t>RESCUE:</a:t>
            </a:r>
            <a:r>
              <a:rPr lang="en-US" sz="1200" b="0" i="0" u="none" strike="noStrike" cap="none">
                <a:solidFill>
                  <a:schemeClr val="dk1"/>
                </a:solidFill>
                <a:latin typeface="Arial"/>
                <a:ea typeface="Arial"/>
                <a:cs typeface="Arial"/>
                <a:sym typeface="Arial"/>
              </a:rPr>
              <a:t> Responding to Crises and Unexpected Events,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none" strike="noStrike" cap="none">
                <a:solidFill>
                  <a:schemeClr val="dk1"/>
                </a:solidFill>
                <a:latin typeface="Arial"/>
                <a:ea typeface="Arial"/>
                <a:cs typeface="Arial"/>
                <a:sym typeface="Arial"/>
              </a:rPr>
              <a:t>Customized Dissemination in the Large</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9"/>
              </a:rPr>
              <a:t>SAFIRE:</a:t>
            </a:r>
            <a:r>
              <a:rPr lang="en-US" sz="1200" b="0" i="0" u="none" strike="noStrike" cap="none">
                <a:solidFill>
                  <a:schemeClr val="dk1"/>
                </a:solidFill>
                <a:latin typeface="Arial"/>
                <a:ea typeface="Arial"/>
                <a:cs typeface="Arial"/>
                <a:sym typeface="Arial"/>
              </a:rPr>
              <a:t> Situational Awareness for Firefighters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strike="noStrike" cap="none">
                <a:solidFill>
                  <a:schemeClr val="hlink"/>
                </a:solidFill>
                <a:latin typeface="Tahoma"/>
                <a:ea typeface="Tahoma"/>
                <a:cs typeface="Tahoma"/>
                <a:sym typeface="Tahoma"/>
                <a:hlinkClick r:id="rId10"/>
              </a:rPr>
              <a:t>Responsphere:</a:t>
            </a:r>
            <a:r>
              <a:rPr lang="en-US" sz="1200" b="0" i="0" u="none" strike="noStrike" cap="none">
                <a:solidFill>
                  <a:schemeClr val="dk1"/>
                </a:solidFill>
                <a:latin typeface="Arial"/>
                <a:ea typeface="Arial"/>
                <a:cs typeface="Arial"/>
                <a:sym typeface="Arial"/>
              </a:rPr>
              <a:t> An Testbed for Responding to the Unexpected</a:t>
            </a:r>
            <a:endParaRPr/>
          </a:p>
          <a:p>
            <a:pPr marL="342900" marR="0" lvl="0" indent="-266700" algn="l" rtl="0">
              <a:lnSpc>
                <a:spcPct val="100000"/>
              </a:lnSpc>
              <a:spcBef>
                <a:spcPts val="240"/>
              </a:spcBef>
              <a:spcAft>
                <a:spcPts val="0"/>
              </a:spcAft>
              <a:buClr>
                <a:schemeClr val="accent2"/>
              </a:buClr>
              <a:buSzPts val="1200"/>
              <a:buFont typeface="Arial"/>
              <a:buNone/>
            </a:pPr>
            <a:endParaRPr sz="1200" b="0" i="0" u="none">
              <a:solidFill>
                <a:schemeClr val="dk1"/>
              </a:solidFill>
              <a:latin typeface="Arial"/>
              <a:ea typeface="Arial"/>
              <a:cs typeface="Arial"/>
              <a:sym typeface="Arial"/>
            </a:endParaRPr>
          </a:p>
        </p:txBody>
      </p:sp>
      <p:sp>
        <p:nvSpPr>
          <p:cNvPr id="599" name="Google Shape;599;p46"/>
          <p:cNvSpPr txBox="1">
            <a:spLocks noGrp="1"/>
          </p:cNvSpPr>
          <p:nvPr>
            <p:ph type="body" idx="2"/>
          </p:nvPr>
        </p:nvSpPr>
        <p:spPr>
          <a:xfrm>
            <a:off x="4584700" y="1676400"/>
            <a:ext cx="40513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None/>
            </a:pPr>
            <a:r>
              <a:rPr lang="en-US" sz="1200" b="1" i="0" u="none">
                <a:solidFill>
                  <a:schemeClr val="dk1"/>
                </a:solidFill>
                <a:latin typeface="Arial"/>
                <a:ea typeface="Arial"/>
                <a:cs typeface="Arial"/>
                <a:sym typeface="Arial"/>
              </a:rPr>
              <a:t>Cyber Physical Systems and IoT</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1"/>
              </a:rPr>
              <a:t>Cypress:</a:t>
            </a:r>
            <a:r>
              <a:rPr lang="en-US" sz="1200" b="0" i="0" u="none">
                <a:solidFill>
                  <a:schemeClr val="dk1"/>
                </a:solidFill>
                <a:latin typeface="Arial"/>
                <a:ea typeface="Arial"/>
                <a:cs typeface="Arial"/>
                <a:sym typeface="Arial"/>
              </a:rPr>
              <a:t> CYber Physical RESilliance and Sustainability</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2"/>
              </a:rPr>
              <a:t> I-sensorium: </a:t>
            </a:r>
            <a:r>
              <a:rPr lang="en-US" sz="1200" b="0" i="0" u="none">
                <a:solidFill>
                  <a:schemeClr val="dk1"/>
                </a:solidFill>
                <a:latin typeface="Arial"/>
                <a:ea typeface="Arial"/>
                <a:cs typeface="Arial"/>
                <a:sym typeface="Arial"/>
              </a:rPr>
              <a:t>A shared experimental laboratory housing state-of-the-art sensing, actuation, networking and mobile computing devices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1"/>
              </a:rPr>
              <a:t>SCALE – IoT-based smart  and resilient communities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1"/>
              </a:rPr>
              <a:t>AquaSCALE – A Water IoT Project</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1"/>
              </a:rPr>
              <a:t>TIPPERS – IoT and Privacy</a:t>
            </a:r>
            <a:endParaRPr/>
          </a:p>
          <a:p>
            <a:pPr marL="342900" marR="0" lvl="0" indent="-342900" algn="l" rtl="0">
              <a:lnSpc>
                <a:spcPct val="100000"/>
              </a:lnSpc>
              <a:spcBef>
                <a:spcPts val="240"/>
              </a:spcBef>
              <a:spcAft>
                <a:spcPts val="0"/>
              </a:spcAft>
              <a:buClr>
                <a:schemeClr val="accent2"/>
              </a:buClr>
              <a:buSzPts val="2800"/>
              <a:buFont typeface="Arial"/>
              <a:buNone/>
            </a:pPr>
            <a:endParaRPr sz="1200" b="0" i="0" u="none">
              <a:solidFill>
                <a:schemeClr val="dk1"/>
              </a:solidFill>
              <a:latin typeface="Arial"/>
              <a:ea typeface="Arial"/>
              <a:cs typeface="Arial"/>
              <a:sym typeface="Arial"/>
            </a:endParaRPr>
          </a:p>
          <a:p>
            <a:pPr marL="342900" marR="0" lvl="0" indent="-342900" algn="l" rtl="0">
              <a:lnSpc>
                <a:spcPct val="100000"/>
              </a:lnSpc>
              <a:spcBef>
                <a:spcPts val="240"/>
              </a:spcBef>
              <a:spcAft>
                <a:spcPts val="0"/>
              </a:spcAft>
              <a:buClr>
                <a:schemeClr val="accent2"/>
              </a:buClr>
              <a:buSzPts val="2800"/>
              <a:buFont typeface="Arial"/>
              <a:buNone/>
            </a:pPr>
            <a:endParaRPr sz="1200" b="0" i="0" u="none">
              <a:solidFill>
                <a:schemeClr val="dk1"/>
              </a:solidFill>
              <a:latin typeface="Arial"/>
              <a:ea typeface="Arial"/>
              <a:cs typeface="Arial"/>
              <a:sym typeface="Arial"/>
            </a:endParaRPr>
          </a:p>
          <a:p>
            <a:pPr marL="342900" marR="0" lvl="0" indent="-342900" algn="l" rtl="0">
              <a:lnSpc>
                <a:spcPct val="100000"/>
              </a:lnSpc>
              <a:spcBef>
                <a:spcPts val="240"/>
              </a:spcBef>
              <a:spcAft>
                <a:spcPts val="0"/>
              </a:spcAft>
              <a:buClr>
                <a:schemeClr val="accent2"/>
              </a:buClr>
              <a:buSzPts val="2800"/>
              <a:buFont typeface="Arial"/>
              <a:buNone/>
            </a:pPr>
            <a:r>
              <a:rPr lang="en-US" sz="1200" b="1" i="0" u="none">
                <a:solidFill>
                  <a:schemeClr val="dk1"/>
                </a:solidFill>
                <a:latin typeface="Arial"/>
                <a:ea typeface="Arial"/>
                <a:cs typeface="Arial"/>
                <a:sym typeface="Arial"/>
              </a:rPr>
              <a:t>Middleware Support for Mobile Applications</a:t>
            </a:r>
            <a:endParaRPr/>
          </a:p>
          <a:p>
            <a:pPr marL="342900" marR="0" lvl="0" indent="-342900" algn="l" rtl="0">
              <a:lnSpc>
                <a:spcPct val="100000"/>
              </a:lnSpc>
              <a:spcBef>
                <a:spcPts val="240"/>
              </a:spcBef>
              <a:spcAft>
                <a:spcPts val="0"/>
              </a:spcAft>
              <a:buClr>
                <a:schemeClr val="accent2"/>
              </a:buClr>
              <a:buSzPts val="2800"/>
              <a:buFont typeface="Arial"/>
              <a:buNone/>
            </a:pPr>
            <a:endParaRPr sz="1200" b="0" i="0" u="none">
              <a:solidFill>
                <a:schemeClr val="dk1"/>
              </a:solidFill>
              <a:latin typeface="Arial"/>
              <a:ea typeface="Arial"/>
              <a:cs typeface="Arial"/>
              <a:sym typeface="Arial"/>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3"/>
              </a:rPr>
              <a:t>FORGE:</a:t>
            </a:r>
            <a:r>
              <a:rPr lang="en-US" sz="1200" b="0" i="0" u="none">
                <a:solidFill>
                  <a:schemeClr val="dk1"/>
                </a:solidFill>
                <a:latin typeface="Arial"/>
                <a:ea typeface="Arial"/>
                <a:cs typeface="Arial"/>
                <a:sym typeface="Arial"/>
              </a:rPr>
              <a:t> A Framework for Optimization of Distributed Embedded Systems Software</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4"/>
              </a:rPr>
              <a:t>Dynamo:</a:t>
            </a:r>
            <a:r>
              <a:rPr lang="en-US" sz="1200" b="0" i="0" u="none">
                <a:solidFill>
                  <a:schemeClr val="dk1"/>
                </a:solidFill>
                <a:latin typeface="Arial"/>
                <a:ea typeface="Arial"/>
                <a:cs typeface="Arial"/>
                <a:sym typeface="Arial"/>
              </a:rPr>
              <a:t> Power Aware Middleware for Distributed Mobile Computing</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5"/>
              </a:rPr>
              <a:t>MAPGrid: </a:t>
            </a:r>
            <a:r>
              <a:rPr lang="en-US" sz="1200" b="0" i="0" u="none">
                <a:solidFill>
                  <a:schemeClr val="dk1"/>
                </a:solidFill>
                <a:latin typeface="Arial"/>
                <a:ea typeface="Arial"/>
                <a:cs typeface="Arial"/>
                <a:sym typeface="Arial"/>
              </a:rPr>
              <a:t>Mobile Applications Powered by Grids</a:t>
            </a:r>
            <a:endParaRPr/>
          </a:p>
          <a:p>
            <a:pPr marL="342900" marR="0" lvl="0" indent="-342900" algn="l" rtl="0">
              <a:lnSpc>
                <a:spcPct val="100000"/>
              </a:lnSpc>
              <a:spcBef>
                <a:spcPts val="240"/>
              </a:spcBef>
              <a:spcAft>
                <a:spcPts val="0"/>
              </a:spcAft>
              <a:buClr>
                <a:schemeClr val="accent2"/>
              </a:buClr>
              <a:buSzPts val="2800"/>
              <a:buFont typeface="Arial"/>
              <a:buNone/>
            </a:pPr>
            <a:r>
              <a:rPr lang="en-US" sz="1200" b="0" i="0" u="sng">
                <a:solidFill>
                  <a:schemeClr val="hlink"/>
                </a:solidFill>
                <a:latin typeface="Tahoma"/>
                <a:ea typeface="Tahoma"/>
                <a:cs typeface="Tahoma"/>
                <a:sym typeface="Tahoma"/>
                <a:hlinkClick r:id="rId16"/>
              </a:rPr>
              <a:t>Xtune: Cross Layer Tuning of Mobile Embedded Systems</a:t>
            </a:r>
            <a:endParaRPr/>
          </a:p>
        </p:txBody>
      </p:sp>
      <p:sp>
        <p:nvSpPr>
          <p:cNvPr id="600" name="Google Shape;600;p46"/>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601" name="Google Shape;601;p46"/>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4" name="Google Shape;134;p20"/>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
        <p:nvSpPr>
          <p:cNvPr id="135" name="Google Shape;135;p20"/>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Course logistics and details</a:t>
            </a:r>
            <a:endParaRPr/>
          </a:p>
        </p:txBody>
      </p:sp>
      <p:sp>
        <p:nvSpPr>
          <p:cNvPr id="136" name="Google Shape;136;p20"/>
          <p:cNvSpPr txBox="1">
            <a:spLocks noGrp="1"/>
          </p:cNvSpPr>
          <p:nvPr>
            <p:ph type="body" idx="1"/>
          </p:nvPr>
        </p:nvSpPr>
        <p:spPr>
          <a:xfrm>
            <a:off x="3048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Course Web page - </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http://www.ics.uci.edu/~cs237</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Lectures – W </a:t>
            </a:r>
            <a:r>
              <a:rPr lang="en-US"/>
              <a:t>5</a:t>
            </a:r>
            <a:r>
              <a:rPr lang="en-US" sz="2800" b="0" i="0" u="none" strike="noStrike" cap="none">
                <a:solidFill>
                  <a:schemeClr val="dk1"/>
                </a:solidFill>
                <a:latin typeface="Tahoma"/>
                <a:ea typeface="Tahoma"/>
                <a:cs typeface="Tahoma"/>
                <a:sym typeface="Tahoma"/>
              </a:rPr>
              <a:t>:</a:t>
            </a:r>
            <a:r>
              <a:rPr lang="en-US"/>
              <a:t>0</a:t>
            </a:r>
            <a:r>
              <a:rPr lang="en-US" sz="2800" b="0" i="0" u="none" strike="noStrike" cap="none">
                <a:solidFill>
                  <a:schemeClr val="dk1"/>
                </a:solidFill>
                <a:latin typeface="Tahoma"/>
                <a:ea typeface="Tahoma"/>
                <a:cs typeface="Tahoma"/>
                <a:sym typeface="Tahoma"/>
              </a:rPr>
              <a:t>0 – </a:t>
            </a:r>
            <a:r>
              <a:rPr lang="en-US"/>
              <a:t>8</a:t>
            </a:r>
            <a:r>
              <a:rPr lang="en-US" sz="2800" b="0" i="0" u="none" strike="noStrike" cap="none">
                <a:solidFill>
                  <a:schemeClr val="dk1"/>
                </a:solidFill>
                <a:latin typeface="Tahoma"/>
                <a:ea typeface="Tahoma"/>
                <a:cs typeface="Tahoma"/>
                <a:sym typeface="Tahoma"/>
              </a:rPr>
              <a:t>:</a:t>
            </a:r>
            <a:r>
              <a:rPr lang="en-US"/>
              <a:t>0</a:t>
            </a:r>
            <a:r>
              <a:rPr lang="en-US" sz="2800" b="0" i="0" u="none" strike="noStrike" cap="none">
                <a:solidFill>
                  <a:schemeClr val="dk1"/>
                </a:solidFill>
                <a:latin typeface="Tahoma"/>
                <a:ea typeface="Tahoma"/>
                <a:cs typeface="Tahoma"/>
                <a:sym typeface="Tahoma"/>
              </a:rPr>
              <a:t>0 p.m</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Reading List</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Technical papers and reports</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Reference Books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Reader for Course</a:t>
            </a:r>
            <a:endParaRPr/>
          </a:p>
          <a:p>
            <a:pPr marL="742950" marR="0" lvl="1" indent="-285750" algn="l" rtl="0">
              <a:lnSpc>
                <a:spcPct val="100000"/>
              </a:lnSpc>
              <a:spcBef>
                <a:spcPts val="480"/>
              </a:spcBef>
              <a:spcAft>
                <a:spcPts val="0"/>
              </a:spcAft>
              <a:buClr>
                <a:schemeClr val="accent2"/>
              </a:buClr>
              <a:buSzPts val="2400"/>
              <a:buFont typeface="Arial"/>
              <a:buChar char="●"/>
            </a:pPr>
            <a:r>
              <a:rPr lang="en-US"/>
              <a:t>Nailah Alhassoun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7"/>
          <p:cNvSpPr txBox="1"/>
          <p:nvPr/>
        </p:nvSpPr>
        <p:spPr>
          <a:xfrm>
            <a:off x="4572000" y="6172200"/>
            <a:ext cx="762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pic>
        <p:nvPicPr>
          <p:cNvPr id="607" name="Google Shape;607;p47" descr="Tadiran Communications' products address every echelon, from the individual fighting soldier through the squad and platoon up to the division and corps level."/>
          <p:cNvPicPr preferRelativeResize="0"/>
          <p:nvPr/>
        </p:nvPicPr>
        <p:blipFill rotWithShape="1">
          <a:blip r:embed="rId3">
            <a:alphaModFix/>
          </a:blip>
          <a:srcRect/>
          <a:stretch/>
        </p:blipFill>
        <p:spPr>
          <a:xfrm>
            <a:off x="6096000" y="304800"/>
            <a:ext cx="2819400" cy="2012950"/>
          </a:xfrm>
          <a:prstGeom prst="rect">
            <a:avLst/>
          </a:prstGeom>
          <a:noFill/>
          <a:ln>
            <a:noFill/>
          </a:ln>
        </p:spPr>
      </p:pic>
      <p:pic>
        <p:nvPicPr>
          <p:cNvPr id="608" name="Google Shape;608;p47" descr="1896"/>
          <p:cNvPicPr preferRelativeResize="0"/>
          <p:nvPr/>
        </p:nvPicPr>
        <p:blipFill rotWithShape="1">
          <a:blip r:embed="rId4">
            <a:alphaModFix/>
          </a:blip>
          <a:srcRect/>
          <a:stretch/>
        </p:blipFill>
        <p:spPr>
          <a:xfrm>
            <a:off x="0" y="3962400"/>
            <a:ext cx="2159000" cy="2590800"/>
          </a:xfrm>
          <a:prstGeom prst="rect">
            <a:avLst/>
          </a:prstGeom>
          <a:noFill/>
          <a:ln>
            <a:noFill/>
          </a:ln>
        </p:spPr>
      </p:pic>
      <p:grpSp>
        <p:nvGrpSpPr>
          <p:cNvPr id="609" name="Google Shape;609;p47"/>
          <p:cNvGrpSpPr/>
          <p:nvPr/>
        </p:nvGrpSpPr>
        <p:grpSpPr>
          <a:xfrm>
            <a:off x="2209800" y="4724400"/>
            <a:ext cx="3581400" cy="1905000"/>
            <a:chOff x="3390900" y="5029200"/>
            <a:chExt cx="3617912" cy="1676400"/>
          </a:xfrm>
        </p:grpSpPr>
        <p:pic>
          <p:nvPicPr>
            <p:cNvPr id="610" name="Google Shape;610;p47" descr="diagram of underwater computer with chording hand controller "/>
            <p:cNvPicPr preferRelativeResize="0"/>
            <p:nvPr/>
          </p:nvPicPr>
          <p:blipFill rotWithShape="1">
            <a:blip r:embed="rId5">
              <a:alphaModFix/>
            </a:blip>
            <a:srcRect/>
            <a:stretch/>
          </p:blipFill>
          <p:spPr>
            <a:xfrm>
              <a:off x="3390900" y="5105400"/>
              <a:ext cx="3333750" cy="1447800"/>
            </a:xfrm>
            <a:prstGeom prst="rect">
              <a:avLst/>
            </a:prstGeom>
            <a:noFill/>
            <a:ln>
              <a:noFill/>
            </a:ln>
          </p:spPr>
        </p:pic>
        <p:pic>
          <p:nvPicPr>
            <p:cNvPr id="611" name="Google Shape;611;p47" descr="WetPC1"/>
            <p:cNvPicPr preferRelativeResize="0"/>
            <p:nvPr/>
          </p:nvPicPr>
          <p:blipFill rotWithShape="1">
            <a:blip r:embed="rId6">
              <a:alphaModFix/>
            </a:blip>
            <a:srcRect/>
            <a:stretch/>
          </p:blipFill>
          <p:spPr>
            <a:xfrm>
              <a:off x="5905500" y="5029200"/>
              <a:ext cx="1103312" cy="1676400"/>
            </a:xfrm>
            <a:prstGeom prst="rect">
              <a:avLst/>
            </a:prstGeom>
            <a:noFill/>
            <a:ln>
              <a:noFill/>
            </a:ln>
          </p:spPr>
        </p:pic>
      </p:grpSp>
      <p:pic>
        <p:nvPicPr>
          <p:cNvPr id="612" name="Google Shape;612;p47" descr="networking of underwater sensors"/>
          <p:cNvPicPr preferRelativeResize="0"/>
          <p:nvPr/>
        </p:nvPicPr>
        <p:blipFill rotWithShape="1">
          <a:blip r:embed="rId7">
            <a:alphaModFix/>
          </a:blip>
          <a:srcRect/>
          <a:stretch/>
        </p:blipFill>
        <p:spPr>
          <a:xfrm>
            <a:off x="6172200" y="4851400"/>
            <a:ext cx="2809875" cy="1778000"/>
          </a:xfrm>
          <a:prstGeom prst="rect">
            <a:avLst/>
          </a:prstGeom>
          <a:noFill/>
          <a:ln>
            <a:noFill/>
          </a:ln>
        </p:spPr>
      </p:pic>
      <p:pic>
        <p:nvPicPr>
          <p:cNvPr id="613" name="Google Shape;613;p47" descr="3gphone"/>
          <p:cNvPicPr preferRelativeResize="0"/>
          <p:nvPr/>
        </p:nvPicPr>
        <p:blipFill rotWithShape="1">
          <a:blip r:embed="rId8">
            <a:alphaModFix/>
          </a:blip>
          <a:srcRect t="3703" r="3701"/>
          <a:stretch/>
        </p:blipFill>
        <p:spPr>
          <a:xfrm>
            <a:off x="228600" y="2362200"/>
            <a:ext cx="1206500" cy="1447800"/>
          </a:xfrm>
          <a:prstGeom prst="rect">
            <a:avLst/>
          </a:prstGeom>
          <a:noFill/>
          <a:ln>
            <a:noFill/>
          </a:ln>
        </p:spPr>
      </p:pic>
      <p:pic>
        <p:nvPicPr>
          <p:cNvPr id="614" name="Google Shape;614;p47" descr="The image “http://darla.mit.edu/~mountain/images/reserach/field/field_iPAQ_laser_survey.jpg” cannot be displayed, because it contains errors."/>
          <p:cNvPicPr preferRelativeResize="0">
            <a:picLocks noGrp="1"/>
          </p:cNvPicPr>
          <p:nvPr>
            <p:ph type="body" idx="1"/>
          </p:nvPr>
        </p:nvPicPr>
        <p:blipFill rotWithShape="1">
          <a:blip r:embed="rId9">
            <a:alphaModFix/>
          </a:blip>
          <a:srcRect/>
          <a:stretch/>
        </p:blipFill>
        <p:spPr>
          <a:xfrm>
            <a:off x="6019800" y="2438400"/>
            <a:ext cx="2909887" cy="2185987"/>
          </a:xfrm>
          <a:prstGeom prst="rect">
            <a:avLst/>
          </a:prstGeom>
          <a:noFill/>
          <a:ln>
            <a:noFill/>
          </a:ln>
        </p:spPr>
      </p:pic>
      <p:pic>
        <p:nvPicPr>
          <p:cNvPr id="615" name="Google Shape;615;p47" descr="The image “http://www.kontron.com/images/militaryApps.jpg” cannot be displayed, because it contains errors."/>
          <p:cNvPicPr preferRelativeResize="0">
            <a:picLocks noGrp="1"/>
          </p:cNvPicPr>
          <p:nvPr>
            <p:ph type="body" idx="2"/>
          </p:nvPr>
        </p:nvPicPr>
        <p:blipFill rotWithShape="1">
          <a:blip r:embed="rId10">
            <a:alphaModFix/>
          </a:blip>
          <a:srcRect/>
          <a:stretch/>
        </p:blipFill>
        <p:spPr>
          <a:xfrm>
            <a:off x="3429000" y="152400"/>
            <a:ext cx="1649412" cy="2209800"/>
          </a:xfrm>
          <a:prstGeom prst="rect">
            <a:avLst/>
          </a:prstGeom>
          <a:noFill/>
          <a:ln>
            <a:noFill/>
          </a:ln>
        </p:spPr>
      </p:pic>
      <p:pic>
        <p:nvPicPr>
          <p:cNvPr id="616" name="Google Shape;616;p47" descr="The image “http://wetpc.com.au/html/Assets/gif/wetpc/slatesonar.gif” cannot be displayed, because it contains errors."/>
          <p:cNvPicPr preferRelativeResize="0">
            <a:picLocks noGrp="1"/>
          </p:cNvPicPr>
          <p:nvPr>
            <p:ph type="body" idx="3"/>
          </p:nvPr>
        </p:nvPicPr>
        <p:blipFill rotWithShape="1">
          <a:blip r:embed="rId11">
            <a:alphaModFix/>
          </a:blip>
          <a:srcRect/>
          <a:stretch/>
        </p:blipFill>
        <p:spPr>
          <a:xfrm>
            <a:off x="450850" y="98425"/>
            <a:ext cx="2368550" cy="2187575"/>
          </a:xfrm>
          <a:prstGeom prst="rect">
            <a:avLst/>
          </a:prstGeom>
          <a:noFill/>
          <a:ln>
            <a:noFill/>
          </a:ln>
        </p:spPr>
      </p:pic>
      <p:pic>
        <p:nvPicPr>
          <p:cNvPr id="617" name="Google Shape;617;p47" descr="The image “http://www.mmt-kmi.com/images/ThisIssue/7_3_art6.jpg” cannot be displayed, because it contains errors."/>
          <p:cNvPicPr preferRelativeResize="0">
            <a:picLocks noGrp="1"/>
          </p:cNvPicPr>
          <p:nvPr>
            <p:ph type="body" idx="4"/>
          </p:nvPr>
        </p:nvPicPr>
        <p:blipFill rotWithShape="1">
          <a:blip r:embed="rId12">
            <a:alphaModFix/>
          </a:blip>
          <a:srcRect/>
          <a:stretch/>
        </p:blipFill>
        <p:spPr>
          <a:xfrm>
            <a:off x="2209800" y="1881187"/>
            <a:ext cx="3505200" cy="2427287"/>
          </a:xfrm>
          <a:prstGeom prst="rect">
            <a:avLst/>
          </a:prstGeom>
          <a:noFill/>
          <a:ln>
            <a:noFill/>
          </a:ln>
        </p:spPr>
      </p:pic>
      <p:sp>
        <p:nvSpPr>
          <p:cNvPr id="618" name="Google Shape;618;p47"/>
          <p:cNvSpPr txBox="1">
            <a:spLocks noGrp="1"/>
          </p:cNvSpPr>
          <p:nvPr>
            <p:ph type="title"/>
          </p:nvPr>
        </p:nvSpPr>
        <p:spPr>
          <a:xfrm>
            <a:off x="762000" y="0"/>
            <a:ext cx="7772400" cy="533400"/>
          </a:xfrm>
          <a:prstGeom prst="rect">
            <a:avLst/>
          </a:prstGeom>
          <a:solidFill>
            <a:srgbClr val="99FFCC"/>
          </a:solidFill>
          <a:ln>
            <a:noFill/>
          </a:ln>
        </p:spPr>
        <p:txBody>
          <a:bodyPr spcFirstLastPara="1" wrap="square" lIns="91425" tIns="45700" rIns="129200" bIns="45700" anchor="b" anchorCtr="0">
            <a:noAutofit/>
          </a:bodyPr>
          <a:lstStyle/>
          <a:p>
            <a:pPr marL="38100" marR="0" lvl="0" indent="0" algn="ctr" rtl="0">
              <a:lnSpc>
                <a:spcPct val="100000"/>
              </a:lnSpc>
              <a:spcBef>
                <a:spcPts val="0"/>
              </a:spcBef>
              <a:spcAft>
                <a:spcPts val="0"/>
              </a:spcAft>
              <a:buClr>
                <a:srgbClr val="003399"/>
              </a:buClr>
              <a:buSzPts val="1400"/>
              <a:buFont typeface="Arial Black"/>
              <a:buNone/>
            </a:pPr>
            <a:r>
              <a:rPr lang="en-US" sz="4000" b="1" i="0" u="none" strike="noStrike" cap="none">
                <a:solidFill>
                  <a:srgbClr val="003399"/>
                </a:solidFill>
                <a:latin typeface="Arial Black"/>
                <a:ea typeface="Arial Black"/>
                <a:cs typeface="Arial Black"/>
                <a:sym typeface="Arial Black"/>
              </a:rPr>
              <a:t>Mobile Middleware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8"/>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
        <p:nvSpPr>
          <p:cNvPr id="624" name="Google Shape;624;p48"/>
          <p:cNvSpPr txBox="1"/>
          <p:nvPr/>
        </p:nvSpPr>
        <p:spPr>
          <a:xfrm>
            <a:off x="152400" y="838200"/>
            <a:ext cx="8686800" cy="1892300"/>
          </a:xfrm>
          <a:prstGeom prst="rect">
            <a:avLst/>
          </a:prstGeom>
          <a:solidFill>
            <a:srgbClr val="CCFFCC"/>
          </a:solidFill>
          <a:ln w="28575" cap="flat" cmpd="sng">
            <a:solidFill>
              <a:schemeClr val="lt1"/>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FF0000"/>
                </a:solidFill>
                <a:latin typeface="Arial"/>
                <a:ea typeface="Arial"/>
                <a:cs typeface="Arial"/>
                <a:sym typeface="Arial"/>
              </a:rPr>
              <a:t>To build a power-cognizant distributed middleware framework that can </a:t>
            </a:r>
            <a:endParaRPr sz="1400" b="0" i="0" u="none" strike="noStrike" cap="none">
              <a:solidFill>
                <a:srgbClr val="000000"/>
              </a:solidFill>
              <a:latin typeface="Arial"/>
              <a:ea typeface="Arial"/>
              <a:cs typeface="Arial"/>
              <a:sym typeface="Arial"/>
            </a:endParaRPr>
          </a:p>
          <a:p>
            <a:pPr marL="457200" marR="0" lvl="1" indent="-97154" algn="l" rtl="0">
              <a:lnSpc>
                <a:spcPct val="100000"/>
              </a:lnSpc>
              <a:spcBef>
                <a:spcPts val="0"/>
              </a:spcBef>
              <a:spcAft>
                <a:spcPts val="0"/>
              </a:spcAft>
              <a:buClr>
                <a:schemeClr val="hlink"/>
              </a:buClr>
              <a:buSzPts val="1530"/>
              <a:buFont typeface="Arial"/>
              <a:buChar char="o"/>
            </a:pPr>
            <a:r>
              <a:rPr lang="en-US" sz="1800" b="0" i="0" u="none" strike="noStrike" cap="none">
                <a:solidFill>
                  <a:srgbClr val="FF0000"/>
                </a:solidFill>
                <a:latin typeface="Arial"/>
                <a:ea typeface="Arial"/>
                <a:cs typeface="Arial"/>
                <a:sym typeface="Arial"/>
              </a:rPr>
              <a:t> </a:t>
            </a:r>
            <a:r>
              <a:rPr lang="en-US" sz="1600" b="0" i="0" u="none" strike="noStrike" cap="none">
                <a:solidFill>
                  <a:srgbClr val="FF0000"/>
                </a:solidFill>
                <a:latin typeface="Arial"/>
                <a:ea typeface="Arial"/>
                <a:cs typeface="Arial"/>
                <a:sym typeface="Arial"/>
              </a:rPr>
              <a:t>exploit global changes </a:t>
            </a:r>
            <a:r>
              <a:rPr lang="en-US" sz="1600" b="0" i="0" u="none" strike="noStrike" cap="none">
                <a:solidFill>
                  <a:srgbClr val="0000FF"/>
                </a:solidFill>
                <a:latin typeface="Arial"/>
                <a:ea typeface="Arial"/>
                <a:cs typeface="Arial"/>
                <a:sym typeface="Arial"/>
              </a:rPr>
              <a:t>(network congestion, system loads, mobility patterns)</a:t>
            </a:r>
            <a:endParaRPr sz="1400" b="0" i="0" u="none" strike="noStrike" cap="none">
              <a:solidFill>
                <a:srgbClr val="000000"/>
              </a:solidFill>
              <a:latin typeface="Arial"/>
              <a:ea typeface="Arial"/>
              <a:cs typeface="Arial"/>
              <a:sym typeface="Arial"/>
            </a:endParaRPr>
          </a:p>
          <a:p>
            <a:pPr marL="457200" marR="0" lvl="1" indent="-86359" algn="l" rtl="0">
              <a:lnSpc>
                <a:spcPct val="100000"/>
              </a:lnSpc>
              <a:spcBef>
                <a:spcPts val="0"/>
              </a:spcBef>
              <a:spcAft>
                <a:spcPts val="0"/>
              </a:spcAft>
              <a:buClr>
                <a:schemeClr val="hlink"/>
              </a:buClr>
              <a:buSzPts val="1360"/>
              <a:buFont typeface="Arial"/>
              <a:buChar char="o"/>
            </a:pPr>
            <a:r>
              <a:rPr lang="en-US" sz="1600" b="0" i="0" u="none" strike="noStrike" cap="none">
                <a:solidFill>
                  <a:srgbClr val="FF0000"/>
                </a:solidFill>
                <a:latin typeface="Arial"/>
                <a:ea typeface="Arial"/>
                <a:cs typeface="Arial"/>
                <a:sym typeface="Arial"/>
              </a:rPr>
              <a:t> co-ordinate power management strategies at different levels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CC"/>
              </a:buClr>
              <a:buSzPts val="1600"/>
              <a:buFont typeface="Arial"/>
              <a:buNone/>
            </a:pPr>
            <a:r>
              <a:rPr lang="en-US" sz="1600" b="0" i="0" u="none" strike="noStrike" cap="none">
                <a:solidFill>
                  <a:srgbClr val="0000CC"/>
                </a:solidFill>
                <a:latin typeface="Arial"/>
                <a:ea typeface="Arial"/>
                <a:cs typeface="Arial"/>
                <a:sym typeface="Arial"/>
              </a:rPr>
              <a:t>    	</a:t>
            </a:r>
            <a:r>
              <a:rPr lang="en-US" sz="1600" b="0" i="0" u="none" strike="noStrike" cap="none">
                <a:solidFill>
                  <a:srgbClr val="0000FF"/>
                </a:solidFill>
                <a:latin typeface="Arial"/>
                <a:ea typeface="Arial"/>
                <a:cs typeface="Arial"/>
                <a:sym typeface="Arial"/>
              </a:rPr>
              <a:t>(application, middleware, OS, architecture) </a:t>
            </a:r>
            <a:endParaRPr sz="1400" b="0" i="0" u="none" strike="noStrike" cap="none">
              <a:solidFill>
                <a:srgbClr val="000000"/>
              </a:solidFill>
              <a:latin typeface="Arial"/>
              <a:ea typeface="Arial"/>
              <a:cs typeface="Arial"/>
              <a:sym typeface="Arial"/>
            </a:endParaRPr>
          </a:p>
          <a:p>
            <a:pPr marL="457200" marR="0" lvl="1" indent="-86359" algn="l" rtl="0">
              <a:lnSpc>
                <a:spcPct val="100000"/>
              </a:lnSpc>
              <a:spcBef>
                <a:spcPts val="0"/>
              </a:spcBef>
              <a:spcAft>
                <a:spcPts val="0"/>
              </a:spcAft>
              <a:buClr>
                <a:schemeClr val="hlink"/>
              </a:buClr>
              <a:buSzPts val="1360"/>
              <a:buFont typeface="Arial"/>
              <a:buChar char="o"/>
            </a:pPr>
            <a:r>
              <a:rPr lang="en-US" sz="1600" b="0" i="0" u="none" strike="noStrike" cap="none">
                <a:solidFill>
                  <a:srgbClr val="FF0000"/>
                </a:solidFill>
                <a:latin typeface="Arial"/>
                <a:ea typeface="Arial"/>
                <a:cs typeface="Arial"/>
                <a:sym typeface="Arial"/>
              </a:rPr>
              <a:t> maximize the utility </a:t>
            </a:r>
            <a:r>
              <a:rPr lang="en-US" sz="1600" b="0" i="0" u="none" strike="noStrike" cap="none">
                <a:solidFill>
                  <a:srgbClr val="0000FF"/>
                </a:solidFill>
                <a:latin typeface="Arial"/>
                <a:ea typeface="Arial"/>
                <a:cs typeface="Arial"/>
                <a:sym typeface="Arial"/>
              </a:rPr>
              <a:t>(application QoS, power savings)</a:t>
            </a:r>
            <a:r>
              <a:rPr lang="en-US" sz="1600" b="0" i="0" u="none" strike="noStrike" cap="none">
                <a:solidFill>
                  <a:srgbClr val="FF0000"/>
                </a:solidFill>
                <a:latin typeface="Arial"/>
                <a:ea typeface="Arial"/>
                <a:cs typeface="Arial"/>
                <a:sym typeface="Arial"/>
              </a:rPr>
              <a:t> of a low-power device.</a:t>
            </a:r>
            <a:endParaRPr sz="1400" b="0" i="0" u="none" strike="noStrike" cap="none">
              <a:solidFill>
                <a:srgbClr val="000000"/>
              </a:solidFill>
              <a:latin typeface="Arial"/>
              <a:ea typeface="Arial"/>
              <a:cs typeface="Arial"/>
              <a:sym typeface="Arial"/>
            </a:endParaRPr>
          </a:p>
          <a:p>
            <a:pPr marL="457200" marR="0" lvl="1" indent="-86359" algn="l" rtl="0">
              <a:lnSpc>
                <a:spcPct val="100000"/>
              </a:lnSpc>
              <a:spcBef>
                <a:spcPts val="0"/>
              </a:spcBef>
              <a:spcAft>
                <a:spcPts val="0"/>
              </a:spcAft>
              <a:buClr>
                <a:schemeClr val="hlink"/>
              </a:buClr>
              <a:buSzPts val="1360"/>
              <a:buFont typeface="Arial"/>
              <a:buChar char="o"/>
            </a:pPr>
            <a:r>
              <a:rPr lang="en-US" sz="1600" b="0" i="0" u="none" strike="noStrike" cap="none">
                <a:solidFill>
                  <a:srgbClr val="FF0000"/>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study and evaluate cross layer adaptation techniques for performance vs. quality vs. power tradeoffs for mobile handheld devices.</a:t>
            </a:r>
            <a:endParaRPr sz="1400" b="0" i="0" u="none" strike="noStrike" cap="none">
              <a:solidFill>
                <a:srgbClr val="000000"/>
              </a:solidFill>
              <a:latin typeface="Arial"/>
              <a:ea typeface="Arial"/>
              <a:cs typeface="Arial"/>
              <a:sym typeface="Arial"/>
            </a:endParaRPr>
          </a:p>
        </p:txBody>
      </p:sp>
      <p:sp>
        <p:nvSpPr>
          <p:cNvPr id="625" name="Google Shape;625;p48"/>
          <p:cNvSpPr txBox="1"/>
          <p:nvPr/>
        </p:nvSpPr>
        <p:spPr>
          <a:xfrm>
            <a:off x="228600" y="46037"/>
            <a:ext cx="8229600" cy="7159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00080"/>
              </a:buClr>
              <a:buSzPts val="1800"/>
              <a:buFont typeface="Arial"/>
              <a:buNone/>
            </a:pPr>
            <a:r>
              <a:rPr lang="en-US" sz="1800" b="1" i="0" u="none" strike="noStrike" cap="none">
                <a:solidFill>
                  <a:srgbClr val="800080"/>
                </a:solidFill>
                <a:latin typeface="Arial"/>
                <a:ea typeface="Arial"/>
                <a:cs typeface="Arial"/>
                <a:sym typeface="Arial"/>
              </a:rPr>
              <a:t>                               </a:t>
            </a:r>
            <a:r>
              <a:rPr lang="en-US" sz="2800" b="0" i="0" u="none" strike="noStrike" cap="none">
                <a:solidFill>
                  <a:schemeClr val="accent2"/>
                </a:solidFill>
                <a:latin typeface="Garamond"/>
                <a:ea typeface="Garamond"/>
                <a:cs typeface="Garamond"/>
                <a:sym typeface="Garamond"/>
              </a:rPr>
              <a:t>Dynamo: Power Aware Mobile Middleware</a:t>
            </a:r>
            <a:endParaRPr sz="1400" b="0" i="0" u="none" strike="noStrike" cap="none">
              <a:solidFill>
                <a:srgbClr val="000000"/>
              </a:solidFill>
              <a:latin typeface="Arial"/>
              <a:ea typeface="Arial"/>
              <a:cs typeface="Arial"/>
              <a:sym typeface="Arial"/>
            </a:endParaRPr>
          </a:p>
        </p:txBody>
      </p:sp>
      <p:cxnSp>
        <p:nvCxnSpPr>
          <p:cNvPr id="626" name="Google Shape;626;p48"/>
          <p:cNvCxnSpPr/>
          <p:nvPr/>
        </p:nvCxnSpPr>
        <p:spPr>
          <a:xfrm flipH="1">
            <a:off x="7299325" y="5562600"/>
            <a:ext cx="854075" cy="1587"/>
          </a:xfrm>
          <a:prstGeom prst="straightConnector1">
            <a:avLst/>
          </a:prstGeom>
          <a:noFill/>
          <a:ln w="38100" cap="flat" cmpd="sng">
            <a:solidFill>
              <a:srgbClr val="00FF00"/>
            </a:solidFill>
            <a:prstDash val="solid"/>
            <a:miter lim="8000"/>
            <a:headEnd type="none" w="sm" len="sm"/>
            <a:tailEnd type="triangle" w="med" len="med"/>
          </a:ln>
        </p:spPr>
      </p:cxnSp>
      <p:cxnSp>
        <p:nvCxnSpPr>
          <p:cNvPr id="627" name="Google Shape;627;p48"/>
          <p:cNvCxnSpPr/>
          <p:nvPr/>
        </p:nvCxnSpPr>
        <p:spPr>
          <a:xfrm flipH="1">
            <a:off x="4953000" y="5638800"/>
            <a:ext cx="498475" cy="1587"/>
          </a:xfrm>
          <a:prstGeom prst="straightConnector1">
            <a:avLst/>
          </a:prstGeom>
          <a:noFill/>
          <a:ln w="38100" cap="flat" cmpd="sng">
            <a:solidFill>
              <a:srgbClr val="FF0000"/>
            </a:solidFill>
            <a:prstDash val="solid"/>
            <a:miter lim="8000"/>
            <a:headEnd type="none" w="sm" len="sm"/>
            <a:tailEnd type="triangle" w="med" len="med"/>
          </a:ln>
        </p:spPr>
      </p:cxnSp>
      <p:cxnSp>
        <p:nvCxnSpPr>
          <p:cNvPr id="628" name="Google Shape;628;p48"/>
          <p:cNvCxnSpPr/>
          <p:nvPr/>
        </p:nvCxnSpPr>
        <p:spPr>
          <a:xfrm rot="10800000">
            <a:off x="3505200" y="5638800"/>
            <a:ext cx="990600" cy="0"/>
          </a:xfrm>
          <a:prstGeom prst="straightConnector1">
            <a:avLst/>
          </a:prstGeom>
          <a:noFill/>
          <a:ln w="38100" cap="flat" cmpd="sng">
            <a:solidFill>
              <a:srgbClr val="FF0000"/>
            </a:solidFill>
            <a:prstDash val="solid"/>
            <a:miter lim="8000"/>
            <a:headEnd type="none" w="sm" len="sm"/>
            <a:tailEnd type="triangle" w="med" len="med"/>
          </a:ln>
        </p:spPr>
      </p:cxnSp>
      <p:cxnSp>
        <p:nvCxnSpPr>
          <p:cNvPr id="629" name="Google Shape;629;p48"/>
          <p:cNvCxnSpPr/>
          <p:nvPr/>
        </p:nvCxnSpPr>
        <p:spPr>
          <a:xfrm flipH="1">
            <a:off x="1274762" y="5638800"/>
            <a:ext cx="782637" cy="1587"/>
          </a:xfrm>
          <a:prstGeom prst="straightConnector1">
            <a:avLst/>
          </a:prstGeom>
          <a:noFill/>
          <a:ln w="38100" cap="flat" cmpd="sng">
            <a:solidFill>
              <a:srgbClr val="FF0000"/>
            </a:solidFill>
            <a:prstDash val="solid"/>
            <a:miter lim="8000"/>
            <a:headEnd type="none" w="sm" len="sm"/>
            <a:tailEnd type="triangle" w="med" len="med"/>
          </a:ln>
        </p:spPr>
      </p:cxnSp>
      <p:cxnSp>
        <p:nvCxnSpPr>
          <p:cNvPr id="630" name="Google Shape;630;p48"/>
          <p:cNvCxnSpPr/>
          <p:nvPr/>
        </p:nvCxnSpPr>
        <p:spPr>
          <a:xfrm flipH="1">
            <a:off x="1198562" y="5410200"/>
            <a:ext cx="782637" cy="1587"/>
          </a:xfrm>
          <a:prstGeom prst="straightConnector1">
            <a:avLst/>
          </a:prstGeom>
          <a:noFill/>
          <a:ln w="38100" cap="flat" cmpd="sng">
            <a:solidFill>
              <a:srgbClr val="FF0000"/>
            </a:solidFill>
            <a:prstDash val="solid"/>
            <a:miter lim="8000"/>
            <a:headEnd type="triangle" w="med" len="med"/>
            <a:tailEnd type="none" w="sm" len="sm"/>
          </a:ln>
        </p:spPr>
      </p:cxnSp>
      <p:cxnSp>
        <p:nvCxnSpPr>
          <p:cNvPr id="631" name="Google Shape;631;p48"/>
          <p:cNvCxnSpPr/>
          <p:nvPr/>
        </p:nvCxnSpPr>
        <p:spPr>
          <a:xfrm flipH="1">
            <a:off x="3713162" y="5410200"/>
            <a:ext cx="782637" cy="1587"/>
          </a:xfrm>
          <a:prstGeom prst="straightConnector1">
            <a:avLst/>
          </a:prstGeom>
          <a:noFill/>
          <a:ln w="38100" cap="flat" cmpd="sng">
            <a:solidFill>
              <a:srgbClr val="FF0000"/>
            </a:solidFill>
            <a:prstDash val="solid"/>
            <a:miter lim="8000"/>
            <a:headEnd type="triangle" w="med" len="med"/>
            <a:tailEnd type="none" w="sm" len="sm"/>
          </a:ln>
        </p:spPr>
      </p:cxnSp>
      <p:cxnSp>
        <p:nvCxnSpPr>
          <p:cNvPr id="632" name="Google Shape;632;p48"/>
          <p:cNvCxnSpPr/>
          <p:nvPr/>
        </p:nvCxnSpPr>
        <p:spPr>
          <a:xfrm flipH="1">
            <a:off x="4983162" y="5454650"/>
            <a:ext cx="427037" cy="1587"/>
          </a:xfrm>
          <a:prstGeom prst="straightConnector1">
            <a:avLst/>
          </a:prstGeom>
          <a:noFill/>
          <a:ln w="38100" cap="flat" cmpd="sng">
            <a:solidFill>
              <a:srgbClr val="FF0000"/>
            </a:solidFill>
            <a:prstDash val="solid"/>
            <a:miter lim="8000"/>
            <a:headEnd type="triangle" w="med" len="med"/>
            <a:tailEnd type="none" w="sm" len="sm"/>
          </a:ln>
        </p:spPr>
      </p:cxnSp>
      <p:cxnSp>
        <p:nvCxnSpPr>
          <p:cNvPr id="633" name="Google Shape;633;p48"/>
          <p:cNvCxnSpPr/>
          <p:nvPr/>
        </p:nvCxnSpPr>
        <p:spPr>
          <a:xfrm flipH="1">
            <a:off x="7304087" y="5410200"/>
            <a:ext cx="925512" cy="1587"/>
          </a:xfrm>
          <a:prstGeom prst="straightConnector1">
            <a:avLst/>
          </a:prstGeom>
          <a:noFill/>
          <a:ln w="38100" cap="flat" cmpd="sng">
            <a:solidFill>
              <a:srgbClr val="00FF00"/>
            </a:solidFill>
            <a:prstDash val="solid"/>
            <a:miter lim="8000"/>
            <a:headEnd type="triangle" w="med" len="med"/>
            <a:tailEnd type="none" w="sm" len="sm"/>
          </a:ln>
        </p:spPr>
      </p:cxnSp>
      <p:sp>
        <p:nvSpPr>
          <p:cNvPr id="634" name="Google Shape;634;p48"/>
          <p:cNvSpPr/>
          <p:nvPr/>
        </p:nvSpPr>
        <p:spPr>
          <a:xfrm>
            <a:off x="447675" y="4967287"/>
            <a:ext cx="854075" cy="781050"/>
          </a:xfrm>
          <a:custGeom>
            <a:avLst/>
            <a:gdLst/>
            <a:ahLst/>
            <a:cxnLst/>
            <a:rect l="l" t="t" r="r" b="b"/>
            <a:pathLst>
              <a:path w="120000" h="120000" extrusionOk="0">
                <a:moveTo>
                  <a:pt x="101388" y="98572"/>
                </a:moveTo>
                <a:lnTo>
                  <a:pt x="97538" y="94283"/>
                </a:lnTo>
                <a:lnTo>
                  <a:pt x="30161" y="94283"/>
                </a:lnTo>
                <a:lnTo>
                  <a:pt x="26311" y="98572"/>
                </a:lnTo>
                <a:lnTo>
                  <a:pt x="101388" y="98572"/>
                </a:lnTo>
                <a:close/>
              </a:path>
              <a:path w="120000" h="120000" extrusionOk="0">
                <a:moveTo>
                  <a:pt x="107805" y="106283"/>
                </a:moveTo>
                <a:lnTo>
                  <a:pt x="103955" y="102000"/>
                </a:lnTo>
                <a:lnTo>
                  <a:pt x="23744" y="102000"/>
                </a:lnTo>
                <a:lnTo>
                  <a:pt x="19894" y="106283"/>
                </a:lnTo>
                <a:lnTo>
                  <a:pt x="107805" y="106283"/>
                </a:lnTo>
                <a:close/>
              </a:path>
              <a:path w="120000" h="120000" extrusionOk="0">
                <a:moveTo>
                  <a:pt x="114222" y="114000"/>
                </a:moveTo>
                <a:lnTo>
                  <a:pt x="110372" y="109716"/>
                </a:lnTo>
                <a:lnTo>
                  <a:pt x="17327" y="109716"/>
                </a:lnTo>
                <a:lnTo>
                  <a:pt x="13477" y="114000"/>
                </a:lnTo>
                <a:lnTo>
                  <a:pt x="114222" y="114000"/>
                </a:lnTo>
                <a:close/>
              </a:path>
              <a:path w="120000" h="120000" extrusionOk="0">
                <a:moveTo>
                  <a:pt x="25666" y="94283"/>
                </a:moveTo>
                <a:lnTo>
                  <a:pt x="29516" y="90000"/>
                </a:lnTo>
                <a:lnTo>
                  <a:pt x="42355" y="90000"/>
                </a:lnTo>
                <a:lnTo>
                  <a:pt x="42355" y="78855"/>
                </a:lnTo>
                <a:lnTo>
                  <a:pt x="32727" y="78855"/>
                </a:lnTo>
                <a:lnTo>
                  <a:pt x="32727" y="0"/>
                </a:lnTo>
                <a:lnTo>
                  <a:pt x="66738" y="0"/>
                </a:lnTo>
                <a:lnTo>
                  <a:pt x="100750" y="0"/>
                </a:lnTo>
                <a:lnTo>
                  <a:pt x="100750" y="60000"/>
                </a:lnTo>
                <a:lnTo>
                  <a:pt x="100750" y="78855"/>
                </a:lnTo>
                <a:lnTo>
                  <a:pt x="91122" y="78855"/>
                </a:lnTo>
                <a:lnTo>
                  <a:pt x="91122" y="90000"/>
                </a:lnTo>
                <a:lnTo>
                  <a:pt x="98822" y="90000"/>
                </a:lnTo>
                <a:lnTo>
                  <a:pt x="105883" y="98572"/>
                </a:lnTo>
                <a:lnTo>
                  <a:pt x="116788" y="110572"/>
                </a:lnTo>
                <a:lnTo>
                  <a:pt x="118072" y="111427"/>
                </a:lnTo>
                <a:lnTo>
                  <a:pt x="118716" y="113144"/>
                </a:lnTo>
                <a:lnTo>
                  <a:pt x="120000" y="114855"/>
                </a:lnTo>
                <a:lnTo>
                  <a:pt x="120000" y="115716"/>
                </a:lnTo>
                <a:lnTo>
                  <a:pt x="120000" y="116572"/>
                </a:lnTo>
                <a:lnTo>
                  <a:pt x="120000" y="117427"/>
                </a:lnTo>
                <a:lnTo>
                  <a:pt x="120000" y="118283"/>
                </a:lnTo>
                <a:lnTo>
                  <a:pt x="119355" y="119144"/>
                </a:lnTo>
                <a:lnTo>
                  <a:pt x="118716" y="119144"/>
                </a:lnTo>
                <a:lnTo>
                  <a:pt x="117433" y="120000"/>
                </a:lnTo>
                <a:lnTo>
                  <a:pt x="116788" y="120000"/>
                </a:lnTo>
                <a:lnTo>
                  <a:pt x="60961" y="120000"/>
                </a:lnTo>
                <a:lnTo>
                  <a:pt x="11550" y="120000"/>
                </a:lnTo>
                <a:lnTo>
                  <a:pt x="10266" y="120000"/>
                </a:lnTo>
                <a:lnTo>
                  <a:pt x="9627" y="119144"/>
                </a:lnTo>
                <a:lnTo>
                  <a:pt x="8983" y="119144"/>
                </a:lnTo>
                <a:lnTo>
                  <a:pt x="8344" y="118283"/>
                </a:lnTo>
                <a:lnTo>
                  <a:pt x="7700" y="118283"/>
                </a:lnTo>
                <a:lnTo>
                  <a:pt x="7700" y="117427"/>
                </a:lnTo>
                <a:lnTo>
                  <a:pt x="7700" y="116572"/>
                </a:lnTo>
                <a:lnTo>
                  <a:pt x="7700" y="115716"/>
                </a:lnTo>
                <a:lnTo>
                  <a:pt x="8344" y="114855"/>
                </a:lnTo>
                <a:lnTo>
                  <a:pt x="8983" y="113144"/>
                </a:lnTo>
                <a:lnTo>
                  <a:pt x="9627" y="111427"/>
                </a:lnTo>
                <a:lnTo>
                  <a:pt x="10911" y="110572"/>
                </a:lnTo>
                <a:lnTo>
                  <a:pt x="0" y="110572"/>
                </a:lnTo>
                <a:lnTo>
                  <a:pt x="0" y="60000"/>
                </a:lnTo>
                <a:lnTo>
                  <a:pt x="0" y="15427"/>
                </a:lnTo>
                <a:lnTo>
                  <a:pt x="25666" y="15427"/>
                </a:lnTo>
                <a:lnTo>
                  <a:pt x="25666" y="94283"/>
                </a:lnTo>
                <a:moveTo>
                  <a:pt x="25666" y="94283"/>
                </a:moveTo>
                <a:lnTo>
                  <a:pt x="23100" y="96855"/>
                </a:lnTo>
                <a:lnTo>
                  <a:pt x="14116" y="107144"/>
                </a:lnTo>
                <a:lnTo>
                  <a:pt x="10911" y="110572"/>
                </a:lnTo>
                <a:lnTo>
                  <a:pt x="25666" y="94283"/>
                </a:lnTo>
                <a:close/>
              </a:path>
              <a:path w="120000" h="120000" extrusionOk="0">
                <a:moveTo>
                  <a:pt x="91122" y="12855"/>
                </a:moveTo>
                <a:lnTo>
                  <a:pt x="91122" y="66000"/>
                </a:lnTo>
                <a:lnTo>
                  <a:pt x="42355" y="66000"/>
                </a:lnTo>
                <a:lnTo>
                  <a:pt x="42355" y="12855"/>
                </a:lnTo>
                <a:lnTo>
                  <a:pt x="91122" y="12855"/>
                </a:lnTo>
                <a:close/>
              </a:path>
              <a:path w="120000" h="120000" extrusionOk="0">
                <a:moveTo>
                  <a:pt x="22461" y="22283"/>
                </a:moveTo>
                <a:lnTo>
                  <a:pt x="22461" y="24000"/>
                </a:lnTo>
                <a:lnTo>
                  <a:pt x="3211" y="24000"/>
                </a:lnTo>
                <a:lnTo>
                  <a:pt x="3211" y="22283"/>
                </a:lnTo>
                <a:lnTo>
                  <a:pt x="22461" y="22283"/>
                </a:lnTo>
                <a:close/>
                <a:moveTo>
                  <a:pt x="42355" y="78855"/>
                </a:moveTo>
                <a:lnTo>
                  <a:pt x="91122" y="78855"/>
                </a:lnTo>
                <a:lnTo>
                  <a:pt x="91122" y="90000"/>
                </a:lnTo>
                <a:lnTo>
                  <a:pt x="42355" y="90000"/>
                </a:lnTo>
              </a:path>
            </a:pathLst>
          </a:custGeom>
          <a:gradFill>
            <a:gsLst>
              <a:gs pos="0">
                <a:srgbClr val="FFFFFF"/>
              </a:gs>
              <a:gs pos="100000">
                <a:srgbClr val="008000"/>
              </a:gs>
            </a:gsLst>
            <a:lin ang="5400000" scaled="0"/>
          </a:gradFill>
          <a:ln w="12700"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635" name="Google Shape;635;p48"/>
          <p:cNvGrpSpPr/>
          <p:nvPr/>
        </p:nvGrpSpPr>
        <p:grpSpPr>
          <a:xfrm>
            <a:off x="1941512" y="4826000"/>
            <a:ext cx="1781175" cy="985837"/>
            <a:chOff x="2171700" y="3962400"/>
            <a:chExt cx="2209800" cy="1058862"/>
          </a:xfrm>
        </p:grpSpPr>
        <p:sp>
          <p:nvSpPr>
            <p:cNvPr id="636" name="Google Shape;636;p48"/>
            <p:cNvSpPr/>
            <p:nvPr/>
          </p:nvSpPr>
          <p:spPr>
            <a:xfrm>
              <a:off x="2171700" y="3962400"/>
              <a:ext cx="2209800" cy="1058862"/>
            </a:xfrm>
            <a:custGeom>
              <a:avLst/>
              <a:gdLst/>
              <a:ahLst/>
              <a:cxnLst/>
              <a:rect l="l" t="t" r="r" b="b"/>
              <a:pathLst>
                <a:path w="120000" h="120000" extrusionOk="0">
                  <a:moveTo>
                    <a:pt x="10827" y="39888"/>
                  </a:moveTo>
                  <a:cubicBezTo>
                    <a:pt x="4672" y="40755"/>
                    <a:pt x="0" y="47850"/>
                    <a:pt x="0" y="56316"/>
                  </a:cubicBezTo>
                  <a:cubicBezTo>
                    <a:pt x="-5" y="62177"/>
                    <a:pt x="2272" y="67605"/>
                    <a:pt x="5966" y="70566"/>
                  </a:cubicBezTo>
                  <a:lnTo>
                    <a:pt x="5905" y="70377"/>
                  </a:lnTo>
                  <a:cubicBezTo>
                    <a:pt x="3805" y="73427"/>
                    <a:pt x="2638" y="77444"/>
                    <a:pt x="2638" y="81611"/>
                  </a:cubicBezTo>
                  <a:cubicBezTo>
                    <a:pt x="2638" y="90694"/>
                    <a:pt x="8061" y="98055"/>
                    <a:pt x="14750" y="98055"/>
                  </a:cubicBezTo>
                  <a:cubicBezTo>
                    <a:pt x="15216" y="98055"/>
                    <a:pt x="15688" y="98016"/>
                    <a:pt x="16161" y="97938"/>
                  </a:cubicBezTo>
                  <a:lnTo>
                    <a:pt x="16094" y="98050"/>
                  </a:lnTo>
                  <a:cubicBezTo>
                    <a:pt x="19916" y="107155"/>
                    <a:pt x="27016" y="112777"/>
                    <a:pt x="34705" y="112777"/>
                  </a:cubicBezTo>
                  <a:cubicBezTo>
                    <a:pt x="38594" y="112772"/>
                    <a:pt x="42416" y="111327"/>
                    <a:pt x="45750" y="108588"/>
                  </a:cubicBezTo>
                  <a:lnTo>
                    <a:pt x="45716" y="108611"/>
                  </a:lnTo>
                  <a:cubicBezTo>
                    <a:pt x="49194" y="115716"/>
                    <a:pt x="55044" y="119983"/>
                    <a:pt x="61311" y="119983"/>
                  </a:cubicBezTo>
                  <a:cubicBezTo>
                    <a:pt x="69572" y="119977"/>
                    <a:pt x="76866" y="112594"/>
                    <a:pt x="79261" y="101800"/>
                  </a:cubicBezTo>
                  <a:lnTo>
                    <a:pt x="79277" y="101944"/>
                  </a:lnTo>
                  <a:cubicBezTo>
                    <a:pt x="81833" y="104111"/>
                    <a:pt x="84777" y="105261"/>
                    <a:pt x="87788" y="105261"/>
                  </a:cubicBezTo>
                  <a:cubicBezTo>
                    <a:pt x="96611" y="105255"/>
                    <a:pt x="103788" y="95583"/>
                    <a:pt x="103855" y="83583"/>
                  </a:cubicBezTo>
                  <a:lnTo>
                    <a:pt x="103827" y="83527"/>
                  </a:lnTo>
                  <a:cubicBezTo>
                    <a:pt x="113094" y="81722"/>
                    <a:pt x="119983" y="70916"/>
                    <a:pt x="119983" y="58177"/>
                  </a:cubicBezTo>
                  <a:cubicBezTo>
                    <a:pt x="119983" y="52533"/>
                    <a:pt x="118611" y="47050"/>
                    <a:pt x="116088" y="42572"/>
                  </a:cubicBezTo>
                  <a:lnTo>
                    <a:pt x="116050" y="42561"/>
                  </a:lnTo>
                  <a:cubicBezTo>
                    <a:pt x="116838" y="40044"/>
                    <a:pt x="117250" y="37338"/>
                    <a:pt x="117250" y="34600"/>
                  </a:cubicBezTo>
                  <a:cubicBezTo>
                    <a:pt x="117250" y="25488"/>
                    <a:pt x="112772" y="17500"/>
                    <a:pt x="106327" y="15105"/>
                  </a:cubicBezTo>
                  <a:lnTo>
                    <a:pt x="106377" y="15066"/>
                  </a:lnTo>
                  <a:cubicBezTo>
                    <a:pt x="105222" y="6344"/>
                    <a:pt x="99627" y="0"/>
                    <a:pt x="93100" y="0"/>
                  </a:cubicBezTo>
                  <a:cubicBezTo>
                    <a:pt x="89133" y="-5"/>
                    <a:pt x="85372" y="2366"/>
                    <a:pt x="82805" y="6472"/>
                  </a:cubicBezTo>
                  <a:lnTo>
                    <a:pt x="82827" y="6500"/>
                  </a:lnTo>
                  <a:cubicBezTo>
                    <a:pt x="80538" y="2400"/>
                    <a:pt x="76972" y="0"/>
                    <a:pt x="73188" y="0"/>
                  </a:cubicBezTo>
                  <a:cubicBezTo>
                    <a:pt x="68594" y="-5"/>
                    <a:pt x="64388" y="3538"/>
                    <a:pt x="62338" y="9138"/>
                  </a:cubicBezTo>
                  <a:lnTo>
                    <a:pt x="62383" y="9411"/>
                  </a:lnTo>
                  <a:cubicBezTo>
                    <a:pt x="59611" y="5688"/>
                    <a:pt x="55877" y="3611"/>
                    <a:pt x="51988" y="3611"/>
                  </a:cubicBezTo>
                  <a:cubicBezTo>
                    <a:pt x="46511" y="3605"/>
                    <a:pt x="41477" y="7727"/>
                    <a:pt x="38905" y="14322"/>
                  </a:cubicBezTo>
                  <a:lnTo>
                    <a:pt x="38861" y="14455"/>
                  </a:lnTo>
                  <a:cubicBezTo>
                    <a:pt x="35983" y="12161"/>
                    <a:pt x="32711" y="10955"/>
                    <a:pt x="29377" y="10955"/>
                  </a:cubicBezTo>
                  <a:cubicBezTo>
                    <a:pt x="19016" y="10955"/>
                    <a:pt x="10622" y="22383"/>
                    <a:pt x="10622" y="36483"/>
                  </a:cubicBezTo>
                  <a:cubicBezTo>
                    <a:pt x="10616" y="37633"/>
                    <a:pt x="10677" y="38783"/>
                    <a:pt x="10788" y="39922"/>
                  </a:cubicBezTo>
                  <a:lnTo>
                    <a:pt x="10827" y="39888"/>
                  </a:lnTo>
                  <a:close/>
                </a:path>
                <a:path w="120000" h="120000" fill="none" extrusionOk="0">
                  <a:moveTo>
                    <a:pt x="5966" y="70566"/>
                  </a:moveTo>
                  <a:cubicBezTo>
                    <a:pt x="7816" y="72050"/>
                    <a:pt x="9922" y="72833"/>
                    <a:pt x="12066" y="72833"/>
                  </a:cubicBezTo>
                  <a:cubicBezTo>
                    <a:pt x="12377" y="72827"/>
                    <a:pt x="12694" y="72816"/>
                    <a:pt x="13005" y="72783"/>
                  </a:cubicBezTo>
                </a:path>
                <a:path w="120000" h="120000" fill="none" extrusionOk="0">
                  <a:moveTo>
                    <a:pt x="16161" y="97938"/>
                  </a:moveTo>
                  <a:cubicBezTo>
                    <a:pt x="17216" y="97772"/>
                    <a:pt x="18250" y="97416"/>
                    <a:pt x="19238" y="96883"/>
                  </a:cubicBezTo>
                </a:path>
                <a:path w="120000" h="120000" fill="none" extrusionOk="0">
                  <a:moveTo>
                    <a:pt x="43861" y="103777"/>
                  </a:moveTo>
                  <a:cubicBezTo>
                    <a:pt x="44350" y="105472"/>
                    <a:pt x="44972" y="107094"/>
                    <a:pt x="45716" y="108611"/>
                  </a:cubicBezTo>
                </a:path>
                <a:path w="120000" h="120000" fill="none" extrusionOk="0">
                  <a:moveTo>
                    <a:pt x="79261" y="101800"/>
                  </a:moveTo>
                  <a:cubicBezTo>
                    <a:pt x="79644" y="100072"/>
                    <a:pt x="79888" y="98294"/>
                    <a:pt x="80000" y="96500"/>
                  </a:cubicBezTo>
                </a:path>
                <a:path w="120000" h="120000" fill="none" extrusionOk="0">
                  <a:moveTo>
                    <a:pt x="103855" y="83583"/>
                  </a:moveTo>
                  <a:cubicBezTo>
                    <a:pt x="103855" y="83522"/>
                    <a:pt x="103861" y="83466"/>
                    <a:pt x="103861" y="83405"/>
                  </a:cubicBezTo>
                  <a:cubicBezTo>
                    <a:pt x="103861" y="75044"/>
                    <a:pt x="100350" y="67422"/>
                    <a:pt x="94827" y="63761"/>
                  </a:cubicBezTo>
                </a:path>
                <a:path w="120000" h="120000" fill="none" extrusionOk="0">
                  <a:moveTo>
                    <a:pt x="112027" y="49994"/>
                  </a:moveTo>
                  <a:cubicBezTo>
                    <a:pt x="113772" y="47972"/>
                    <a:pt x="115144" y="45427"/>
                    <a:pt x="116050" y="42561"/>
                  </a:cubicBezTo>
                </a:path>
                <a:path w="120000" h="120000" fill="none" extrusionOk="0">
                  <a:moveTo>
                    <a:pt x="106588" y="18577"/>
                  </a:moveTo>
                  <a:cubicBezTo>
                    <a:pt x="106588" y="18488"/>
                    <a:pt x="106594" y="18405"/>
                    <a:pt x="106594" y="18316"/>
                  </a:cubicBezTo>
                  <a:cubicBezTo>
                    <a:pt x="106594" y="17227"/>
                    <a:pt x="106522" y="16138"/>
                    <a:pt x="106377" y="15066"/>
                  </a:cubicBezTo>
                </a:path>
                <a:path w="120000" h="120000" fill="none" extrusionOk="0">
                  <a:moveTo>
                    <a:pt x="82805" y="6472"/>
                  </a:moveTo>
                  <a:cubicBezTo>
                    <a:pt x="81966" y="7822"/>
                    <a:pt x="81272" y="9327"/>
                    <a:pt x="80750" y="10950"/>
                  </a:cubicBezTo>
                </a:path>
                <a:path w="120000" h="120000" fill="none" extrusionOk="0">
                  <a:moveTo>
                    <a:pt x="62338" y="9138"/>
                  </a:moveTo>
                  <a:cubicBezTo>
                    <a:pt x="61888" y="10366"/>
                    <a:pt x="61555" y="11661"/>
                    <a:pt x="61338" y="13000"/>
                  </a:cubicBezTo>
                </a:path>
                <a:path w="120000" h="120000" fill="none" extrusionOk="0">
                  <a:moveTo>
                    <a:pt x="42472" y="18200"/>
                  </a:moveTo>
                  <a:cubicBezTo>
                    <a:pt x="41383" y="16755"/>
                    <a:pt x="40172" y="15500"/>
                    <a:pt x="38861" y="14455"/>
                  </a:cubicBezTo>
                </a:path>
                <a:path w="120000" h="120000" fill="none" extrusionOk="0">
                  <a:moveTo>
                    <a:pt x="10788" y="39922"/>
                  </a:moveTo>
                  <a:cubicBezTo>
                    <a:pt x="10922" y="41255"/>
                    <a:pt x="11133" y="42572"/>
                    <a:pt x="11422" y="43861"/>
                  </a:cubicBezTo>
                </a:path>
              </a:pathLst>
            </a:custGeom>
            <a:gradFill>
              <a:gsLst>
                <a:gs pos="0">
                  <a:schemeClr val="dk2"/>
                </a:gs>
                <a:gs pos="50000">
                  <a:srgbClr val="FFFFFF"/>
                </a:gs>
                <a:gs pos="100000">
                  <a:schemeClr val="dk2"/>
                </a:gs>
              </a:gsLst>
              <a:lin ang="8100000" scaled="0"/>
            </a:gradFill>
            <a:ln w="9525" cap="flat" cmpd="sng">
              <a:solidFill>
                <a:schemeClr val="dk1"/>
              </a:solidFill>
              <a:prstDash val="solid"/>
              <a:miter lim="8000"/>
              <a:headEnd type="none" w="sm" len="sm"/>
              <a:tailEnd type="none" w="sm" len="sm"/>
            </a:ln>
            <a:effectLst>
              <a:outerShdw blurRad="63500" dist="107763" dir="2700000">
                <a:srgbClr val="80808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37" name="Google Shape;637;p48"/>
            <p:cNvSpPr txBox="1"/>
            <p:nvPr/>
          </p:nvSpPr>
          <p:spPr>
            <a:xfrm>
              <a:off x="2408237" y="4221162"/>
              <a:ext cx="1490662" cy="5556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Wide  Area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Network</a:t>
              </a:r>
              <a:endParaRPr sz="1400" b="0" i="0" u="none" strike="noStrike" cap="none">
                <a:solidFill>
                  <a:srgbClr val="000000"/>
                </a:solidFill>
                <a:latin typeface="Arial"/>
                <a:ea typeface="Arial"/>
                <a:cs typeface="Arial"/>
                <a:sym typeface="Arial"/>
              </a:endParaRPr>
            </a:p>
          </p:txBody>
        </p:sp>
      </p:grpSp>
      <p:grpSp>
        <p:nvGrpSpPr>
          <p:cNvPr id="638" name="Google Shape;638;p48"/>
          <p:cNvGrpSpPr/>
          <p:nvPr/>
        </p:nvGrpSpPr>
        <p:grpSpPr>
          <a:xfrm>
            <a:off x="8207375" y="4967287"/>
            <a:ext cx="357187" cy="638175"/>
            <a:chOff x="6019800" y="4876800"/>
            <a:chExt cx="381000" cy="685800"/>
          </a:xfrm>
        </p:grpSpPr>
        <p:sp>
          <p:nvSpPr>
            <p:cNvPr id="639" name="Google Shape;639;p48"/>
            <p:cNvSpPr txBox="1"/>
            <p:nvPr/>
          </p:nvSpPr>
          <p:spPr>
            <a:xfrm>
              <a:off x="6019800" y="5219700"/>
              <a:ext cx="381000" cy="342900"/>
            </a:xfrm>
            <a:prstGeom prst="rect">
              <a:avLst/>
            </a:prstGeom>
            <a:solidFill>
              <a:srgbClr val="FF0000"/>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640" name="Google Shape;640;p48"/>
            <p:cNvCxnSpPr/>
            <p:nvPr/>
          </p:nvCxnSpPr>
          <p:spPr>
            <a:xfrm rot="10800000">
              <a:off x="6019800" y="4876800"/>
              <a:ext cx="190500" cy="342900"/>
            </a:xfrm>
            <a:prstGeom prst="straightConnector1">
              <a:avLst/>
            </a:prstGeom>
            <a:noFill/>
            <a:ln w="25400" cap="flat" cmpd="sng">
              <a:solidFill>
                <a:schemeClr val="dk1"/>
              </a:solidFill>
              <a:prstDash val="solid"/>
              <a:miter lim="8000"/>
              <a:headEnd type="none" w="sm" len="sm"/>
              <a:tailEnd type="none" w="sm" len="sm"/>
            </a:ln>
          </p:spPr>
        </p:cxnSp>
        <p:cxnSp>
          <p:nvCxnSpPr>
            <p:cNvPr id="641" name="Google Shape;641;p48"/>
            <p:cNvCxnSpPr/>
            <p:nvPr/>
          </p:nvCxnSpPr>
          <p:spPr>
            <a:xfrm rot="10800000" flipH="1">
              <a:off x="6210300" y="4876800"/>
              <a:ext cx="190500" cy="342900"/>
            </a:xfrm>
            <a:prstGeom prst="straightConnector1">
              <a:avLst/>
            </a:prstGeom>
            <a:noFill/>
            <a:ln w="25400" cap="flat" cmpd="sng">
              <a:solidFill>
                <a:schemeClr val="dk1"/>
              </a:solidFill>
              <a:prstDash val="solid"/>
              <a:miter lim="8000"/>
              <a:headEnd type="none" w="sm" len="sm"/>
              <a:tailEnd type="none" w="sm" len="sm"/>
            </a:ln>
          </p:spPr>
        </p:cxnSp>
      </p:grpSp>
      <p:grpSp>
        <p:nvGrpSpPr>
          <p:cNvPr id="642" name="Google Shape;642;p48"/>
          <p:cNvGrpSpPr/>
          <p:nvPr/>
        </p:nvGrpSpPr>
        <p:grpSpPr>
          <a:xfrm>
            <a:off x="5216525" y="4826000"/>
            <a:ext cx="2208212" cy="1063625"/>
            <a:chOff x="5067300" y="3886200"/>
            <a:chExt cx="2362200" cy="1143000"/>
          </a:xfrm>
        </p:grpSpPr>
        <p:sp>
          <p:nvSpPr>
            <p:cNvPr id="643" name="Google Shape;643;p48"/>
            <p:cNvSpPr/>
            <p:nvPr/>
          </p:nvSpPr>
          <p:spPr>
            <a:xfrm rot="5400000">
              <a:off x="5676900" y="3276600"/>
              <a:ext cx="1143000" cy="2362200"/>
            </a:xfrm>
            <a:prstGeom prst="star16">
              <a:avLst>
                <a:gd name="adj" fmla="val 37500"/>
              </a:avLst>
            </a:prstGeom>
            <a:gradFill>
              <a:gsLst>
                <a:gs pos="0">
                  <a:srgbClr val="800000"/>
                </a:gs>
                <a:gs pos="50000">
                  <a:srgbClr val="FFFFFF"/>
                </a:gs>
                <a:gs pos="100000">
                  <a:srgbClr val="800000"/>
                </a:gs>
              </a:gsLst>
              <a:lin ang="5400000" scaled="0"/>
            </a:gradFill>
            <a:ln w="9525" cap="flat"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grpSp>
          <p:nvGrpSpPr>
            <p:cNvPr id="644" name="Google Shape;644;p48"/>
            <p:cNvGrpSpPr/>
            <p:nvPr/>
          </p:nvGrpSpPr>
          <p:grpSpPr>
            <a:xfrm>
              <a:off x="6667500" y="4267200"/>
              <a:ext cx="228600" cy="304800"/>
              <a:chOff x="3200400" y="2438400"/>
              <a:chExt cx="304800" cy="381000"/>
            </a:xfrm>
          </p:grpSpPr>
          <p:sp>
            <p:nvSpPr>
              <p:cNvPr id="645" name="Google Shape;645;p48"/>
              <p:cNvSpPr/>
              <p:nvPr/>
            </p:nvSpPr>
            <p:spPr>
              <a:xfrm rot="10800000">
                <a:off x="3200400" y="2590800"/>
                <a:ext cx="304800" cy="228600"/>
              </a:xfrm>
              <a:custGeom>
                <a:avLst/>
                <a:gdLst/>
                <a:ahLst/>
                <a:cxnLst/>
                <a:rect l="l" t="t" r="r" b="b"/>
                <a:pathLst>
                  <a:path w="120000" h="120000" extrusionOk="0">
                    <a:moveTo>
                      <a:pt x="0" y="0"/>
                    </a:moveTo>
                    <a:lnTo>
                      <a:pt x="17411" y="120000"/>
                    </a:lnTo>
                    <a:lnTo>
                      <a:pt x="102588" y="120000"/>
                    </a:lnTo>
                    <a:lnTo>
                      <a:pt x="120000" y="0"/>
                    </a:lnTo>
                    <a:lnTo>
                      <a:pt x="0" y="0"/>
                    </a:lnTo>
                    <a:close/>
                  </a:path>
                </a:pathLst>
              </a:custGeom>
              <a:solidFill>
                <a:srgbClr val="969696"/>
              </a:solidFill>
              <a:ln w="2857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646" name="Google Shape;646;p48"/>
              <p:cNvCxnSpPr/>
              <p:nvPr/>
            </p:nvCxnSpPr>
            <p:spPr>
              <a:xfrm rot="10800000">
                <a:off x="3200400" y="2438400"/>
                <a:ext cx="76200" cy="228600"/>
              </a:xfrm>
              <a:prstGeom prst="straightConnector1">
                <a:avLst/>
              </a:prstGeom>
              <a:noFill/>
              <a:ln w="28575" cap="flat" cmpd="sng">
                <a:solidFill>
                  <a:schemeClr val="lt1"/>
                </a:solidFill>
                <a:prstDash val="solid"/>
                <a:miter lim="8000"/>
                <a:headEnd type="none" w="sm" len="sm"/>
                <a:tailEnd type="none" w="sm" len="sm"/>
              </a:ln>
            </p:spPr>
          </p:cxnSp>
          <p:cxnSp>
            <p:nvCxnSpPr>
              <p:cNvPr id="647" name="Google Shape;647;p48"/>
              <p:cNvCxnSpPr/>
              <p:nvPr/>
            </p:nvCxnSpPr>
            <p:spPr>
              <a:xfrm rot="10800000" flipH="1">
                <a:off x="3429000" y="2438400"/>
                <a:ext cx="76200" cy="228600"/>
              </a:xfrm>
              <a:prstGeom prst="straightConnector1">
                <a:avLst/>
              </a:prstGeom>
              <a:noFill/>
              <a:ln w="28575" cap="flat" cmpd="sng">
                <a:solidFill>
                  <a:schemeClr val="lt1"/>
                </a:solidFill>
                <a:prstDash val="solid"/>
                <a:miter lim="8000"/>
                <a:headEnd type="none" w="sm" len="sm"/>
                <a:tailEnd type="none" w="sm" len="sm"/>
              </a:ln>
            </p:spPr>
          </p:cxnSp>
          <p:cxnSp>
            <p:nvCxnSpPr>
              <p:cNvPr id="648" name="Google Shape;648;p48"/>
              <p:cNvCxnSpPr/>
              <p:nvPr/>
            </p:nvCxnSpPr>
            <p:spPr>
              <a:xfrm>
                <a:off x="3276600" y="2667000"/>
                <a:ext cx="152400" cy="0"/>
              </a:xfrm>
              <a:prstGeom prst="straightConnector1">
                <a:avLst/>
              </a:prstGeom>
              <a:noFill/>
              <a:ln w="9525" cap="flat" cmpd="sng">
                <a:solidFill>
                  <a:schemeClr val="lt1"/>
                </a:solidFill>
                <a:prstDash val="solid"/>
                <a:miter lim="8000"/>
                <a:headEnd type="none" w="sm" len="sm"/>
                <a:tailEnd type="none" w="sm" len="sm"/>
              </a:ln>
            </p:spPr>
          </p:cxnSp>
        </p:grpSp>
        <p:sp>
          <p:nvSpPr>
            <p:cNvPr id="649" name="Google Shape;649;p48"/>
            <p:cNvSpPr txBox="1"/>
            <p:nvPr/>
          </p:nvSpPr>
          <p:spPr>
            <a:xfrm>
              <a:off x="5456237" y="4168775"/>
              <a:ext cx="1085850" cy="5572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Wireless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Network</a:t>
              </a:r>
              <a:endParaRPr sz="1400" b="0" i="0" u="none" strike="noStrike" cap="none">
                <a:solidFill>
                  <a:srgbClr val="000000"/>
                </a:solidFill>
                <a:latin typeface="Arial"/>
                <a:ea typeface="Arial"/>
                <a:cs typeface="Arial"/>
                <a:sym typeface="Arial"/>
              </a:endParaRPr>
            </a:p>
          </p:txBody>
        </p:sp>
      </p:grpSp>
      <p:sp>
        <p:nvSpPr>
          <p:cNvPr id="650" name="Google Shape;650;p48"/>
          <p:cNvSpPr txBox="1"/>
          <p:nvPr/>
        </p:nvSpPr>
        <p:spPr>
          <a:xfrm>
            <a:off x="7740650" y="4541837"/>
            <a:ext cx="1276350" cy="4889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Low-power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300"/>
              <a:buFont typeface="Arial"/>
              <a:buNone/>
            </a:pPr>
            <a:r>
              <a:rPr lang="en-US" sz="1300" b="1" i="0" u="none" strike="noStrike" cap="none">
                <a:solidFill>
                  <a:schemeClr val="dk1"/>
                </a:solidFill>
                <a:latin typeface="Arial"/>
                <a:ea typeface="Arial"/>
                <a:cs typeface="Arial"/>
                <a:sym typeface="Arial"/>
              </a:rPr>
              <a:t>mobile device</a:t>
            </a:r>
            <a:endParaRPr sz="1400" b="0" i="0" u="none" strike="noStrike" cap="none">
              <a:solidFill>
                <a:srgbClr val="000000"/>
              </a:solidFill>
              <a:latin typeface="Arial"/>
              <a:ea typeface="Arial"/>
              <a:cs typeface="Arial"/>
              <a:sym typeface="Arial"/>
            </a:endParaRPr>
          </a:p>
        </p:txBody>
      </p:sp>
      <p:sp>
        <p:nvSpPr>
          <p:cNvPr id="651" name="Google Shape;651;p48"/>
          <p:cNvSpPr/>
          <p:nvPr/>
        </p:nvSpPr>
        <p:spPr>
          <a:xfrm>
            <a:off x="4505325" y="5110162"/>
            <a:ext cx="427037" cy="638175"/>
          </a:xfrm>
          <a:custGeom>
            <a:avLst/>
            <a:gdLst/>
            <a:ahLst/>
            <a:cxnLst/>
            <a:rect l="l" t="t" r="r" b="b"/>
            <a:pathLst>
              <a:path w="120000" h="120000" extrusionOk="0">
                <a:moveTo>
                  <a:pt x="0" y="12133"/>
                </a:moveTo>
                <a:lnTo>
                  <a:pt x="37022" y="0"/>
                </a:lnTo>
                <a:lnTo>
                  <a:pt x="60000" y="0"/>
                </a:lnTo>
                <a:lnTo>
                  <a:pt x="120000" y="0"/>
                </a:lnTo>
                <a:lnTo>
                  <a:pt x="120000" y="64716"/>
                </a:lnTo>
                <a:lnTo>
                  <a:pt x="120000" y="107866"/>
                </a:lnTo>
                <a:lnTo>
                  <a:pt x="84255" y="120000"/>
                </a:lnTo>
                <a:lnTo>
                  <a:pt x="58722" y="120000"/>
                </a:lnTo>
                <a:lnTo>
                  <a:pt x="0" y="120000"/>
                </a:lnTo>
                <a:lnTo>
                  <a:pt x="0" y="64044"/>
                </a:lnTo>
                <a:lnTo>
                  <a:pt x="0" y="12133"/>
                </a:lnTo>
                <a:close/>
              </a:path>
              <a:path w="120000" h="120000" extrusionOk="0">
                <a:moveTo>
                  <a:pt x="0" y="12133"/>
                </a:moveTo>
                <a:lnTo>
                  <a:pt x="0" y="12133"/>
                </a:lnTo>
                <a:lnTo>
                  <a:pt x="81700" y="12133"/>
                </a:lnTo>
                <a:lnTo>
                  <a:pt x="120000" y="0"/>
                </a:lnTo>
                <a:moveTo>
                  <a:pt x="0" y="12133"/>
                </a:moveTo>
                <a:lnTo>
                  <a:pt x="81700" y="12133"/>
                </a:lnTo>
                <a:lnTo>
                  <a:pt x="81700" y="29661"/>
                </a:lnTo>
                <a:lnTo>
                  <a:pt x="81700" y="97077"/>
                </a:lnTo>
                <a:lnTo>
                  <a:pt x="81700" y="120000"/>
                </a:lnTo>
                <a:moveTo>
                  <a:pt x="6383" y="16855"/>
                </a:moveTo>
                <a:lnTo>
                  <a:pt x="74044" y="16855"/>
                </a:lnTo>
                <a:lnTo>
                  <a:pt x="74044" y="19550"/>
                </a:lnTo>
                <a:lnTo>
                  <a:pt x="6383" y="19550"/>
                </a:lnTo>
                <a:lnTo>
                  <a:pt x="6383" y="16855"/>
                </a:lnTo>
                <a:moveTo>
                  <a:pt x="6383" y="24944"/>
                </a:moveTo>
                <a:lnTo>
                  <a:pt x="74044" y="24944"/>
                </a:lnTo>
                <a:lnTo>
                  <a:pt x="74044" y="26966"/>
                </a:lnTo>
                <a:lnTo>
                  <a:pt x="6383" y="26966"/>
                </a:lnTo>
                <a:lnTo>
                  <a:pt x="6383" y="24944"/>
                </a:lnTo>
                <a:moveTo>
                  <a:pt x="6383" y="33033"/>
                </a:moveTo>
                <a:lnTo>
                  <a:pt x="74044" y="33033"/>
                </a:lnTo>
                <a:lnTo>
                  <a:pt x="74044" y="35055"/>
                </a:lnTo>
                <a:lnTo>
                  <a:pt x="6383" y="35055"/>
                </a:lnTo>
                <a:lnTo>
                  <a:pt x="6383" y="33033"/>
                </a:lnTo>
              </a:path>
            </a:pathLst>
          </a:custGeom>
          <a:solidFill>
            <a:srgbClr val="FFFFCC"/>
          </a:solid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52" name="Google Shape;652;p48"/>
          <p:cNvSpPr txBox="1"/>
          <p:nvPr/>
        </p:nvSpPr>
        <p:spPr>
          <a:xfrm>
            <a:off x="4433887" y="5791200"/>
            <a:ext cx="62865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Times New Roman"/>
              <a:buNone/>
            </a:pPr>
            <a:r>
              <a:rPr lang="en-US" sz="1400" b="1" i="0" u="none" strike="noStrike" cap="none">
                <a:solidFill>
                  <a:schemeClr val="dk1"/>
                </a:solidFill>
                <a:latin typeface="Times New Roman"/>
                <a:ea typeface="Times New Roman"/>
                <a:cs typeface="Times New Roman"/>
                <a:sym typeface="Times New Roman"/>
              </a:rPr>
              <a:t>proxy</a:t>
            </a:r>
            <a:endParaRPr sz="1400" b="0" i="0" u="none" strike="noStrike" cap="none">
              <a:solidFill>
                <a:srgbClr val="000000"/>
              </a:solidFill>
              <a:latin typeface="Arial"/>
              <a:ea typeface="Arial"/>
              <a:cs typeface="Arial"/>
              <a:sym typeface="Arial"/>
            </a:endParaRPr>
          </a:p>
        </p:txBody>
      </p:sp>
      <p:sp>
        <p:nvSpPr>
          <p:cNvPr id="653" name="Google Shape;653;p48"/>
          <p:cNvSpPr txBox="1"/>
          <p:nvPr/>
        </p:nvSpPr>
        <p:spPr>
          <a:xfrm>
            <a:off x="2662237" y="6173787"/>
            <a:ext cx="4119562"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Use a Proxy-Based Architecture</a:t>
            </a:r>
            <a:endParaRPr sz="1400" b="0" i="0" u="none" strike="noStrike" cap="none">
              <a:solidFill>
                <a:srgbClr val="000000"/>
              </a:solidFill>
              <a:latin typeface="Arial"/>
              <a:ea typeface="Arial"/>
              <a:cs typeface="Arial"/>
              <a:sym typeface="Arial"/>
            </a:endParaRPr>
          </a:p>
        </p:txBody>
      </p:sp>
      <p:sp>
        <p:nvSpPr>
          <p:cNvPr id="654" name="Google Shape;654;p48"/>
          <p:cNvSpPr txBox="1"/>
          <p:nvPr/>
        </p:nvSpPr>
        <p:spPr>
          <a:xfrm>
            <a:off x="228600" y="3124200"/>
            <a:ext cx="2759075" cy="396875"/>
          </a:xfrm>
          <a:prstGeom prst="rect">
            <a:avLst/>
          </a:prstGeom>
          <a:solidFill>
            <a:srgbClr val="FFCC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Times New Roman"/>
              <a:buNone/>
            </a:pPr>
            <a:r>
              <a:rPr lang="en-US" sz="2000" b="1" i="0" u="none" strike="noStrike" cap="none">
                <a:solidFill>
                  <a:schemeClr val="dk1"/>
                </a:solidFill>
                <a:latin typeface="Times New Roman"/>
                <a:ea typeface="Times New Roman"/>
                <a:cs typeface="Times New Roman"/>
                <a:sym typeface="Times New Roman"/>
              </a:rPr>
              <a:t>Network Infrastructure</a:t>
            </a:r>
            <a:endParaRPr sz="1400" b="0" i="0" u="none" strike="noStrike" cap="none">
              <a:solidFill>
                <a:srgbClr val="000000"/>
              </a:solidFill>
              <a:latin typeface="Arial"/>
              <a:ea typeface="Arial"/>
              <a:cs typeface="Arial"/>
              <a:sym typeface="Arial"/>
            </a:endParaRPr>
          </a:p>
        </p:txBody>
      </p:sp>
      <p:cxnSp>
        <p:nvCxnSpPr>
          <p:cNvPr id="655" name="Google Shape;655;p48"/>
          <p:cNvCxnSpPr/>
          <p:nvPr/>
        </p:nvCxnSpPr>
        <p:spPr>
          <a:xfrm>
            <a:off x="8207375" y="5535612"/>
            <a:ext cx="284162" cy="0"/>
          </a:xfrm>
          <a:prstGeom prst="straightConnector1">
            <a:avLst/>
          </a:prstGeom>
          <a:noFill/>
          <a:ln w="38100" cap="flat" cmpd="sng">
            <a:solidFill>
              <a:schemeClr val="dk1"/>
            </a:solidFill>
            <a:prstDash val="solid"/>
            <a:miter lim="8000"/>
            <a:headEnd type="none" w="sm" len="sm"/>
            <a:tailEnd type="none" w="sm" len="sm"/>
          </a:ln>
        </p:spPr>
      </p:cxnSp>
      <p:sp>
        <p:nvSpPr>
          <p:cNvPr id="656" name="Google Shape;656;p48"/>
          <p:cNvSpPr txBox="1"/>
          <p:nvPr/>
        </p:nvSpPr>
        <p:spPr>
          <a:xfrm>
            <a:off x="8278812" y="5392737"/>
            <a:ext cx="141287" cy="71437"/>
          </a:xfrm>
          <a:prstGeom prst="rect">
            <a:avLst/>
          </a:prstGeom>
          <a:solidFill>
            <a:schemeClr val="lt1"/>
          </a:solid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657" name="Google Shape;657;p48"/>
          <p:cNvCxnSpPr/>
          <p:nvPr/>
        </p:nvCxnSpPr>
        <p:spPr>
          <a:xfrm rot="10800000">
            <a:off x="3352800" y="4572000"/>
            <a:ext cx="1219200" cy="609600"/>
          </a:xfrm>
          <a:prstGeom prst="straightConnector1">
            <a:avLst/>
          </a:prstGeom>
          <a:noFill/>
          <a:ln w="38100" cap="flat" cmpd="sng">
            <a:solidFill>
              <a:schemeClr val="dk1"/>
            </a:solidFill>
            <a:prstDash val="solid"/>
            <a:miter lim="8000"/>
            <a:headEnd type="none" w="sm" len="sm"/>
            <a:tailEnd type="none" w="sm" len="sm"/>
          </a:ln>
        </p:spPr>
      </p:cxnSp>
      <p:cxnSp>
        <p:nvCxnSpPr>
          <p:cNvPr id="658" name="Google Shape;658;p48"/>
          <p:cNvCxnSpPr/>
          <p:nvPr/>
        </p:nvCxnSpPr>
        <p:spPr>
          <a:xfrm rot="10800000" flipH="1">
            <a:off x="4953000" y="4572000"/>
            <a:ext cx="838200" cy="533400"/>
          </a:xfrm>
          <a:prstGeom prst="straightConnector1">
            <a:avLst/>
          </a:prstGeom>
          <a:noFill/>
          <a:ln w="38100" cap="flat" cmpd="sng">
            <a:solidFill>
              <a:schemeClr val="dk1"/>
            </a:solidFill>
            <a:prstDash val="solid"/>
            <a:miter lim="8000"/>
            <a:headEnd type="none" w="sm" len="sm"/>
            <a:tailEnd type="none" w="sm" len="sm"/>
          </a:ln>
        </p:spPr>
      </p:cxnSp>
      <p:grpSp>
        <p:nvGrpSpPr>
          <p:cNvPr id="659" name="Google Shape;659;p48"/>
          <p:cNvGrpSpPr/>
          <p:nvPr/>
        </p:nvGrpSpPr>
        <p:grpSpPr>
          <a:xfrm>
            <a:off x="3305175" y="2863850"/>
            <a:ext cx="2562225" cy="1843087"/>
            <a:chOff x="3924300" y="2590800"/>
            <a:chExt cx="2743200" cy="1981200"/>
          </a:xfrm>
        </p:grpSpPr>
        <p:sp>
          <p:nvSpPr>
            <p:cNvPr id="660" name="Google Shape;660;p48"/>
            <p:cNvSpPr/>
            <p:nvPr/>
          </p:nvSpPr>
          <p:spPr>
            <a:xfrm>
              <a:off x="3924300" y="2590800"/>
              <a:ext cx="2743200" cy="1981200"/>
            </a:xfrm>
            <a:prstGeom prst="roundRect">
              <a:avLst>
                <a:gd name="adj" fmla="val 16667"/>
              </a:avLst>
            </a:prstGeom>
            <a:solidFill>
              <a:srgbClr val="3366FF"/>
            </a:solidFill>
            <a:ln w="15875" cap="flat" cmpd="sng">
              <a:solidFill>
                <a:srgbClr val="FF00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1" name="Google Shape;661;p48"/>
            <p:cNvSpPr/>
            <p:nvPr/>
          </p:nvSpPr>
          <p:spPr>
            <a:xfrm>
              <a:off x="4000500" y="4114800"/>
              <a:ext cx="24384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Execute Remote Tasks</a:t>
              </a:r>
              <a:endParaRPr sz="1400" b="0" i="0" u="none" strike="noStrike" cap="none">
                <a:solidFill>
                  <a:srgbClr val="000000"/>
                </a:solidFill>
                <a:latin typeface="Arial"/>
                <a:ea typeface="Arial"/>
                <a:cs typeface="Arial"/>
                <a:sym typeface="Arial"/>
              </a:endParaRPr>
            </a:p>
          </p:txBody>
        </p:sp>
        <p:sp>
          <p:nvSpPr>
            <p:cNvPr id="662" name="Google Shape;662;p48"/>
            <p:cNvSpPr/>
            <p:nvPr/>
          </p:nvSpPr>
          <p:spPr>
            <a:xfrm>
              <a:off x="4000500" y="2743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3" name="Google Shape;663;p48"/>
            <p:cNvSpPr/>
            <p:nvPr/>
          </p:nvSpPr>
          <p:spPr>
            <a:xfrm>
              <a:off x="5295900" y="2743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4" name="Google Shape;664;p48"/>
            <p:cNvSpPr/>
            <p:nvPr/>
          </p:nvSpPr>
          <p:spPr>
            <a:xfrm>
              <a:off x="4000500" y="3124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5" name="Google Shape;665;p48"/>
            <p:cNvSpPr/>
            <p:nvPr/>
          </p:nvSpPr>
          <p:spPr>
            <a:xfrm>
              <a:off x="5295900" y="3124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6" name="Google Shape;666;p48"/>
            <p:cNvSpPr/>
            <p:nvPr/>
          </p:nvSpPr>
          <p:spPr>
            <a:xfrm>
              <a:off x="4000500" y="3505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7" name="Google Shape;667;p48"/>
            <p:cNvSpPr/>
            <p:nvPr/>
          </p:nvSpPr>
          <p:spPr>
            <a:xfrm>
              <a:off x="5295900" y="3505200"/>
              <a:ext cx="1143000" cy="304800"/>
            </a:xfrm>
            <a:prstGeom prst="cube">
              <a:avLst>
                <a:gd name="adj" fmla="val 25000"/>
              </a:avLst>
            </a:prstGeom>
            <a:solidFill>
              <a:srgbClr val="FF9900"/>
            </a:solidFill>
            <a:ln w="9525" cap="flat" cmpd="sng">
              <a:solidFill>
                <a:srgbClr val="FF9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68" name="Google Shape;668;p48"/>
            <p:cNvSpPr txBox="1"/>
            <p:nvPr/>
          </p:nvSpPr>
          <p:spPr>
            <a:xfrm>
              <a:off x="4076700" y="2743200"/>
              <a:ext cx="1143000" cy="311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300"/>
                <a:buFont typeface="Arial"/>
                <a:buNone/>
              </a:pPr>
              <a:r>
                <a:rPr lang="en-US" sz="1300" b="1" i="0" u="none" strike="noStrike" cap="none">
                  <a:solidFill>
                    <a:schemeClr val="lt1"/>
                  </a:solidFill>
                  <a:latin typeface="Arial"/>
                  <a:ea typeface="Arial"/>
                  <a:cs typeface="Arial"/>
                  <a:sym typeface="Arial"/>
                </a:rPr>
                <a:t>Caching</a:t>
              </a:r>
              <a:endParaRPr sz="1400" b="0" i="0" u="none" strike="noStrike" cap="none">
                <a:solidFill>
                  <a:srgbClr val="000000"/>
                </a:solidFill>
                <a:latin typeface="Arial"/>
                <a:ea typeface="Arial"/>
                <a:cs typeface="Arial"/>
                <a:sym typeface="Arial"/>
              </a:endParaRPr>
            </a:p>
          </p:txBody>
        </p:sp>
        <p:sp>
          <p:nvSpPr>
            <p:cNvPr id="669" name="Google Shape;669;p48"/>
            <p:cNvSpPr txBox="1"/>
            <p:nvPr/>
          </p:nvSpPr>
          <p:spPr>
            <a:xfrm>
              <a:off x="5295900" y="2743200"/>
              <a:ext cx="1066800" cy="3111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00"/>
                <a:buFont typeface="Arial"/>
                <a:buNone/>
              </a:pPr>
              <a:r>
                <a:rPr lang="en-US" sz="1300" b="1" i="0" u="none" strike="noStrike" cap="none">
                  <a:solidFill>
                    <a:schemeClr val="lt1"/>
                  </a:solidFill>
                  <a:latin typeface="Arial"/>
                  <a:ea typeface="Arial"/>
                  <a:cs typeface="Arial"/>
                  <a:sym typeface="Arial"/>
                </a:rPr>
                <a:t>Compress</a:t>
              </a:r>
              <a:endParaRPr sz="1400" b="0" i="0" u="none" strike="noStrike" cap="none">
                <a:solidFill>
                  <a:srgbClr val="000000"/>
                </a:solidFill>
                <a:latin typeface="Arial"/>
                <a:ea typeface="Arial"/>
                <a:cs typeface="Arial"/>
                <a:sym typeface="Arial"/>
              </a:endParaRPr>
            </a:p>
          </p:txBody>
        </p:sp>
        <p:sp>
          <p:nvSpPr>
            <p:cNvPr id="670" name="Google Shape;670;p48"/>
            <p:cNvSpPr txBox="1"/>
            <p:nvPr/>
          </p:nvSpPr>
          <p:spPr>
            <a:xfrm>
              <a:off x="5295900" y="3124200"/>
              <a:ext cx="1144587" cy="3127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00"/>
                <a:buFont typeface="Arial"/>
                <a:buNone/>
              </a:pPr>
              <a:r>
                <a:rPr lang="en-US" sz="1300" b="1" i="0" u="none" strike="noStrike" cap="none">
                  <a:solidFill>
                    <a:schemeClr val="lt1"/>
                  </a:solidFill>
                  <a:latin typeface="Arial"/>
                  <a:ea typeface="Arial"/>
                  <a:cs typeface="Arial"/>
                  <a:sym typeface="Arial"/>
                </a:rPr>
                <a:t>Decryption</a:t>
              </a:r>
              <a:endParaRPr sz="1400" b="0" i="0" u="none" strike="noStrike" cap="none">
                <a:solidFill>
                  <a:srgbClr val="000000"/>
                </a:solidFill>
                <a:latin typeface="Arial"/>
                <a:ea typeface="Arial"/>
                <a:cs typeface="Arial"/>
                <a:sym typeface="Arial"/>
              </a:endParaRPr>
            </a:p>
          </p:txBody>
        </p:sp>
        <p:sp>
          <p:nvSpPr>
            <p:cNvPr id="671" name="Google Shape;671;p48"/>
            <p:cNvSpPr txBox="1"/>
            <p:nvPr/>
          </p:nvSpPr>
          <p:spPr>
            <a:xfrm>
              <a:off x="4000500" y="3124200"/>
              <a:ext cx="1143000" cy="3127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300"/>
                <a:buFont typeface="Arial"/>
                <a:buNone/>
              </a:pPr>
              <a:r>
                <a:rPr lang="en-US" sz="1300" b="1" i="0" u="none" strike="noStrike" cap="none">
                  <a:solidFill>
                    <a:schemeClr val="lt1"/>
                  </a:solidFill>
                  <a:latin typeface="Arial"/>
                  <a:ea typeface="Arial"/>
                  <a:cs typeface="Arial"/>
                  <a:sym typeface="Arial"/>
                </a:rPr>
                <a:t>Encryption</a:t>
              </a:r>
              <a:endParaRPr sz="1400" b="0" i="0" u="none" strike="noStrike" cap="none">
                <a:solidFill>
                  <a:srgbClr val="000000"/>
                </a:solidFill>
                <a:latin typeface="Arial"/>
                <a:ea typeface="Arial"/>
                <a:cs typeface="Arial"/>
                <a:sym typeface="Arial"/>
              </a:endParaRPr>
            </a:p>
          </p:txBody>
        </p:sp>
        <p:sp>
          <p:nvSpPr>
            <p:cNvPr id="672" name="Google Shape;672;p48"/>
            <p:cNvSpPr txBox="1"/>
            <p:nvPr/>
          </p:nvSpPr>
          <p:spPr>
            <a:xfrm>
              <a:off x="3924300" y="3505200"/>
              <a:ext cx="1219200" cy="2952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Compositing</a:t>
              </a:r>
              <a:endParaRPr sz="1400" b="0" i="0" u="none" strike="noStrike" cap="none">
                <a:solidFill>
                  <a:srgbClr val="000000"/>
                </a:solidFill>
                <a:latin typeface="Arial"/>
                <a:ea typeface="Arial"/>
                <a:cs typeface="Arial"/>
                <a:sym typeface="Arial"/>
              </a:endParaRPr>
            </a:p>
          </p:txBody>
        </p:sp>
        <p:sp>
          <p:nvSpPr>
            <p:cNvPr id="673" name="Google Shape;673;p48"/>
            <p:cNvSpPr txBox="1"/>
            <p:nvPr/>
          </p:nvSpPr>
          <p:spPr>
            <a:xfrm>
              <a:off x="5219700" y="3505200"/>
              <a:ext cx="1220787" cy="3286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Transcode</a:t>
              </a:r>
              <a:endParaRPr sz="1400" b="0" i="0" u="none" strike="noStrike" cap="none">
                <a:solidFill>
                  <a:srgbClr val="000000"/>
                </a:solidFill>
                <a:latin typeface="Arial"/>
                <a:ea typeface="Arial"/>
                <a:cs typeface="Arial"/>
                <a:sym typeface="Arial"/>
              </a:endParaRPr>
            </a:p>
          </p:txBody>
        </p:sp>
        <p:cxnSp>
          <p:nvCxnSpPr>
            <p:cNvPr id="674" name="Google Shape;674;p48"/>
            <p:cNvCxnSpPr/>
            <p:nvPr/>
          </p:nvCxnSpPr>
          <p:spPr>
            <a:xfrm>
              <a:off x="4533900" y="3886200"/>
              <a:ext cx="0" cy="152400"/>
            </a:xfrm>
            <a:prstGeom prst="straightConnector1">
              <a:avLst/>
            </a:prstGeom>
            <a:noFill/>
            <a:ln w="25400" cap="flat" cmpd="sng">
              <a:solidFill>
                <a:schemeClr val="dk1"/>
              </a:solidFill>
              <a:prstDash val="solid"/>
              <a:miter lim="8000"/>
              <a:headEnd type="none" w="sm" len="sm"/>
              <a:tailEnd type="none" w="sm" len="sm"/>
            </a:ln>
          </p:spPr>
        </p:cxnSp>
        <p:cxnSp>
          <p:nvCxnSpPr>
            <p:cNvPr id="675" name="Google Shape;675;p48"/>
            <p:cNvCxnSpPr/>
            <p:nvPr/>
          </p:nvCxnSpPr>
          <p:spPr>
            <a:xfrm>
              <a:off x="5753100" y="3886200"/>
              <a:ext cx="0" cy="152400"/>
            </a:xfrm>
            <a:prstGeom prst="straightConnector1">
              <a:avLst/>
            </a:prstGeom>
            <a:noFill/>
            <a:ln w="25400" cap="flat" cmpd="sng">
              <a:solidFill>
                <a:schemeClr val="dk1"/>
              </a:solidFill>
              <a:prstDash val="solid"/>
              <a:miter lim="8000"/>
              <a:headEnd type="none" w="sm" len="sm"/>
              <a:tailEnd type="none" w="sm" len="sm"/>
            </a:ln>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6"/>
                                        </p:tgtEl>
                                        <p:attrNameLst>
                                          <p:attrName>style.visibility</p:attrName>
                                        </p:attrNameLst>
                                      </p:cBhvr>
                                      <p:to>
                                        <p:strVal val="visible"/>
                                      </p:to>
                                    </p:set>
                                    <p:animEffect transition="in" filter="fade">
                                      <p:cBhvr>
                                        <p:cTn id="7" dur="500"/>
                                        <p:tgtEl>
                                          <p:spTgt spid="626"/>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27"/>
                                        </p:tgtEl>
                                        <p:attrNameLst>
                                          <p:attrName>style.visibility</p:attrName>
                                        </p:attrNameLst>
                                      </p:cBhvr>
                                      <p:to>
                                        <p:strVal val="visible"/>
                                      </p:to>
                                    </p:set>
                                    <p:animEffect transition="in" filter="fade">
                                      <p:cBhvr>
                                        <p:cTn id="11" dur="500"/>
                                        <p:tgtEl>
                                          <p:spTgt spid="627"/>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628"/>
                                        </p:tgtEl>
                                        <p:attrNameLst>
                                          <p:attrName>style.visibility</p:attrName>
                                        </p:attrNameLst>
                                      </p:cBhvr>
                                      <p:to>
                                        <p:strVal val="visible"/>
                                      </p:to>
                                    </p:set>
                                    <p:animEffect transition="in" filter="fade">
                                      <p:cBhvr>
                                        <p:cTn id="15" dur="500"/>
                                        <p:tgtEl>
                                          <p:spTgt spid="628"/>
                                        </p:tgtEl>
                                      </p:cBhvr>
                                    </p:animEffect>
                                  </p:childTnLst>
                                </p:cTn>
                              </p:par>
                            </p:childTnLst>
                          </p:cTn>
                        </p:par>
                        <p:par>
                          <p:cTn id="16" fill="hold">
                            <p:stCondLst>
                              <p:cond delay="1500"/>
                            </p:stCondLst>
                            <p:childTnLst>
                              <p:par>
                                <p:cTn id="17" presetID="10" presetClass="entr" presetSubtype="0" fill="hold" nodeType="afterEffect">
                                  <p:stCondLst>
                                    <p:cond delay="500"/>
                                  </p:stCondLst>
                                  <p:childTnLst>
                                    <p:set>
                                      <p:cBhvr>
                                        <p:cTn id="18" dur="1" fill="hold">
                                          <p:stCondLst>
                                            <p:cond delay="0"/>
                                          </p:stCondLst>
                                        </p:cTn>
                                        <p:tgtEl>
                                          <p:spTgt spid="629"/>
                                        </p:tgtEl>
                                        <p:attrNameLst>
                                          <p:attrName>style.visibility</p:attrName>
                                        </p:attrNameLst>
                                      </p:cBhvr>
                                      <p:to>
                                        <p:strVal val="visible"/>
                                      </p:to>
                                    </p:set>
                                    <p:animEffect transition="in" filter="fade">
                                      <p:cBhvr>
                                        <p:cTn id="19" dur="500"/>
                                        <p:tgtEl>
                                          <p:spTgt spid="6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0"/>
                                        </p:tgtEl>
                                        <p:attrNameLst>
                                          <p:attrName>style.visibility</p:attrName>
                                        </p:attrNameLst>
                                      </p:cBhvr>
                                      <p:to>
                                        <p:strVal val="visible"/>
                                      </p:to>
                                    </p:set>
                                    <p:animEffect transition="in" filter="fade">
                                      <p:cBhvr>
                                        <p:cTn id="23" dur="500"/>
                                        <p:tgtEl>
                                          <p:spTgt spid="630"/>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631"/>
                                        </p:tgtEl>
                                        <p:attrNameLst>
                                          <p:attrName>style.visibility</p:attrName>
                                        </p:attrNameLst>
                                      </p:cBhvr>
                                      <p:to>
                                        <p:strVal val="visible"/>
                                      </p:to>
                                    </p:set>
                                    <p:animEffect transition="in" filter="fade">
                                      <p:cBhvr>
                                        <p:cTn id="27" dur="500"/>
                                        <p:tgtEl>
                                          <p:spTgt spid="631"/>
                                        </p:tgtEl>
                                      </p:cBhvr>
                                    </p:animEffect>
                                  </p:childTnLst>
                                </p:cTn>
                              </p:par>
                            </p:childTnLst>
                          </p:cTn>
                        </p:par>
                        <p:par>
                          <p:cTn id="28" fill="hold">
                            <p:stCondLst>
                              <p:cond delay="3000"/>
                            </p:stCondLst>
                            <p:childTnLst>
                              <p:par>
                                <p:cTn id="29" presetID="10" presetClass="entr" presetSubtype="0" fill="hold" nodeType="afterEffect">
                                  <p:stCondLst>
                                    <p:cond delay="500"/>
                                  </p:stCondLst>
                                  <p:childTnLst>
                                    <p:set>
                                      <p:cBhvr>
                                        <p:cTn id="30" dur="1" fill="hold">
                                          <p:stCondLst>
                                            <p:cond delay="0"/>
                                          </p:stCondLst>
                                        </p:cTn>
                                        <p:tgtEl>
                                          <p:spTgt spid="632"/>
                                        </p:tgtEl>
                                        <p:attrNameLst>
                                          <p:attrName>style.visibility</p:attrName>
                                        </p:attrNameLst>
                                      </p:cBhvr>
                                      <p:to>
                                        <p:strVal val="visible"/>
                                      </p:to>
                                    </p:set>
                                    <p:animEffect transition="in" filter="fade">
                                      <p:cBhvr>
                                        <p:cTn id="31" dur="500"/>
                                        <p:tgtEl>
                                          <p:spTgt spid="632"/>
                                        </p:tgtEl>
                                      </p:cBhvr>
                                    </p:animEffect>
                                  </p:childTnLst>
                                </p:cTn>
                              </p:par>
                            </p:childTnLst>
                          </p:cTn>
                        </p:par>
                        <p:par>
                          <p:cTn id="32" fill="hold">
                            <p:stCondLst>
                              <p:cond delay="3500"/>
                            </p:stCondLst>
                            <p:childTnLst>
                              <p:par>
                                <p:cTn id="33" presetID="10" presetClass="entr" presetSubtype="0" fill="hold" nodeType="afterEffect">
                                  <p:stCondLst>
                                    <p:cond delay="500"/>
                                  </p:stCondLst>
                                  <p:childTnLst>
                                    <p:set>
                                      <p:cBhvr>
                                        <p:cTn id="34" dur="1" fill="hold">
                                          <p:stCondLst>
                                            <p:cond delay="0"/>
                                          </p:stCondLst>
                                        </p:cTn>
                                        <p:tgtEl>
                                          <p:spTgt spid="633"/>
                                        </p:tgtEl>
                                        <p:attrNameLst>
                                          <p:attrName>style.visibility</p:attrName>
                                        </p:attrNameLst>
                                      </p:cBhvr>
                                      <p:to>
                                        <p:strVal val="visible"/>
                                      </p:to>
                                    </p:set>
                                    <p:animEffect transition="in" filter="fade">
                                      <p:cBhvr>
                                        <p:cTn id="35" dur="500"/>
                                        <p:tgtEl>
                                          <p:spTgt spid="6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7"/>
                                        </p:tgtEl>
                                        <p:attrNameLst>
                                          <p:attrName>style.visibility</p:attrName>
                                        </p:attrNameLst>
                                      </p:cBhvr>
                                      <p:to>
                                        <p:strVal val="visible"/>
                                      </p:to>
                                    </p:set>
                                    <p:animEffect transition="in" filter="fade">
                                      <p:cBhvr>
                                        <p:cTn id="40" dur="500"/>
                                        <p:tgtEl>
                                          <p:spTgt spid="657"/>
                                        </p:tgtEl>
                                      </p:cBhvr>
                                    </p:animEffect>
                                  </p:childTnLst>
                                </p:cTn>
                              </p:par>
                              <p:par>
                                <p:cTn id="41" presetID="10" presetClass="entr" presetSubtype="0" fill="hold" nodeType="withEffect">
                                  <p:stCondLst>
                                    <p:cond delay="0"/>
                                  </p:stCondLst>
                                  <p:childTnLst>
                                    <p:set>
                                      <p:cBhvr>
                                        <p:cTn id="42" dur="1" fill="hold">
                                          <p:stCondLst>
                                            <p:cond delay="0"/>
                                          </p:stCondLst>
                                        </p:cTn>
                                        <p:tgtEl>
                                          <p:spTgt spid="658"/>
                                        </p:tgtEl>
                                        <p:attrNameLst>
                                          <p:attrName>style.visibility</p:attrName>
                                        </p:attrNameLst>
                                      </p:cBhvr>
                                      <p:to>
                                        <p:strVal val="visible"/>
                                      </p:to>
                                    </p:set>
                                    <p:animEffect transition="in" filter="fade">
                                      <p:cBhvr>
                                        <p:cTn id="43" dur="500"/>
                                        <p:tgtEl>
                                          <p:spTgt spid="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9"/>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
        <p:nvSpPr>
          <p:cNvPr id="681" name="Google Shape;681;p49"/>
          <p:cNvSpPr txBox="1">
            <a:spLocks noGrp="1"/>
          </p:cNvSpPr>
          <p:nvPr>
            <p:ph type="title" idx="4294967295"/>
          </p:nvPr>
        </p:nvSpPr>
        <p:spPr>
          <a:xfrm>
            <a:off x="406400" y="228600"/>
            <a:ext cx="7772400" cy="11430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2800" b="0" i="0" u="none" strike="noStrike" cap="none">
                <a:solidFill>
                  <a:srgbClr val="003399"/>
                </a:solidFill>
                <a:latin typeface="Arial Black"/>
                <a:ea typeface="Arial Black"/>
                <a:cs typeface="Arial Black"/>
                <a:sym typeface="Arial Black"/>
              </a:rPr>
              <a:t>Middleware for Pervasive Systems - UCI I-Sensorium Infrastructure</a:t>
            </a:r>
            <a:endParaRPr/>
          </a:p>
        </p:txBody>
      </p:sp>
      <p:sp>
        <p:nvSpPr>
          <p:cNvPr id="682" name="Google Shape;682;p49"/>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97000"/>
              </a:lnSpc>
              <a:spcBef>
                <a:spcPts val="0"/>
              </a:spcBef>
              <a:spcAft>
                <a:spcPts val="0"/>
              </a:spcAft>
              <a:buClr>
                <a:srgbClr val="898989"/>
              </a:buClr>
              <a:buSzPts val="1200"/>
              <a:buFont typeface="Tahoma"/>
              <a:buNone/>
            </a:pPr>
            <a:fld id="{00000000-1234-1234-1234-123412341234}" type="slidenum">
              <a:rPr lang="en-US" sz="1200" b="0" i="0" u="none" strike="noStrike" cap="none">
                <a:solidFill>
                  <a:srgbClr val="898989"/>
                </a:solidFill>
                <a:latin typeface="Tahoma"/>
                <a:ea typeface="Tahoma"/>
                <a:cs typeface="Tahoma"/>
                <a:sym typeface="Tahoma"/>
              </a:rPr>
              <a:t>32</a:t>
            </a:fld>
            <a:endParaRPr sz="1400" b="0" i="0" u="none" strike="noStrike" cap="none">
              <a:solidFill>
                <a:srgbClr val="000000"/>
              </a:solidFill>
              <a:latin typeface="Arial"/>
              <a:ea typeface="Arial"/>
              <a:cs typeface="Arial"/>
              <a:sym typeface="Arial"/>
            </a:endParaRPr>
          </a:p>
        </p:txBody>
      </p:sp>
      <p:pic>
        <p:nvPicPr>
          <p:cNvPr id="683" name="Google Shape;683;p49"/>
          <p:cNvPicPr preferRelativeResize="0"/>
          <p:nvPr/>
        </p:nvPicPr>
        <p:blipFill rotWithShape="1">
          <a:blip r:embed="rId3">
            <a:alphaModFix/>
          </a:blip>
          <a:srcRect/>
          <a:stretch/>
        </p:blipFill>
        <p:spPr>
          <a:xfrm>
            <a:off x="0" y="1371600"/>
            <a:ext cx="9144000" cy="5867400"/>
          </a:xfrm>
          <a:prstGeom prst="rect">
            <a:avLst/>
          </a:prstGeom>
          <a:noFill/>
          <a:ln>
            <a:noFill/>
          </a:ln>
        </p:spPr>
      </p:pic>
      <p:pic>
        <p:nvPicPr>
          <p:cNvPr id="684" name="Google Shape;684;p49"/>
          <p:cNvPicPr preferRelativeResize="0"/>
          <p:nvPr/>
        </p:nvPicPr>
        <p:blipFill rotWithShape="1">
          <a:blip r:embed="rId4">
            <a:alphaModFix/>
          </a:blip>
          <a:srcRect/>
          <a:stretch/>
        </p:blipFill>
        <p:spPr>
          <a:xfrm>
            <a:off x="17462" y="5553075"/>
            <a:ext cx="1676400" cy="1296987"/>
          </a:xfrm>
          <a:prstGeom prst="rect">
            <a:avLst/>
          </a:prstGeom>
          <a:noFill/>
          <a:ln>
            <a:noFill/>
          </a:ln>
        </p:spPr>
      </p:pic>
      <p:sp>
        <p:nvSpPr>
          <p:cNvPr id="685" name="Google Shape;685;p49"/>
          <p:cNvSpPr txBox="1"/>
          <p:nvPr/>
        </p:nvSpPr>
        <p:spPr>
          <a:xfrm>
            <a:off x="-533400" y="0"/>
            <a:ext cx="9144000" cy="942975"/>
          </a:xfrm>
          <a:prstGeom prst="rect">
            <a:avLst/>
          </a:prstGeom>
          <a:noFill/>
          <a:ln>
            <a:noFill/>
          </a:ln>
        </p:spPr>
        <p:txBody>
          <a:bodyPr spcFirstLastPara="1" wrap="square" lIns="81625" tIns="42450" rIns="81625" bIns="4245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86" name="Google Shape;686;p49"/>
          <p:cNvSpPr/>
          <p:nvPr/>
        </p:nvSpPr>
        <p:spPr>
          <a:xfrm>
            <a:off x="228600" y="2133600"/>
            <a:ext cx="7772400" cy="3276600"/>
          </a:xfrm>
          <a:prstGeom prst="ellipse">
            <a:avLst/>
          </a:prstGeom>
          <a:solidFill>
            <a:srgbClr val="FFFF00"/>
          </a:solidFill>
          <a:ln w="25400" cap="flat" cmpd="sng">
            <a:solidFill>
              <a:srgbClr val="385D8A"/>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97000"/>
              </a:lnSpc>
              <a:spcBef>
                <a:spcPts val="0"/>
              </a:spcBef>
              <a:spcAft>
                <a:spcPts val="0"/>
              </a:spcAft>
              <a:buClr>
                <a:schemeClr val="dk1"/>
              </a:buClr>
              <a:buSzPts val="1600"/>
              <a:buFont typeface="Arial"/>
              <a:buNone/>
            </a:pPr>
            <a:endParaRPr sz="1600" b="1" i="1" u="none" strike="noStrike" cap="none">
              <a:solidFill>
                <a:schemeClr val="lt1"/>
              </a:solidFill>
              <a:latin typeface="Calibri"/>
              <a:ea typeface="Calibri"/>
              <a:cs typeface="Calibri"/>
              <a:sym typeface="Calibri"/>
            </a:endParaRPr>
          </a:p>
          <a:p>
            <a:pPr marL="0" marR="0" lvl="0" indent="0" algn="ctr" rtl="0">
              <a:lnSpc>
                <a:spcPct val="93000"/>
              </a:lnSpc>
              <a:spcBef>
                <a:spcPts val="0"/>
              </a:spcBef>
              <a:spcAft>
                <a:spcPts val="0"/>
              </a:spcAft>
              <a:buClr>
                <a:srgbClr val="C00000"/>
              </a:buClr>
              <a:buSzPts val="1600"/>
              <a:buFont typeface="Times New Roman"/>
              <a:buNone/>
            </a:pPr>
            <a:r>
              <a:rPr lang="en-US" sz="1600" b="1" i="1" u="none" strike="noStrike" cap="none">
                <a:solidFill>
                  <a:srgbClr val="C00000"/>
                </a:solidFill>
                <a:latin typeface="Times New Roman"/>
                <a:ea typeface="Times New Roman"/>
                <a:cs typeface="Times New Roman"/>
                <a:sym typeface="Times New Roman"/>
              </a:rPr>
              <a:t>Campus-wide infrastructure to instrument, experiments, monitor, disaster drills &amp; to validate technologies</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chemeClr val="dk1"/>
              </a:buClr>
              <a:buSzPts val="1600"/>
              <a:buFont typeface="Arial"/>
              <a:buNone/>
            </a:pPr>
            <a:endParaRPr sz="1600" b="0" i="0" u="none" strike="noStrike" cap="none">
              <a:solidFill>
                <a:srgbClr val="C00000"/>
              </a:solidFill>
              <a:latin typeface="Times New Roman"/>
              <a:ea typeface="Times New Roman"/>
              <a:cs typeface="Times New Roman"/>
              <a:sym typeface="Times New Roman"/>
            </a:endParaRPr>
          </a:p>
          <a:p>
            <a:pPr marL="0" marR="0" lvl="0" indent="0" algn="ctr" rtl="0">
              <a:lnSpc>
                <a:spcPct val="93000"/>
              </a:lnSpc>
              <a:spcBef>
                <a:spcPts val="0"/>
              </a:spcBef>
              <a:spcAft>
                <a:spcPts val="0"/>
              </a:spcAft>
              <a:buClr>
                <a:srgbClr val="C00000"/>
              </a:buClr>
              <a:buSzPts val="1600"/>
              <a:buFont typeface="Times New Roman"/>
              <a:buNone/>
            </a:pPr>
            <a:r>
              <a:rPr lang="en-US" sz="1600" b="0" i="0" u="none" strike="noStrike" cap="none">
                <a:solidFill>
                  <a:srgbClr val="C00000"/>
                </a:solidFill>
                <a:latin typeface="Times New Roman"/>
                <a:ea typeface="Times New Roman"/>
                <a:cs typeface="Times New Roman"/>
                <a:sym typeface="Times New Roman"/>
              </a:rPr>
              <a:t>sensing, communicating,  storage &amp; computing infrastructure</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chemeClr val="dk1"/>
              </a:buClr>
              <a:buSzPts val="1600"/>
              <a:buFont typeface="Arial"/>
              <a:buNone/>
            </a:pPr>
            <a:endParaRPr sz="1600" b="0" i="0" u="none" strike="noStrike" cap="none">
              <a:solidFill>
                <a:srgbClr val="C00000"/>
              </a:solidFill>
              <a:latin typeface="Times New Roman"/>
              <a:ea typeface="Times New Roman"/>
              <a:cs typeface="Times New Roman"/>
              <a:sym typeface="Times New Roman"/>
            </a:endParaRPr>
          </a:p>
          <a:p>
            <a:pPr marL="0" marR="0" lvl="0" indent="0" algn="ctr" rtl="0">
              <a:lnSpc>
                <a:spcPct val="93000"/>
              </a:lnSpc>
              <a:spcBef>
                <a:spcPts val="0"/>
              </a:spcBef>
              <a:spcAft>
                <a:spcPts val="0"/>
              </a:spcAft>
              <a:buClr>
                <a:srgbClr val="C00000"/>
              </a:buClr>
              <a:buSzPts val="1600"/>
              <a:buFont typeface="Times New Roman"/>
              <a:buNone/>
            </a:pPr>
            <a:r>
              <a:rPr lang="en-US" sz="1600" b="0" i="0" u="none" strike="noStrike" cap="none">
                <a:solidFill>
                  <a:srgbClr val="C00000"/>
                </a:solidFill>
                <a:latin typeface="Times New Roman"/>
                <a:ea typeface="Times New Roman"/>
                <a:cs typeface="Times New Roman"/>
                <a:sym typeface="Times New Roman"/>
              </a:rPr>
              <a:t>Software for real-time collection, analysis, and processing of sensor information</a:t>
            </a:r>
            <a:endParaRPr sz="1400" b="0" i="0" u="none" strike="noStrike" cap="none">
              <a:solidFill>
                <a:srgbClr val="000000"/>
              </a:solidFill>
              <a:latin typeface="Arial"/>
              <a:ea typeface="Arial"/>
              <a:cs typeface="Arial"/>
              <a:sym typeface="Arial"/>
            </a:endParaRPr>
          </a:p>
          <a:p>
            <a:pPr marL="0" marR="0" lvl="0" indent="0" algn="ctr" rtl="0">
              <a:lnSpc>
                <a:spcPct val="93000"/>
              </a:lnSpc>
              <a:spcBef>
                <a:spcPts val="0"/>
              </a:spcBef>
              <a:spcAft>
                <a:spcPts val="0"/>
              </a:spcAft>
              <a:buClr>
                <a:schemeClr val="dk1"/>
              </a:buClr>
              <a:buSzPts val="1600"/>
              <a:buFont typeface="Arial"/>
              <a:buNone/>
            </a:pPr>
            <a:endParaRPr sz="1600" b="0" i="0" u="none" strike="noStrike" cap="none">
              <a:solidFill>
                <a:srgbClr val="C00000"/>
              </a:solidFill>
              <a:latin typeface="Times New Roman"/>
              <a:ea typeface="Times New Roman"/>
              <a:cs typeface="Times New Roman"/>
              <a:sym typeface="Times New Roman"/>
            </a:endParaRPr>
          </a:p>
          <a:p>
            <a:pPr marL="0" marR="0" lvl="0" indent="0" algn="ctr" rtl="0">
              <a:lnSpc>
                <a:spcPct val="93000"/>
              </a:lnSpc>
              <a:spcBef>
                <a:spcPts val="0"/>
              </a:spcBef>
              <a:spcAft>
                <a:spcPts val="0"/>
              </a:spcAft>
              <a:buClr>
                <a:srgbClr val="C00000"/>
              </a:buClr>
              <a:buSzPts val="1600"/>
              <a:buFont typeface="Times New Roman"/>
              <a:buNone/>
            </a:pPr>
            <a:r>
              <a:rPr lang="en-US" sz="1600" b="0" i="0" u="none" strike="noStrike" cap="none">
                <a:solidFill>
                  <a:srgbClr val="C00000"/>
                </a:solidFill>
                <a:latin typeface="Times New Roman"/>
                <a:ea typeface="Times New Roman"/>
                <a:cs typeface="Times New Roman"/>
                <a:sym typeface="Times New Roman"/>
              </a:rPr>
              <a:t>used to create real time information awareness &amp; post-drill analysis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0" y="-238082"/>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Font typeface="Calibri"/>
              <a:buNone/>
            </a:pPr>
            <a:r>
              <a:rPr lang="en-US" sz="4400" b="0" i="0" u="none" strike="noStrike" cap="none">
                <a:solidFill>
                  <a:schemeClr val="dk1"/>
                </a:solidFill>
                <a:latin typeface="Calibri"/>
                <a:ea typeface="Calibri"/>
                <a:cs typeface="Calibri"/>
                <a:sym typeface="Calibri"/>
              </a:rPr>
              <a:t>Sample SmartSpaces Built - UCI </a:t>
            </a:r>
            <a:endParaRPr sz="4400" b="0" i="0" u="none" strike="noStrike" cap="none">
              <a:solidFill>
                <a:schemeClr val="dk1"/>
              </a:solidFill>
              <a:latin typeface="Calibri"/>
              <a:ea typeface="Calibri"/>
              <a:cs typeface="Calibri"/>
              <a:sym typeface="Calibri"/>
            </a:endParaRPr>
          </a:p>
        </p:txBody>
      </p:sp>
      <p:pic>
        <p:nvPicPr>
          <p:cNvPr id="248" name="Shape 248"/>
          <p:cNvPicPr preferRelativeResize="0"/>
          <p:nvPr/>
        </p:nvPicPr>
        <p:blipFill rotWithShape="1">
          <a:blip r:embed="rId3">
            <a:alphaModFix/>
          </a:blip>
          <a:srcRect/>
          <a:stretch/>
        </p:blipFill>
        <p:spPr>
          <a:xfrm>
            <a:off x="1" y="1584342"/>
            <a:ext cx="3620526" cy="2573205"/>
          </a:xfrm>
          <a:prstGeom prst="rect">
            <a:avLst/>
          </a:prstGeom>
          <a:noFill/>
          <a:ln>
            <a:noFill/>
          </a:ln>
        </p:spPr>
      </p:pic>
      <p:sp>
        <p:nvSpPr>
          <p:cNvPr id="249" name="Shape 249"/>
          <p:cNvSpPr/>
          <p:nvPr/>
        </p:nvSpPr>
        <p:spPr>
          <a:xfrm>
            <a:off x="-53449" y="692590"/>
            <a:ext cx="3673976" cy="891752"/>
          </a:xfrm>
          <a:prstGeom prst="rect">
            <a:avLst/>
          </a:prstGeom>
          <a:solidFill>
            <a:srgbClr val="FF6600"/>
          </a:solidFill>
          <a:ln>
            <a:noFill/>
          </a:ln>
        </p:spPr>
        <p:txBody>
          <a:bodyPr spcFirstLastPara="1" wrap="square" lIns="92100" tIns="45300" rIns="92100" bIns="45300" anchor="t" anchorCtr="0">
            <a:noAutofit/>
          </a:bodyPr>
          <a:lstStyle/>
          <a:p>
            <a:pPr marL="0" marR="0" lvl="0" indent="0" algn="l" rtl="0">
              <a:spcBef>
                <a:spcPts val="0"/>
              </a:spcBef>
              <a:spcAft>
                <a:spcPts val="0"/>
              </a:spcAft>
              <a:buNone/>
            </a:pPr>
            <a:r>
              <a:rPr lang="en-US" sz="1800" b="1" i="1">
                <a:solidFill>
                  <a:schemeClr val="dk1"/>
                </a:solidFill>
                <a:latin typeface="Calibri"/>
                <a:ea typeface="Calibri"/>
                <a:cs typeface="Calibri"/>
                <a:sym typeface="Calibri"/>
              </a:rPr>
              <a:t>Responsphere</a:t>
            </a:r>
            <a:r>
              <a:rPr lang="en-US" sz="1800" i="1">
                <a:solidFill>
                  <a:schemeClr val="dk1"/>
                </a:solidFill>
                <a:latin typeface="Calibri"/>
                <a:ea typeface="Calibri"/>
                <a:cs typeface="Calibri"/>
                <a:sym typeface="Calibri"/>
              </a:rPr>
              <a:t> -  </a:t>
            </a:r>
            <a:r>
              <a:rPr lang="en-US" sz="1700">
                <a:solidFill>
                  <a:schemeClr val="dk1"/>
                </a:solidFill>
                <a:latin typeface="Calibri"/>
                <a:ea typeface="Calibri"/>
                <a:cs typeface="Calibri"/>
                <a:sym typeface="Calibri"/>
              </a:rPr>
              <a:t>A Campus-wide infrastructure to instrument, monitor, disaster drills &amp;  technology validation </a:t>
            </a:r>
            <a:endParaRPr sz="1700">
              <a:solidFill>
                <a:schemeClr val="dk1"/>
              </a:solidFill>
              <a:latin typeface="Calibri"/>
              <a:ea typeface="Calibri"/>
              <a:cs typeface="Calibri"/>
              <a:sym typeface="Calibri"/>
            </a:endParaRPr>
          </a:p>
        </p:txBody>
      </p:sp>
      <p:sp>
        <p:nvSpPr>
          <p:cNvPr id="250" name="Shape 250"/>
          <p:cNvSpPr txBox="1"/>
          <p:nvPr/>
        </p:nvSpPr>
        <p:spPr>
          <a:xfrm>
            <a:off x="3644191" y="692590"/>
            <a:ext cx="2526490" cy="884207"/>
          </a:xfrm>
          <a:prstGeom prst="rect">
            <a:avLst/>
          </a:prstGeom>
          <a:solidFill>
            <a:srgbClr val="FF6600"/>
          </a:solidFill>
          <a:ln>
            <a:noFill/>
          </a:ln>
        </p:spPr>
        <p:txBody>
          <a:bodyPr spcFirstLastPara="1" wrap="square" lIns="100000" tIns="49200" rIns="100000" bIns="49200" anchor="t" anchorCtr="0">
            <a:noAutofit/>
          </a:bodyPr>
          <a:lstStyle/>
          <a:p>
            <a:pPr marL="0" marR="0" lvl="0" indent="0" algn="l" rtl="0">
              <a:spcBef>
                <a:spcPts val="0"/>
              </a:spcBef>
              <a:spcAft>
                <a:spcPts val="0"/>
              </a:spcAft>
              <a:buNone/>
            </a:pPr>
            <a:r>
              <a:rPr lang="en-US" sz="1700" b="1" i="1">
                <a:solidFill>
                  <a:schemeClr val="dk1"/>
                </a:solidFill>
                <a:latin typeface="Calibri"/>
                <a:ea typeface="Calibri"/>
                <a:cs typeface="Calibri"/>
                <a:sym typeface="Calibri"/>
              </a:rPr>
              <a:t>SAFIRE – </a:t>
            </a:r>
            <a:r>
              <a:rPr lang="en-US" sz="1700" b="0">
                <a:solidFill>
                  <a:schemeClr val="dk1"/>
                </a:solidFill>
                <a:latin typeface="Calibri"/>
                <a:ea typeface="Calibri"/>
                <a:cs typeface="Calibri"/>
                <a:sym typeface="Calibri"/>
              </a:rPr>
              <a:t>Situational awareness for fire incident command</a:t>
            </a:r>
            <a:endParaRPr sz="1700" b="0">
              <a:solidFill>
                <a:schemeClr val="dk1"/>
              </a:solidFill>
              <a:latin typeface="Calibri"/>
              <a:ea typeface="Calibri"/>
              <a:cs typeface="Calibri"/>
              <a:sym typeface="Calibri"/>
            </a:endParaRPr>
          </a:p>
        </p:txBody>
      </p:sp>
      <p:pic>
        <p:nvPicPr>
          <p:cNvPr id="251" name="Shape 251"/>
          <p:cNvPicPr preferRelativeResize="0"/>
          <p:nvPr/>
        </p:nvPicPr>
        <p:blipFill rotWithShape="1">
          <a:blip r:embed="rId4">
            <a:alphaModFix/>
          </a:blip>
          <a:srcRect/>
          <a:stretch/>
        </p:blipFill>
        <p:spPr>
          <a:xfrm>
            <a:off x="1852851" y="3992247"/>
            <a:ext cx="7326781" cy="2827248"/>
          </a:xfrm>
          <a:prstGeom prst="rect">
            <a:avLst/>
          </a:prstGeom>
          <a:noFill/>
          <a:ln>
            <a:noFill/>
          </a:ln>
        </p:spPr>
      </p:pic>
      <p:sp>
        <p:nvSpPr>
          <p:cNvPr id="252" name="Shape 252"/>
          <p:cNvSpPr txBox="1"/>
          <p:nvPr/>
        </p:nvSpPr>
        <p:spPr>
          <a:xfrm>
            <a:off x="0" y="3960347"/>
            <a:ext cx="1852851" cy="2685750"/>
          </a:xfrm>
          <a:prstGeom prst="rect">
            <a:avLst/>
          </a:prstGeom>
          <a:solidFill>
            <a:srgbClr val="FF6600"/>
          </a:solidFill>
          <a:ln>
            <a:noFill/>
          </a:ln>
        </p:spPr>
        <p:txBody>
          <a:bodyPr spcFirstLastPara="1" wrap="square" lIns="84200" tIns="42100" rIns="84200" bIns="42100" anchor="t" anchorCtr="0">
            <a:noAutofit/>
          </a:bodyPr>
          <a:lstStyle/>
          <a:p>
            <a:pPr marL="0" marR="0" lvl="0" indent="0" algn="l" rtl="0">
              <a:spcBef>
                <a:spcPts val="0"/>
              </a:spcBef>
              <a:spcAft>
                <a:spcPts val="0"/>
              </a:spcAft>
              <a:buNone/>
            </a:pPr>
            <a:r>
              <a:rPr lang="en-US" sz="1700" b="1" i="1">
                <a:solidFill>
                  <a:schemeClr val="dk1"/>
                </a:solidFill>
                <a:latin typeface="Calibri"/>
                <a:ea typeface="Calibri"/>
                <a:cs typeface="Calibri"/>
                <a:sym typeface="Calibri"/>
              </a:rPr>
              <a:t>SCALE</a:t>
            </a:r>
            <a:r>
              <a:rPr lang="en-US" sz="1700">
                <a:solidFill>
                  <a:schemeClr val="dk1"/>
                </a:solidFill>
                <a:latin typeface="Calibri"/>
                <a:ea typeface="Calibri"/>
                <a:cs typeface="Calibri"/>
                <a:sym typeface="Calibri"/>
              </a:rPr>
              <a:t> </a:t>
            </a:r>
            <a:r>
              <a:rPr lang="en-US" sz="1500">
                <a:solidFill>
                  <a:schemeClr val="dk1"/>
                </a:solidFill>
                <a:latin typeface="Calibri"/>
                <a:ea typeface="Calibri"/>
                <a:cs typeface="Calibri"/>
                <a:sym typeface="Calibri"/>
              </a:rPr>
              <a:t>– A  smart community awareness  and alerting testbed @ Montgomery County, MD. A </a:t>
            </a:r>
            <a:r>
              <a:rPr lang="en-US" sz="1500" i="1">
                <a:solidFill>
                  <a:srgbClr val="0000FF"/>
                </a:solidFill>
                <a:latin typeface="Calibri"/>
                <a:ea typeface="Calibri"/>
                <a:cs typeface="Calibri"/>
                <a:sym typeface="Calibri"/>
              </a:rPr>
              <a:t>NIST/Whitehouse SmartAmerica </a:t>
            </a:r>
            <a:r>
              <a:rPr lang="en-US" sz="1500">
                <a:solidFill>
                  <a:schemeClr val="dk1"/>
                </a:solidFill>
                <a:latin typeface="Calibri"/>
                <a:ea typeface="Calibri"/>
                <a:cs typeface="Calibri"/>
                <a:sym typeface="Calibri"/>
              </a:rPr>
              <a:t>Project extended to </a:t>
            </a:r>
            <a:r>
              <a:rPr lang="en-US" sz="1500" i="1">
                <a:solidFill>
                  <a:srgbClr val="0000FF"/>
                </a:solidFill>
                <a:latin typeface="Calibri"/>
                <a:ea typeface="Calibri"/>
                <a:cs typeface="Calibri"/>
                <a:sym typeface="Calibri"/>
              </a:rPr>
              <a:t>Global Cities </a:t>
            </a:r>
            <a:r>
              <a:rPr lang="en-US" sz="1500">
                <a:solidFill>
                  <a:schemeClr val="dk1"/>
                </a:solidFill>
                <a:latin typeface="Calibri"/>
                <a:ea typeface="Calibri"/>
                <a:cs typeface="Calibri"/>
                <a:sym typeface="Calibri"/>
              </a:rPr>
              <a:t>Challenge</a:t>
            </a:r>
            <a:r>
              <a:rPr lang="en-US" sz="1700">
                <a:solidFill>
                  <a:schemeClr val="dk1"/>
                </a:solidFill>
                <a:latin typeface="Calibri"/>
                <a:ea typeface="Calibri"/>
                <a:cs typeface="Calibri"/>
                <a:sym typeface="Calibri"/>
              </a:rPr>
              <a:t>.</a:t>
            </a:r>
            <a:endParaRPr/>
          </a:p>
        </p:txBody>
      </p:sp>
      <p:grpSp>
        <p:nvGrpSpPr>
          <p:cNvPr id="253" name="Shape 253"/>
          <p:cNvGrpSpPr/>
          <p:nvPr/>
        </p:nvGrpSpPr>
        <p:grpSpPr>
          <a:xfrm>
            <a:off x="6170681" y="1591739"/>
            <a:ext cx="2830537" cy="2185982"/>
            <a:chOff x="680701" y="1431925"/>
            <a:chExt cx="7850225" cy="3392488"/>
          </a:xfrm>
        </p:grpSpPr>
        <p:sp>
          <p:nvSpPr>
            <p:cNvPr id="254" name="Shape 254"/>
            <p:cNvSpPr/>
            <p:nvPr/>
          </p:nvSpPr>
          <p:spPr>
            <a:xfrm>
              <a:off x="3420605" y="1447800"/>
              <a:ext cx="2486618" cy="3373481"/>
            </a:xfrm>
            <a:prstGeom prst="rect">
              <a:avLst/>
            </a:prstGeom>
            <a:gradFill>
              <a:gsLst>
                <a:gs pos="0">
                  <a:srgbClr val="E5E5E5"/>
                </a:gs>
                <a:gs pos="21000">
                  <a:srgbClr val="FFFFFF"/>
                </a:gs>
                <a:gs pos="100000">
                  <a:srgbClr val="FFFFFF"/>
                </a:gs>
              </a:gsLst>
              <a:lin ang="5400000" scaled="0"/>
            </a:gradFill>
            <a:ln w="9525" cap="flat" cmpd="sng">
              <a:solidFill>
                <a:srgbClr val="3F3F3F"/>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050" b="0" i="0" u="none" strike="noStrike" cap="none">
                <a:solidFill>
                  <a:srgbClr val="FFFFFF"/>
                </a:solidFill>
                <a:latin typeface="Calibri"/>
                <a:ea typeface="Calibri"/>
                <a:cs typeface="Calibri"/>
                <a:sym typeface="Calibri"/>
              </a:endParaRPr>
            </a:p>
          </p:txBody>
        </p:sp>
        <p:sp>
          <p:nvSpPr>
            <p:cNvPr id="255" name="Shape 255"/>
            <p:cNvSpPr/>
            <p:nvPr/>
          </p:nvSpPr>
          <p:spPr>
            <a:xfrm>
              <a:off x="6186636" y="1442085"/>
              <a:ext cx="2340317" cy="3382328"/>
            </a:xfrm>
            <a:prstGeom prst="rect">
              <a:avLst/>
            </a:prstGeom>
            <a:gradFill>
              <a:gsLst>
                <a:gs pos="0">
                  <a:srgbClr val="E5E5E5"/>
                </a:gs>
                <a:gs pos="21000">
                  <a:srgbClr val="FFFFFF"/>
                </a:gs>
                <a:gs pos="100000">
                  <a:srgbClr val="FFFFFF"/>
                </a:gs>
              </a:gsLst>
              <a:lin ang="5400000" scaled="0"/>
            </a:gradFill>
            <a:ln w="9525" cap="flat" cmpd="sng">
              <a:solidFill>
                <a:srgbClr val="3F3F3F"/>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050" b="0" i="0" u="none" strike="noStrike" cap="none">
                <a:solidFill>
                  <a:srgbClr val="FFFFFF"/>
                </a:solidFill>
                <a:latin typeface="Calibri"/>
                <a:ea typeface="Calibri"/>
                <a:cs typeface="Calibri"/>
                <a:sym typeface="Calibri"/>
              </a:endParaRPr>
            </a:p>
          </p:txBody>
        </p:sp>
        <p:sp>
          <p:nvSpPr>
            <p:cNvPr id="256" name="Shape 256"/>
            <p:cNvSpPr/>
            <p:nvPr/>
          </p:nvSpPr>
          <p:spPr>
            <a:xfrm>
              <a:off x="727024" y="1447800"/>
              <a:ext cx="2151429" cy="2824265"/>
            </a:xfrm>
            <a:prstGeom prst="rect">
              <a:avLst/>
            </a:prstGeom>
            <a:gradFill>
              <a:gsLst>
                <a:gs pos="0">
                  <a:srgbClr val="E5E5E5"/>
                </a:gs>
                <a:gs pos="21000">
                  <a:srgbClr val="FFFFFF"/>
                </a:gs>
                <a:gs pos="100000">
                  <a:srgbClr val="FFFFFF"/>
                </a:gs>
              </a:gsLst>
              <a:lin ang="5400000" scaled="0"/>
            </a:gradFill>
            <a:ln w="9525" cap="flat" cmpd="sng">
              <a:solidFill>
                <a:srgbClr val="3F3F3F"/>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050" b="0" i="0" u="none" strike="noStrike" cap="none">
                <a:solidFill>
                  <a:srgbClr val="FFFFFF"/>
                </a:solidFill>
                <a:latin typeface="Calibri"/>
                <a:ea typeface="Calibri"/>
                <a:cs typeface="Calibri"/>
                <a:sym typeface="Calibri"/>
              </a:endParaRPr>
            </a:p>
          </p:txBody>
        </p:sp>
        <p:sp>
          <p:nvSpPr>
            <p:cNvPr id="257" name="Shape 257"/>
            <p:cNvSpPr txBox="1"/>
            <p:nvPr/>
          </p:nvSpPr>
          <p:spPr>
            <a:xfrm>
              <a:off x="6224813" y="1819850"/>
              <a:ext cx="2214195" cy="3379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rgbClr val="9C1D22"/>
                  </a:solidFill>
                  <a:latin typeface="Calibri"/>
                  <a:ea typeface="Calibri"/>
                  <a:cs typeface="Calibri"/>
                  <a:sym typeface="Calibri"/>
                </a:rPr>
                <a:t>» Alerts</a:t>
              </a:r>
              <a:endParaRPr sz="1000">
                <a:solidFill>
                  <a:srgbClr val="9C1D22"/>
                </a:solidFill>
                <a:latin typeface="Calibri"/>
                <a:ea typeface="Calibri"/>
                <a:cs typeface="Calibri"/>
                <a:sym typeface="Calibri"/>
              </a:endParaRPr>
            </a:p>
          </p:txBody>
        </p:sp>
        <p:sp>
          <p:nvSpPr>
            <p:cNvPr id="258" name="Shape 258"/>
            <p:cNvSpPr txBox="1"/>
            <p:nvPr/>
          </p:nvSpPr>
          <p:spPr>
            <a:xfrm>
              <a:off x="6216461" y="2237168"/>
              <a:ext cx="2222548" cy="751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sz="800">
                  <a:solidFill>
                    <a:srgbClr val="9C1D22"/>
                  </a:solidFill>
                  <a:latin typeface="Calibri"/>
                  <a:ea typeface="Calibri"/>
                  <a:cs typeface="Calibri"/>
                  <a:sym typeface="Calibri"/>
                </a:rPr>
                <a:t>» Conversation</a:t>
              </a:r>
              <a:br>
                <a:rPr lang="en-US" sz="800">
                  <a:solidFill>
                    <a:srgbClr val="9C1D22"/>
                  </a:solidFill>
                  <a:latin typeface="Calibri"/>
                  <a:ea typeface="Calibri"/>
                  <a:cs typeface="Calibri"/>
                  <a:sym typeface="Calibri"/>
                </a:rPr>
              </a:br>
              <a:r>
                <a:rPr lang="en-US" sz="800">
                  <a:solidFill>
                    <a:srgbClr val="9C1D22"/>
                  </a:solidFill>
                  <a:latin typeface="Calibri"/>
                  <a:ea typeface="Calibri"/>
                  <a:cs typeface="Calibri"/>
                  <a:sym typeface="Calibri"/>
                </a:rPr>
                <a:t>    Monitoring     	</a:t>
              </a:r>
              <a:endParaRPr/>
            </a:p>
            <a:p>
              <a:pPr marL="0" marR="0" lvl="0" indent="0" algn="l" rtl="0">
                <a:lnSpc>
                  <a:spcPct val="80000"/>
                </a:lnSpc>
                <a:spcBef>
                  <a:spcPts val="0"/>
                </a:spcBef>
                <a:spcAft>
                  <a:spcPts val="0"/>
                </a:spcAft>
                <a:buNone/>
              </a:pPr>
              <a:r>
                <a:rPr lang="en-US" sz="800">
                  <a:solidFill>
                    <a:srgbClr val="9C1D22"/>
                  </a:solidFill>
                  <a:latin typeface="Calibri"/>
                  <a:ea typeface="Calibri"/>
                  <a:cs typeface="Calibri"/>
                  <a:sym typeface="Calibri"/>
                </a:rPr>
                <a:t>    and playback</a:t>
              </a:r>
              <a:endParaRPr sz="800">
                <a:solidFill>
                  <a:srgbClr val="9C1D22"/>
                </a:solidFill>
                <a:latin typeface="Calibri"/>
                <a:ea typeface="Calibri"/>
                <a:cs typeface="Calibri"/>
                <a:sym typeface="Calibri"/>
              </a:endParaRPr>
            </a:p>
          </p:txBody>
        </p:sp>
        <p:sp>
          <p:nvSpPr>
            <p:cNvPr id="259" name="Shape 259"/>
            <p:cNvSpPr txBox="1"/>
            <p:nvPr/>
          </p:nvSpPr>
          <p:spPr>
            <a:xfrm>
              <a:off x="6216458" y="3007405"/>
              <a:ext cx="2222551" cy="70747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a:solidFill>
                    <a:srgbClr val="9C1D22"/>
                  </a:solidFill>
                  <a:latin typeface="Calibri"/>
                  <a:ea typeface="Calibri"/>
                  <a:cs typeface="Calibri"/>
                  <a:sym typeface="Calibri"/>
                </a:rPr>
                <a:t>» Image and Video   </a:t>
              </a:r>
              <a:br>
                <a:rPr lang="en-US" sz="800">
                  <a:solidFill>
                    <a:srgbClr val="9C1D22"/>
                  </a:solidFill>
                  <a:latin typeface="Calibri"/>
                  <a:ea typeface="Calibri"/>
                  <a:cs typeface="Calibri"/>
                  <a:sym typeface="Calibri"/>
                </a:rPr>
              </a:br>
              <a:r>
                <a:rPr lang="en-US" sz="800">
                  <a:solidFill>
                    <a:srgbClr val="9C1D22"/>
                  </a:solidFill>
                  <a:latin typeface="Calibri"/>
                  <a:ea typeface="Calibri"/>
                  <a:cs typeface="Calibri"/>
                  <a:sym typeface="Calibri"/>
                </a:rPr>
                <a:t>   Tagging</a:t>
              </a:r>
              <a:endParaRPr sz="800" i="1">
                <a:solidFill>
                  <a:srgbClr val="9C1D22"/>
                </a:solidFill>
                <a:latin typeface="Calibri"/>
                <a:ea typeface="Calibri"/>
                <a:cs typeface="Calibri"/>
                <a:sym typeface="Calibri"/>
              </a:endParaRPr>
            </a:p>
          </p:txBody>
        </p:sp>
        <p:sp>
          <p:nvSpPr>
            <p:cNvPr id="260" name="Shape 260"/>
            <p:cNvSpPr txBox="1"/>
            <p:nvPr/>
          </p:nvSpPr>
          <p:spPr>
            <a:xfrm>
              <a:off x="6224812" y="3670947"/>
              <a:ext cx="2214195" cy="5659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rgbClr val="9C1D22"/>
                  </a:solidFill>
                  <a:latin typeface="Calibri"/>
                  <a:ea typeface="Calibri"/>
                  <a:cs typeface="Calibri"/>
                  <a:sym typeface="Calibri"/>
                </a:rPr>
                <a:t>» Spatial Messaging</a:t>
              </a:r>
              <a:endParaRPr sz="900">
                <a:solidFill>
                  <a:srgbClr val="9C1D22"/>
                </a:solidFill>
                <a:latin typeface="Calibri"/>
                <a:ea typeface="Calibri"/>
                <a:cs typeface="Calibri"/>
                <a:sym typeface="Calibri"/>
              </a:endParaRPr>
            </a:p>
          </p:txBody>
        </p:sp>
        <p:pic>
          <p:nvPicPr>
            <p:cNvPr id="261" name="Shape 261" descr="Fireman"/>
            <p:cNvPicPr preferRelativeResize="0"/>
            <p:nvPr/>
          </p:nvPicPr>
          <p:blipFill rotWithShape="1">
            <a:blip r:embed="rId5">
              <a:alphaModFix/>
            </a:blip>
            <a:srcRect/>
            <a:stretch/>
          </p:blipFill>
          <p:spPr>
            <a:xfrm flipH="1">
              <a:off x="913724" y="1969417"/>
              <a:ext cx="674281" cy="765309"/>
            </a:xfrm>
            <a:prstGeom prst="roundRect">
              <a:avLst>
                <a:gd name="adj" fmla="val 8594"/>
              </a:avLst>
            </a:prstGeom>
            <a:solidFill>
              <a:srgbClr val="ECECEC"/>
            </a:solidFill>
            <a:ln>
              <a:noFill/>
            </a:ln>
            <a:effectLst>
              <a:reflection stA="20000" endPos="17000" dist="5000" dir="5400000" sy="-100000" algn="bl" rotWithShape="0"/>
            </a:effectLst>
          </p:spPr>
        </p:pic>
        <p:sp>
          <p:nvSpPr>
            <p:cNvPr id="262" name="Shape 262"/>
            <p:cNvSpPr txBox="1"/>
            <p:nvPr/>
          </p:nvSpPr>
          <p:spPr>
            <a:xfrm>
              <a:off x="680701" y="1447799"/>
              <a:ext cx="2155707" cy="5069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rgbClr val="7F7F7F"/>
                  </a:solidFill>
                  <a:latin typeface="Arial Black"/>
                  <a:ea typeface="Arial Black"/>
                  <a:cs typeface="Arial Black"/>
                  <a:sym typeface="Arial Black"/>
                </a:rPr>
                <a:t>ACOUSTIC CAPTURE</a:t>
              </a:r>
              <a:endParaRPr sz="900" b="1">
                <a:solidFill>
                  <a:srgbClr val="7F7F7F"/>
                </a:solidFill>
                <a:latin typeface="Arial Black"/>
                <a:ea typeface="Arial Black"/>
                <a:cs typeface="Arial Black"/>
                <a:sym typeface="Arial Black"/>
              </a:endParaRPr>
            </a:p>
          </p:txBody>
        </p:sp>
        <p:sp>
          <p:nvSpPr>
            <p:cNvPr id="263" name="Shape 263"/>
            <p:cNvSpPr txBox="1"/>
            <p:nvPr/>
          </p:nvSpPr>
          <p:spPr>
            <a:xfrm>
              <a:off x="3366701" y="1447799"/>
              <a:ext cx="2155707" cy="5069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00" b="1">
                  <a:solidFill>
                    <a:srgbClr val="8A8AA3"/>
                  </a:solidFill>
                  <a:latin typeface="Arial Black"/>
                  <a:ea typeface="Arial Black"/>
                  <a:cs typeface="Arial Black"/>
                  <a:sym typeface="Arial Black"/>
                </a:rPr>
                <a:t>ACOUSTIC ANALYSIS</a:t>
              </a:r>
              <a:endParaRPr sz="900" b="1">
                <a:solidFill>
                  <a:srgbClr val="8A8AA3"/>
                </a:solidFill>
                <a:latin typeface="Arial Black"/>
                <a:ea typeface="Arial Black"/>
                <a:cs typeface="Arial Black"/>
                <a:sym typeface="Arial Black"/>
              </a:endParaRPr>
            </a:p>
          </p:txBody>
        </p:sp>
        <p:sp>
          <p:nvSpPr>
            <p:cNvPr id="264" name="Shape 264"/>
            <p:cNvSpPr txBox="1"/>
            <p:nvPr/>
          </p:nvSpPr>
          <p:spPr>
            <a:xfrm>
              <a:off x="6174690" y="1431925"/>
              <a:ext cx="2356236" cy="4716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00" b="1">
                  <a:solidFill>
                    <a:srgbClr val="8A8AA3"/>
                  </a:solidFill>
                  <a:latin typeface="Arial Black"/>
                  <a:ea typeface="Arial Black"/>
                  <a:cs typeface="Arial Black"/>
                  <a:sym typeface="Arial Black"/>
                </a:rPr>
                <a:t>SA APPLICATIONS</a:t>
              </a:r>
              <a:endParaRPr sz="700" b="1">
                <a:solidFill>
                  <a:srgbClr val="8A8AA3"/>
                </a:solidFill>
                <a:latin typeface="Arial Black"/>
                <a:ea typeface="Arial Black"/>
                <a:cs typeface="Arial Black"/>
                <a:sym typeface="Arial Black"/>
              </a:endParaRPr>
            </a:p>
          </p:txBody>
        </p:sp>
        <p:sp>
          <p:nvSpPr>
            <p:cNvPr id="265" name="Shape 265"/>
            <p:cNvSpPr/>
            <p:nvPr/>
          </p:nvSpPr>
          <p:spPr>
            <a:xfrm>
              <a:off x="3290342" y="2299511"/>
              <a:ext cx="2898823" cy="1245010"/>
            </a:xfrm>
            <a:prstGeom prst="homePlate">
              <a:avLst>
                <a:gd name="adj" fmla="val 50000"/>
              </a:avLst>
            </a:prstGeom>
            <a:gradFill>
              <a:gsLst>
                <a:gs pos="0">
                  <a:schemeClr val="dk2"/>
                </a:gs>
                <a:gs pos="16000">
                  <a:schemeClr val="dk2"/>
                </a:gs>
                <a:gs pos="73000">
                  <a:srgbClr val="FFFFFF"/>
                </a:gs>
                <a:gs pos="100000">
                  <a:srgbClr val="FFFFFF"/>
                </a:gs>
              </a:gsLst>
              <a:lin ang="1080000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100" b="1" i="0" u="none" strike="noStrike" cap="none">
                <a:solidFill>
                  <a:srgbClr val="FAFD00"/>
                </a:solidFill>
                <a:latin typeface="Arial"/>
                <a:ea typeface="Arial"/>
                <a:cs typeface="Arial"/>
                <a:sym typeface="Arial"/>
              </a:endParaRPr>
            </a:p>
          </p:txBody>
        </p:sp>
        <p:sp>
          <p:nvSpPr>
            <p:cNvPr id="266" name="Shape 266"/>
            <p:cNvSpPr/>
            <p:nvPr/>
          </p:nvSpPr>
          <p:spPr>
            <a:xfrm>
              <a:off x="3788834" y="2669747"/>
              <a:ext cx="2349289" cy="506251"/>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6B7C72"/>
                </a:buClr>
                <a:buFont typeface="Arial Black"/>
                <a:buNone/>
              </a:pPr>
              <a:r>
                <a:rPr lang="en-US" sz="1050">
                  <a:solidFill>
                    <a:srgbClr val="6B7C72"/>
                  </a:solidFill>
                  <a:latin typeface="Arial Black"/>
                  <a:ea typeface="Arial Black"/>
                  <a:cs typeface="Arial Black"/>
                  <a:sym typeface="Arial Black"/>
                </a:rPr>
                <a:t>Real-Time</a:t>
              </a:r>
              <a:br>
                <a:rPr lang="en-US" sz="1050">
                  <a:solidFill>
                    <a:srgbClr val="6B7C72"/>
                  </a:solidFill>
                  <a:latin typeface="Arial Black"/>
                  <a:ea typeface="Arial Black"/>
                  <a:cs typeface="Arial Black"/>
                  <a:sym typeface="Arial Black"/>
                </a:rPr>
              </a:br>
              <a:r>
                <a:rPr lang="en-US" sz="1050">
                  <a:solidFill>
                    <a:srgbClr val="6B7C72"/>
                  </a:solidFill>
                  <a:latin typeface="Arial Black"/>
                  <a:ea typeface="Arial Black"/>
                  <a:cs typeface="Arial Black"/>
                  <a:sym typeface="Arial Black"/>
                </a:rPr>
                <a:t>Processing</a:t>
              </a:r>
              <a:endParaRPr/>
            </a:p>
          </p:txBody>
        </p:sp>
        <p:cxnSp>
          <p:nvCxnSpPr>
            <p:cNvPr id="267" name="Shape 267"/>
            <p:cNvCxnSpPr/>
            <p:nvPr/>
          </p:nvCxnSpPr>
          <p:spPr>
            <a:xfrm>
              <a:off x="6307667" y="2201332"/>
              <a:ext cx="2063750" cy="0"/>
            </a:xfrm>
            <a:prstGeom prst="straightConnector1">
              <a:avLst/>
            </a:prstGeom>
            <a:gradFill>
              <a:gsLst>
                <a:gs pos="0">
                  <a:srgbClr val="375A85"/>
                </a:gs>
                <a:gs pos="100000">
                  <a:schemeClr val="accent1"/>
                </a:gs>
              </a:gsLst>
              <a:lin ang="5400000" scaled="0"/>
            </a:gradFill>
            <a:ln w="9525" cap="flat" cmpd="sng">
              <a:solidFill>
                <a:schemeClr val="dk2"/>
              </a:solidFill>
              <a:prstDash val="solid"/>
              <a:round/>
              <a:headEnd type="none" w="med" len="med"/>
              <a:tailEnd type="none" w="med" len="med"/>
            </a:ln>
          </p:spPr>
        </p:cxnSp>
        <p:cxnSp>
          <p:nvCxnSpPr>
            <p:cNvPr id="268" name="Shape 268"/>
            <p:cNvCxnSpPr/>
            <p:nvPr/>
          </p:nvCxnSpPr>
          <p:spPr>
            <a:xfrm>
              <a:off x="6307667" y="2990847"/>
              <a:ext cx="2063750" cy="0"/>
            </a:xfrm>
            <a:prstGeom prst="straightConnector1">
              <a:avLst/>
            </a:prstGeom>
            <a:gradFill>
              <a:gsLst>
                <a:gs pos="0">
                  <a:srgbClr val="375A85"/>
                </a:gs>
                <a:gs pos="100000">
                  <a:schemeClr val="accent1"/>
                </a:gs>
              </a:gsLst>
              <a:lin ang="5400000" scaled="0"/>
            </a:gradFill>
            <a:ln w="9525" cap="flat" cmpd="sng">
              <a:solidFill>
                <a:schemeClr val="dk2"/>
              </a:solidFill>
              <a:prstDash val="solid"/>
              <a:round/>
              <a:headEnd type="none" w="med" len="med"/>
              <a:tailEnd type="none" w="med" len="med"/>
            </a:ln>
          </p:spPr>
        </p:cxnSp>
        <p:cxnSp>
          <p:nvCxnSpPr>
            <p:cNvPr id="269" name="Shape 269"/>
            <p:cNvCxnSpPr/>
            <p:nvPr/>
          </p:nvCxnSpPr>
          <p:spPr>
            <a:xfrm>
              <a:off x="6307667" y="3657600"/>
              <a:ext cx="2063750" cy="0"/>
            </a:xfrm>
            <a:prstGeom prst="straightConnector1">
              <a:avLst/>
            </a:prstGeom>
            <a:gradFill>
              <a:gsLst>
                <a:gs pos="0">
                  <a:srgbClr val="375A85"/>
                </a:gs>
                <a:gs pos="100000">
                  <a:schemeClr val="accent1"/>
                </a:gs>
              </a:gsLst>
              <a:lin ang="5400000" scaled="0"/>
            </a:gradFill>
            <a:ln w="9525" cap="flat" cmpd="sng">
              <a:solidFill>
                <a:schemeClr val="dk2"/>
              </a:solidFill>
              <a:prstDash val="solid"/>
              <a:round/>
              <a:headEnd type="none" w="med" len="med"/>
              <a:tailEnd type="none" w="med" len="med"/>
            </a:ln>
          </p:spPr>
        </p:cxnSp>
        <p:cxnSp>
          <p:nvCxnSpPr>
            <p:cNvPr id="270" name="Shape 270"/>
            <p:cNvCxnSpPr/>
            <p:nvPr/>
          </p:nvCxnSpPr>
          <p:spPr>
            <a:xfrm>
              <a:off x="6307667" y="4114800"/>
              <a:ext cx="2063750" cy="0"/>
            </a:xfrm>
            <a:prstGeom prst="straightConnector1">
              <a:avLst/>
            </a:prstGeom>
            <a:gradFill>
              <a:gsLst>
                <a:gs pos="0">
                  <a:srgbClr val="375A85"/>
                </a:gs>
                <a:gs pos="100000">
                  <a:schemeClr val="accent1"/>
                </a:gs>
              </a:gsLst>
              <a:lin ang="5400000" scaled="0"/>
            </a:gradFill>
            <a:ln w="9525" cap="flat" cmpd="sng">
              <a:solidFill>
                <a:schemeClr val="dk2"/>
              </a:solidFill>
              <a:prstDash val="solid"/>
              <a:round/>
              <a:headEnd type="none" w="med" len="med"/>
              <a:tailEnd type="none" w="med" len="med"/>
            </a:ln>
          </p:spPr>
        </p:cxnSp>
        <p:sp>
          <p:nvSpPr>
            <p:cNvPr id="271" name="Shape 271"/>
            <p:cNvSpPr/>
            <p:nvPr/>
          </p:nvSpPr>
          <p:spPr>
            <a:xfrm>
              <a:off x="1598088" y="2053167"/>
              <a:ext cx="1820329" cy="539222"/>
            </a:xfrm>
            <a:prstGeom prst="homePlate">
              <a:avLst>
                <a:gd name="adj" fmla="val 50000"/>
              </a:avLst>
            </a:prstGeom>
            <a:gradFill>
              <a:gsLst>
                <a:gs pos="0">
                  <a:schemeClr val="dk2"/>
                </a:gs>
                <a:gs pos="16000">
                  <a:schemeClr val="dk2"/>
                </a:gs>
                <a:gs pos="73000">
                  <a:srgbClr val="FFFFFF"/>
                </a:gs>
                <a:gs pos="100000">
                  <a:srgbClr val="FFFFFF"/>
                </a:gs>
              </a:gsLst>
              <a:lin ang="10800000" scaled="0"/>
            </a:grad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900">
                  <a:solidFill>
                    <a:srgbClr val="394350"/>
                  </a:solidFill>
                  <a:latin typeface="Calibri"/>
                  <a:ea typeface="Calibri"/>
                  <a:cs typeface="Calibri"/>
                  <a:sym typeface="Calibri"/>
                </a:rPr>
                <a:t>Speech</a:t>
              </a:r>
              <a:endParaRPr sz="900" b="1" i="0" u="none" strike="noStrike" cap="none">
                <a:solidFill>
                  <a:srgbClr val="FAFD00"/>
                </a:solidFill>
                <a:latin typeface="Calibri"/>
                <a:ea typeface="Calibri"/>
                <a:cs typeface="Calibri"/>
                <a:sym typeface="Calibri"/>
              </a:endParaRPr>
            </a:p>
          </p:txBody>
        </p:sp>
        <p:sp>
          <p:nvSpPr>
            <p:cNvPr id="272" name="Shape 272"/>
            <p:cNvSpPr/>
            <p:nvPr/>
          </p:nvSpPr>
          <p:spPr>
            <a:xfrm>
              <a:off x="1598089" y="2677583"/>
              <a:ext cx="1820328" cy="539222"/>
            </a:xfrm>
            <a:prstGeom prst="homePlate">
              <a:avLst>
                <a:gd name="adj" fmla="val 50000"/>
              </a:avLst>
            </a:prstGeom>
            <a:gradFill>
              <a:gsLst>
                <a:gs pos="0">
                  <a:schemeClr val="dk2"/>
                </a:gs>
                <a:gs pos="65000">
                  <a:srgbClr val="FFFFFF"/>
                </a:gs>
                <a:gs pos="100000">
                  <a:srgbClr val="FFFFFF"/>
                </a:gs>
              </a:gsLst>
              <a:lin ang="10800000" scaled="0"/>
            </a:grad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394350"/>
                </a:buClr>
                <a:buFont typeface="Calibri"/>
                <a:buNone/>
              </a:pPr>
              <a:r>
                <a:rPr lang="en-US" sz="900">
                  <a:solidFill>
                    <a:srgbClr val="394350"/>
                  </a:solidFill>
                  <a:latin typeface="Calibri"/>
                  <a:ea typeface="Calibri"/>
                  <a:cs typeface="Calibri"/>
                  <a:sym typeface="Calibri"/>
                </a:rPr>
                <a:t>Voice</a:t>
              </a:r>
              <a:endParaRPr/>
            </a:p>
          </p:txBody>
        </p:sp>
        <p:sp>
          <p:nvSpPr>
            <p:cNvPr id="273" name="Shape 273"/>
            <p:cNvSpPr/>
            <p:nvPr/>
          </p:nvSpPr>
          <p:spPr>
            <a:xfrm>
              <a:off x="1598090" y="3301999"/>
              <a:ext cx="1820327" cy="539222"/>
            </a:xfrm>
            <a:prstGeom prst="homePlate">
              <a:avLst>
                <a:gd name="adj" fmla="val 50000"/>
              </a:avLst>
            </a:prstGeom>
            <a:gradFill>
              <a:gsLst>
                <a:gs pos="0">
                  <a:schemeClr val="dk2"/>
                </a:gs>
                <a:gs pos="16000">
                  <a:schemeClr val="dk2"/>
                </a:gs>
                <a:gs pos="73000">
                  <a:srgbClr val="FFFFFF"/>
                </a:gs>
                <a:gs pos="100000">
                  <a:srgbClr val="FFFFFF"/>
                </a:gs>
              </a:gsLst>
              <a:lin ang="10800000" scaled="0"/>
            </a:grad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rgbClr val="394350"/>
                </a:buClr>
                <a:buFont typeface="Calibri"/>
                <a:buNone/>
              </a:pPr>
              <a:r>
                <a:rPr lang="en-US" sz="900">
                  <a:solidFill>
                    <a:srgbClr val="394350"/>
                  </a:solidFill>
                  <a:latin typeface="Calibri"/>
                  <a:ea typeface="Calibri"/>
                  <a:cs typeface="Calibri"/>
                  <a:sym typeface="Calibri"/>
                </a:rPr>
                <a:t>Ambient Noise</a:t>
              </a:r>
              <a:endParaRPr/>
            </a:p>
          </p:txBody>
        </p:sp>
        <p:pic>
          <p:nvPicPr>
            <p:cNvPr id="274" name="Shape 274" descr="http://www.ascendintelligence.com/Images/031018-F-7234P-020-custom-custom.jpg"/>
            <p:cNvPicPr preferRelativeResize="0"/>
            <p:nvPr/>
          </p:nvPicPr>
          <p:blipFill rotWithShape="1">
            <a:blip r:embed="rId6">
              <a:alphaModFix/>
            </a:blip>
            <a:srcRect/>
            <a:stretch/>
          </p:blipFill>
          <p:spPr>
            <a:xfrm>
              <a:off x="1103966" y="2631893"/>
              <a:ext cx="727486" cy="698146"/>
            </a:xfrm>
            <a:prstGeom prst="roundRect">
              <a:avLst>
                <a:gd name="adj" fmla="val 8594"/>
              </a:avLst>
            </a:prstGeom>
            <a:solidFill>
              <a:srgbClr val="ECECEC"/>
            </a:solidFill>
            <a:ln>
              <a:noFill/>
            </a:ln>
            <a:effectLst>
              <a:reflection stA="20000" endPos="21000" dist="5000" dir="5400000" sy="-100000" algn="bl" rotWithShape="0"/>
            </a:effectLst>
          </p:spPr>
        </p:pic>
        <p:pic>
          <p:nvPicPr>
            <p:cNvPr id="275" name="Shape 275"/>
            <p:cNvPicPr preferRelativeResize="0"/>
            <p:nvPr/>
          </p:nvPicPr>
          <p:blipFill rotWithShape="1">
            <a:blip r:embed="rId7">
              <a:alphaModFix/>
            </a:blip>
            <a:srcRect/>
            <a:stretch/>
          </p:blipFill>
          <p:spPr>
            <a:xfrm>
              <a:off x="1289198" y="3400135"/>
              <a:ext cx="750429" cy="854847"/>
            </a:xfrm>
            <a:prstGeom prst="rect">
              <a:avLst/>
            </a:prstGeom>
            <a:noFill/>
            <a:ln>
              <a:noFill/>
            </a:ln>
          </p:spPr>
        </p:pic>
      </p:grpSp>
      <p:sp>
        <p:nvSpPr>
          <p:cNvPr id="276" name="Shape 276"/>
          <p:cNvSpPr txBox="1"/>
          <p:nvPr/>
        </p:nvSpPr>
        <p:spPr>
          <a:xfrm>
            <a:off x="6187385" y="692590"/>
            <a:ext cx="2813834" cy="884207"/>
          </a:xfrm>
          <a:prstGeom prst="rect">
            <a:avLst/>
          </a:prstGeom>
          <a:solidFill>
            <a:srgbClr val="FF6600"/>
          </a:solidFill>
          <a:ln>
            <a:noFill/>
          </a:ln>
        </p:spPr>
        <p:txBody>
          <a:bodyPr spcFirstLastPara="1" wrap="square" lIns="100000" tIns="49200" rIns="100000" bIns="49200" anchor="t" anchorCtr="0">
            <a:noAutofit/>
          </a:bodyPr>
          <a:lstStyle/>
          <a:p>
            <a:pPr marL="0" marR="0" lvl="0" indent="0" algn="l" rtl="0">
              <a:spcBef>
                <a:spcPts val="0"/>
              </a:spcBef>
              <a:spcAft>
                <a:spcPts val="0"/>
              </a:spcAft>
              <a:buNone/>
            </a:pPr>
            <a:r>
              <a:rPr lang="en-US" sz="1700" b="1" i="1">
                <a:solidFill>
                  <a:schemeClr val="dk1"/>
                </a:solidFill>
                <a:latin typeface="Calibri"/>
                <a:ea typeface="Calibri"/>
                <a:cs typeface="Calibri"/>
                <a:sym typeface="Calibri"/>
              </a:rPr>
              <a:t>OpsTalk– </a:t>
            </a:r>
            <a:r>
              <a:rPr lang="en-US" sz="1700" b="0">
                <a:solidFill>
                  <a:schemeClr val="dk1"/>
                </a:solidFill>
                <a:latin typeface="Calibri"/>
                <a:ea typeface="Calibri"/>
                <a:cs typeface="Calibri"/>
                <a:sym typeface="Calibri"/>
              </a:rPr>
              <a:t>Speech based awareness &amp; alerting system for soldiers on the field</a:t>
            </a:r>
            <a:endParaRPr sz="1700" b="0">
              <a:solidFill>
                <a:schemeClr val="dk1"/>
              </a:solidFill>
              <a:latin typeface="Calibri"/>
              <a:ea typeface="Calibri"/>
              <a:cs typeface="Calibri"/>
              <a:sym typeface="Calibri"/>
            </a:endParaRPr>
          </a:p>
        </p:txBody>
      </p:sp>
      <p:pic>
        <p:nvPicPr>
          <p:cNvPr id="277" name="Shape 277" descr="safireimg.png"/>
          <p:cNvPicPr preferRelativeResize="0"/>
          <p:nvPr/>
        </p:nvPicPr>
        <p:blipFill rotWithShape="1">
          <a:blip r:embed="rId8">
            <a:alphaModFix/>
          </a:blip>
          <a:srcRect/>
          <a:stretch/>
        </p:blipFill>
        <p:spPr>
          <a:xfrm>
            <a:off x="3588843" y="1588556"/>
            <a:ext cx="2656332" cy="2308325"/>
          </a:xfrm>
          <a:prstGeom prst="rect">
            <a:avLst/>
          </a:prstGeom>
          <a:noFill/>
          <a:ln>
            <a:noFill/>
          </a:ln>
        </p:spPr>
      </p:pic>
    </p:spTree>
    <p:extLst>
      <p:ext uri="{BB962C8B-B14F-4D97-AF65-F5344CB8AC3E}">
        <p14:creationId xmlns:p14="http://schemas.microsoft.com/office/powerpoint/2010/main" val="3985922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50"/>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
        <p:nvSpPr>
          <p:cNvPr id="692" name="Google Shape;692;p50"/>
          <p:cNvSpPr txBox="1">
            <a:spLocks noGrp="1"/>
          </p:cNvSpPr>
          <p:nvPr>
            <p:ph type="title" idx="4294967295"/>
          </p:nvPr>
        </p:nvSpPr>
        <p:spPr>
          <a:xfrm>
            <a:off x="457200" y="277812"/>
            <a:ext cx="8229600" cy="3810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Mote Sensor Deployment</a:t>
            </a:r>
            <a:endParaRPr/>
          </a:p>
        </p:txBody>
      </p:sp>
      <p:sp>
        <p:nvSpPr>
          <p:cNvPr id="693" name="Google Shape;693;p50"/>
          <p:cNvSpPr txBox="1"/>
          <p:nvPr/>
        </p:nvSpPr>
        <p:spPr>
          <a:xfrm>
            <a:off x="4038600" y="3505200"/>
            <a:ext cx="28956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IEEE 802.15.4 (zigbee)</a:t>
            </a:r>
            <a:endParaRPr sz="1400" b="0" i="0" u="none" strike="noStrike" cap="none">
              <a:solidFill>
                <a:srgbClr val="000000"/>
              </a:solidFill>
              <a:latin typeface="Arial"/>
              <a:ea typeface="Arial"/>
              <a:cs typeface="Arial"/>
              <a:sym typeface="Arial"/>
            </a:endParaRPr>
          </a:p>
        </p:txBody>
      </p:sp>
      <p:pic>
        <p:nvPicPr>
          <p:cNvPr id="694" name="Google Shape;694;p50" descr="MIB510CA_Lg"/>
          <p:cNvPicPr preferRelativeResize="0"/>
          <p:nvPr/>
        </p:nvPicPr>
        <p:blipFill rotWithShape="1">
          <a:blip r:embed="rId3">
            <a:alphaModFix/>
          </a:blip>
          <a:srcRect/>
          <a:stretch/>
        </p:blipFill>
        <p:spPr>
          <a:xfrm>
            <a:off x="6553200" y="2362200"/>
            <a:ext cx="1676400" cy="990600"/>
          </a:xfrm>
          <a:prstGeom prst="rect">
            <a:avLst/>
          </a:prstGeom>
          <a:noFill/>
          <a:ln>
            <a:noFill/>
          </a:ln>
        </p:spPr>
      </p:pic>
      <p:sp>
        <p:nvSpPr>
          <p:cNvPr id="695" name="Google Shape;695;p50"/>
          <p:cNvSpPr txBox="1"/>
          <p:nvPr/>
        </p:nvSpPr>
        <p:spPr>
          <a:xfrm>
            <a:off x="6400800" y="1981200"/>
            <a:ext cx="1828800" cy="5175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Crossbow MIB510 Serial Gateway</a:t>
            </a:r>
            <a:endParaRPr sz="1400" b="0" i="0" u="none" strike="noStrike" cap="none">
              <a:solidFill>
                <a:srgbClr val="000000"/>
              </a:solidFill>
              <a:latin typeface="Arial"/>
              <a:ea typeface="Arial"/>
              <a:cs typeface="Arial"/>
              <a:sym typeface="Arial"/>
            </a:endParaRPr>
          </a:p>
        </p:txBody>
      </p:sp>
      <p:grpSp>
        <p:nvGrpSpPr>
          <p:cNvPr id="696" name="Google Shape;696;p50"/>
          <p:cNvGrpSpPr/>
          <p:nvPr/>
        </p:nvGrpSpPr>
        <p:grpSpPr>
          <a:xfrm>
            <a:off x="304800" y="1066800"/>
            <a:ext cx="4191000" cy="1477962"/>
            <a:chOff x="304800" y="1447800"/>
            <a:chExt cx="4191000" cy="1477962"/>
          </a:xfrm>
        </p:grpSpPr>
        <p:sp>
          <p:nvSpPr>
            <p:cNvPr id="697" name="Google Shape;697;p50"/>
            <p:cNvSpPr txBox="1"/>
            <p:nvPr/>
          </p:nvSpPr>
          <p:spPr>
            <a:xfrm>
              <a:off x="304800" y="1447800"/>
              <a:ext cx="4191000" cy="1447800"/>
            </a:xfrm>
            <a:prstGeom prst="rect">
              <a:avLst/>
            </a:prstGeom>
            <a:solidFill>
              <a:srgbClr val="99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698" name="Google Shape;698;p50"/>
            <p:cNvSpPr txBox="1"/>
            <p:nvPr/>
          </p:nvSpPr>
          <p:spPr>
            <a:xfrm>
              <a:off x="2282825" y="2286000"/>
              <a:ext cx="1069975" cy="639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Polar Heart Rate Module</a:t>
              </a:r>
              <a:endParaRPr sz="1400" b="0" i="0" u="none" strike="noStrike" cap="none">
                <a:solidFill>
                  <a:srgbClr val="000000"/>
                </a:solidFill>
                <a:latin typeface="Arial"/>
                <a:ea typeface="Arial"/>
                <a:cs typeface="Arial"/>
                <a:sym typeface="Arial"/>
              </a:endParaRPr>
            </a:p>
          </p:txBody>
        </p:sp>
        <p:pic>
          <p:nvPicPr>
            <p:cNvPr id="699" name="Google Shape;699;p50" descr="MICAz_Lg"/>
            <p:cNvPicPr preferRelativeResize="0"/>
            <p:nvPr/>
          </p:nvPicPr>
          <p:blipFill rotWithShape="1">
            <a:blip r:embed="rId4">
              <a:alphaModFix/>
            </a:blip>
            <a:srcRect/>
            <a:stretch/>
          </p:blipFill>
          <p:spPr>
            <a:xfrm>
              <a:off x="3733800" y="1477962"/>
              <a:ext cx="609600" cy="579437"/>
            </a:xfrm>
            <a:prstGeom prst="rect">
              <a:avLst/>
            </a:prstGeom>
            <a:noFill/>
            <a:ln>
              <a:noFill/>
            </a:ln>
          </p:spPr>
        </p:pic>
        <p:pic>
          <p:nvPicPr>
            <p:cNvPr id="700" name="Google Shape;700;p50" descr="T31 coded™ transmitter"/>
            <p:cNvPicPr preferRelativeResize="0"/>
            <p:nvPr/>
          </p:nvPicPr>
          <p:blipFill rotWithShape="1">
            <a:blip r:embed="rId5">
              <a:alphaModFix/>
            </a:blip>
            <a:srcRect/>
            <a:stretch/>
          </p:blipFill>
          <p:spPr>
            <a:xfrm>
              <a:off x="519112" y="1600200"/>
              <a:ext cx="1355725" cy="917575"/>
            </a:xfrm>
            <a:prstGeom prst="rect">
              <a:avLst/>
            </a:prstGeom>
            <a:noFill/>
            <a:ln>
              <a:noFill/>
            </a:ln>
          </p:spPr>
        </p:pic>
        <p:sp>
          <p:nvSpPr>
            <p:cNvPr id="701" name="Google Shape;701;p50"/>
            <p:cNvSpPr txBox="1"/>
            <p:nvPr/>
          </p:nvSpPr>
          <p:spPr>
            <a:xfrm>
              <a:off x="304800" y="2286000"/>
              <a:ext cx="1782762"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Polar T31 Heart rate strap transmitter</a:t>
              </a:r>
              <a:endParaRPr sz="1400" b="0" i="0" u="none" strike="noStrike" cap="none">
                <a:solidFill>
                  <a:srgbClr val="000000"/>
                </a:solidFill>
                <a:latin typeface="Arial"/>
                <a:ea typeface="Arial"/>
                <a:cs typeface="Arial"/>
                <a:sym typeface="Arial"/>
              </a:endParaRPr>
            </a:p>
          </p:txBody>
        </p:sp>
        <p:sp>
          <p:nvSpPr>
            <p:cNvPr id="702" name="Google Shape;702;p50"/>
            <p:cNvSpPr txBox="1"/>
            <p:nvPr/>
          </p:nvSpPr>
          <p:spPr>
            <a:xfrm>
              <a:off x="1303337" y="1600200"/>
              <a:ext cx="1427162"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Proprietary EMF transmission</a:t>
              </a:r>
              <a:endParaRPr sz="1400" b="0" i="0" u="none" strike="noStrike" cap="none">
                <a:solidFill>
                  <a:srgbClr val="000000"/>
                </a:solidFill>
                <a:latin typeface="Arial"/>
                <a:ea typeface="Arial"/>
                <a:cs typeface="Arial"/>
                <a:sym typeface="Arial"/>
              </a:endParaRPr>
            </a:p>
          </p:txBody>
        </p:sp>
        <p:cxnSp>
          <p:nvCxnSpPr>
            <p:cNvPr id="703" name="Google Shape;703;p50"/>
            <p:cNvCxnSpPr/>
            <p:nvPr/>
          </p:nvCxnSpPr>
          <p:spPr>
            <a:xfrm>
              <a:off x="1600200" y="2133600"/>
              <a:ext cx="992187" cy="0"/>
            </a:xfrm>
            <a:prstGeom prst="straightConnector1">
              <a:avLst/>
            </a:prstGeom>
            <a:noFill/>
            <a:ln w="9525" cap="flat" cmpd="sng">
              <a:solidFill>
                <a:schemeClr val="dk1"/>
              </a:solidFill>
              <a:prstDash val="solid"/>
              <a:miter lim="8000"/>
              <a:headEnd type="none" w="sm" len="sm"/>
              <a:tailEnd type="triangle" w="med" len="med"/>
            </a:ln>
          </p:spPr>
        </p:cxnSp>
        <p:pic>
          <p:nvPicPr>
            <p:cNvPr id="704" name="Google Shape;704;p50" descr="08660-05-M"/>
            <p:cNvPicPr preferRelativeResize="0"/>
            <p:nvPr/>
          </p:nvPicPr>
          <p:blipFill rotWithShape="1">
            <a:blip r:embed="rId6">
              <a:alphaModFix/>
            </a:blip>
            <a:srcRect/>
            <a:stretch/>
          </p:blipFill>
          <p:spPr>
            <a:xfrm>
              <a:off x="2576512" y="1676400"/>
              <a:ext cx="547687" cy="685800"/>
            </a:xfrm>
            <a:prstGeom prst="rect">
              <a:avLst/>
            </a:prstGeom>
            <a:noFill/>
            <a:ln>
              <a:noFill/>
            </a:ln>
          </p:spPr>
        </p:pic>
        <p:cxnSp>
          <p:nvCxnSpPr>
            <p:cNvPr id="705" name="Google Shape;705;p50"/>
            <p:cNvCxnSpPr/>
            <p:nvPr/>
          </p:nvCxnSpPr>
          <p:spPr>
            <a:xfrm>
              <a:off x="3048000" y="2133600"/>
              <a:ext cx="669925" cy="0"/>
            </a:xfrm>
            <a:prstGeom prst="straightConnector1">
              <a:avLst/>
            </a:prstGeom>
            <a:noFill/>
            <a:ln w="9525" cap="flat" cmpd="sng">
              <a:solidFill>
                <a:schemeClr val="dk1"/>
              </a:solidFill>
              <a:prstDash val="solid"/>
              <a:miter lim="8000"/>
              <a:headEnd type="none" w="sm" len="sm"/>
              <a:tailEnd type="triangle" w="med" len="med"/>
            </a:ln>
          </p:spPr>
        </p:cxnSp>
        <p:pic>
          <p:nvPicPr>
            <p:cNvPr id="706" name="Google Shape;706;p50"/>
            <p:cNvPicPr preferRelativeResize="0"/>
            <p:nvPr/>
          </p:nvPicPr>
          <p:blipFill rotWithShape="1">
            <a:blip r:embed="rId7">
              <a:alphaModFix/>
            </a:blip>
            <a:srcRect/>
            <a:stretch/>
          </p:blipFill>
          <p:spPr>
            <a:xfrm>
              <a:off x="3657600" y="2192337"/>
              <a:ext cx="788987" cy="627062"/>
            </a:xfrm>
            <a:prstGeom prst="rect">
              <a:avLst/>
            </a:prstGeom>
            <a:noFill/>
            <a:ln>
              <a:noFill/>
            </a:ln>
          </p:spPr>
        </p:pic>
      </p:grpSp>
      <p:sp>
        <p:nvSpPr>
          <p:cNvPr id="707" name="Google Shape;707;p50"/>
          <p:cNvSpPr/>
          <p:nvPr/>
        </p:nvSpPr>
        <p:spPr>
          <a:xfrm>
            <a:off x="8305800" y="2895600"/>
            <a:ext cx="762000" cy="609600"/>
          </a:xfrm>
          <a:prstGeom prst="rightArrow">
            <a:avLst>
              <a:gd name="adj1" fmla="val 50000"/>
              <a:gd name="adj2" fmla="val 50000"/>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708" name="Google Shape;708;p50"/>
          <p:cNvSpPr txBox="1"/>
          <p:nvPr/>
        </p:nvSpPr>
        <p:spPr>
          <a:xfrm>
            <a:off x="8229600" y="3886200"/>
            <a:ext cx="990600" cy="730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To SAFIRE Server</a:t>
            </a:r>
            <a:endParaRPr sz="1400" b="0" i="0" u="none" strike="noStrike" cap="none">
              <a:solidFill>
                <a:srgbClr val="000000"/>
              </a:solidFill>
              <a:latin typeface="Arial"/>
              <a:ea typeface="Arial"/>
              <a:cs typeface="Arial"/>
              <a:sym typeface="Arial"/>
            </a:endParaRPr>
          </a:p>
        </p:txBody>
      </p:sp>
      <p:grpSp>
        <p:nvGrpSpPr>
          <p:cNvPr id="709" name="Google Shape;709;p50"/>
          <p:cNvGrpSpPr/>
          <p:nvPr/>
        </p:nvGrpSpPr>
        <p:grpSpPr>
          <a:xfrm>
            <a:off x="304800" y="2865437"/>
            <a:ext cx="3124200" cy="868362"/>
            <a:chOff x="457200" y="3657600"/>
            <a:chExt cx="3124200" cy="868362"/>
          </a:xfrm>
        </p:grpSpPr>
        <p:sp>
          <p:nvSpPr>
            <p:cNvPr id="710" name="Google Shape;710;p50"/>
            <p:cNvSpPr txBox="1"/>
            <p:nvPr/>
          </p:nvSpPr>
          <p:spPr>
            <a:xfrm>
              <a:off x="457200" y="3657600"/>
              <a:ext cx="3124200" cy="838200"/>
            </a:xfrm>
            <a:prstGeom prst="rect">
              <a:avLst/>
            </a:prstGeom>
            <a:solidFill>
              <a:srgbClr val="99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711" name="Google Shape;711;p50" descr="Main-IMU-v3-0"/>
            <p:cNvPicPr preferRelativeResize="0"/>
            <p:nvPr/>
          </p:nvPicPr>
          <p:blipFill rotWithShape="1">
            <a:blip r:embed="rId8">
              <a:alphaModFix/>
            </a:blip>
            <a:srcRect/>
            <a:stretch/>
          </p:blipFill>
          <p:spPr>
            <a:xfrm>
              <a:off x="533400" y="3810000"/>
              <a:ext cx="609600" cy="609600"/>
            </a:xfrm>
            <a:prstGeom prst="rect">
              <a:avLst/>
            </a:prstGeom>
            <a:noFill/>
            <a:ln>
              <a:noFill/>
            </a:ln>
          </p:spPr>
        </p:pic>
        <p:pic>
          <p:nvPicPr>
            <p:cNvPr id="712" name="Google Shape;712;p50"/>
            <p:cNvPicPr preferRelativeResize="0"/>
            <p:nvPr/>
          </p:nvPicPr>
          <p:blipFill rotWithShape="1">
            <a:blip r:embed="rId7">
              <a:alphaModFix/>
            </a:blip>
            <a:srcRect/>
            <a:stretch/>
          </p:blipFill>
          <p:spPr>
            <a:xfrm>
              <a:off x="2438400" y="3810000"/>
              <a:ext cx="788987" cy="627062"/>
            </a:xfrm>
            <a:prstGeom prst="rect">
              <a:avLst/>
            </a:prstGeom>
            <a:noFill/>
            <a:ln>
              <a:noFill/>
            </a:ln>
          </p:spPr>
        </p:pic>
        <p:cxnSp>
          <p:nvCxnSpPr>
            <p:cNvPr id="713" name="Google Shape;713;p50"/>
            <p:cNvCxnSpPr/>
            <p:nvPr/>
          </p:nvCxnSpPr>
          <p:spPr>
            <a:xfrm>
              <a:off x="1219200" y="3886200"/>
              <a:ext cx="1295400" cy="0"/>
            </a:xfrm>
            <a:prstGeom prst="straightConnector1">
              <a:avLst/>
            </a:prstGeom>
            <a:noFill/>
            <a:ln w="9525" cap="flat" cmpd="sng">
              <a:solidFill>
                <a:schemeClr val="dk1"/>
              </a:solidFill>
              <a:prstDash val="solid"/>
              <a:miter lim="8000"/>
              <a:headEnd type="none" w="sm" len="sm"/>
              <a:tailEnd type="triangle" w="med" len="med"/>
            </a:ln>
          </p:spPr>
        </p:cxnSp>
        <p:sp>
          <p:nvSpPr>
            <p:cNvPr id="714" name="Google Shape;714;p50"/>
            <p:cNvSpPr txBox="1"/>
            <p:nvPr/>
          </p:nvSpPr>
          <p:spPr>
            <a:xfrm>
              <a:off x="1143000" y="3886200"/>
              <a:ext cx="1447800" cy="6397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IMU (5 degrees of freedom)</a:t>
              </a:r>
              <a:r>
                <a:rPr lang="en-US" sz="2400" b="0" i="0" u="none" strike="noStrike" cap="none">
                  <a:solidFill>
                    <a:schemeClr val="lt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grpSp>
      <p:cxnSp>
        <p:nvCxnSpPr>
          <p:cNvPr id="715" name="Google Shape;715;p50"/>
          <p:cNvCxnSpPr/>
          <p:nvPr/>
        </p:nvCxnSpPr>
        <p:spPr>
          <a:xfrm>
            <a:off x="4648200" y="2133600"/>
            <a:ext cx="2057400" cy="838200"/>
          </a:xfrm>
          <a:prstGeom prst="straightConnector1">
            <a:avLst/>
          </a:prstGeom>
          <a:noFill/>
          <a:ln w="9525" cap="flat" cmpd="sng">
            <a:solidFill>
              <a:schemeClr val="dk1"/>
            </a:solidFill>
            <a:prstDash val="solid"/>
            <a:miter lim="8000"/>
            <a:headEnd type="none" w="sm" len="sm"/>
            <a:tailEnd type="triangle" w="med" len="med"/>
          </a:ln>
        </p:spPr>
      </p:cxnSp>
      <p:pic>
        <p:nvPicPr>
          <p:cNvPr id="716" name="Google Shape;716;p50" descr="MIB510CA_Lg"/>
          <p:cNvPicPr preferRelativeResize="0"/>
          <p:nvPr/>
        </p:nvPicPr>
        <p:blipFill rotWithShape="1">
          <a:blip r:embed="rId3">
            <a:alphaModFix/>
          </a:blip>
          <a:srcRect/>
          <a:stretch/>
        </p:blipFill>
        <p:spPr>
          <a:xfrm>
            <a:off x="6629400" y="3276600"/>
            <a:ext cx="1676400" cy="990600"/>
          </a:xfrm>
          <a:prstGeom prst="rect">
            <a:avLst/>
          </a:prstGeom>
          <a:noFill/>
          <a:ln>
            <a:noFill/>
          </a:ln>
        </p:spPr>
      </p:pic>
      <p:cxnSp>
        <p:nvCxnSpPr>
          <p:cNvPr id="717" name="Google Shape;717;p50"/>
          <p:cNvCxnSpPr/>
          <p:nvPr/>
        </p:nvCxnSpPr>
        <p:spPr>
          <a:xfrm rot="10800000" flipH="1">
            <a:off x="2438400" y="4038600"/>
            <a:ext cx="4419600" cy="76200"/>
          </a:xfrm>
          <a:prstGeom prst="straightConnector1">
            <a:avLst/>
          </a:prstGeom>
          <a:noFill/>
          <a:ln w="9525" cap="flat" cmpd="sng">
            <a:solidFill>
              <a:schemeClr val="dk1"/>
            </a:solidFill>
            <a:prstDash val="solid"/>
            <a:miter lim="8000"/>
            <a:headEnd type="none" w="sm" len="sm"/>
            <a:tailEnd type="triangle" w="med" len="med"/>
          </a:ln>
        </p:spPr>
      </p:cxnSp>
      <p:pic>
        <p:nvPicPr>
          <p:cNvPr id="718" name="Google Shape;718;p50" descr="mica2"/>
          <p:cNvPicPr preferRelativeResize="0"/>
          <p:nvPr/>
        </p:nvPicPr>
        <p:blipFill rotWithShape="1">
          <a:blip r:embed="rId9">
            <a:alphaModFix/>
          </a:blip>
          <a:srcRect/>
          <a:stretch/>
        </p:blipFill>
        <p:spPr>
          <a:xfrm>
            <a:off x="7924800" y="838200"/>
            <a:ext cx="479425" cy="354012"/>
          </a:xfrm>
          <a:prstGeom prst="rect">
            <a:avLst/>
          </a:prstGeom>
          <a:noFill/>
          <a:ln>
            <a:noFill/>
          </a:ln>
        </p:spPr>
      </p:pic>
      <p:cxnSp>
        <p:nvCxnSpPr>
          <p:cNvPr id="719" name="Google Shape;719;p50"/>
          <p:cNvCxnSpPr/>
          <p:nvPr/>
        </p:nvCxnSpPr>
        <p:spPr>
          <a:xfrm rot="10800000" flipH="1">
            <a:off x="5791200" y="4114800"/>
            <a:ext cx="1143000" cy="533400"/>
          </a:xfrm>
          <a:prstGeom prst="straightConnector1">
            <a:avLst/>
          </a:prstGeom>
          <a:noFill/>
          <a:ln w="9525" cap="flat" cmpd="sng">
            <a:solidFill>
              <a:schemeClr val="dk1"/>
            </a:solidFill>
            <a:prstDash val="solid"/>
            <a:miter lim="8000"/>
            <a:headEnd type="none" w="sm" len="sm"/>
            <a:tailEnd type="triangle" w="med" len="med"/>
          </a:ln>
        </p:spPr>
      </p:cxnSp>
      <p:pic>
        <p:nvPicPr>
          <p:cNvPr id="720" name="Google Shape;720;p50"/>
          <p:cNvPicPr preferRelativeResize="0"/>
          <p:nvPr/>
        </p:nvPicPr>
        <p:blipFill rotWithShape="1">
          <a:blip r:embed="rId10">
            <a:alphaModFix/>
          </a:blip>
          <a:srcRect/>
          <a:stretch/>
        </p:blipFill>
        <p:spPr>
          <a:xfrm>
            <a:off x="2590800" y="4724400"/>
            <a:ext cx="3462337" cy="1103312"/>
          </a:xfrm>
          <a:prstGeom prst="rect">
            <a:avLst/>
          </a:prstGeom>
          <a:noFill/>
          <a:ln>
            <a:noFill/>
          </a:ln>
        </p:spPr>
      </p:pic>
      <p:cxnSp>
        <p:nvCxnSpPr>
          <p:cNvPr id="721" name="Google Shape;721;p50"/>
          <p:cNvCxnSpPr/>
          <p:nvPr/>
        </p:nvCxnSpPr>
        <p:spPr>
          <a:xfrm rot="10800000" flipH="1">
            <a:off x="3581400" y="3200400"/>
            <a:ext cx="3352800" cy="152400"/>
          </a:xfrm>
          <a:prstGeom prst="straightConnector1">
            <a:avLst/>
          </a:prstGeom>
          <a:noFill/>
          <a:ln w="9525" cap="flat" cmpd="sng">
            <a:solidFill>
              <a:schemeClr val="dk1"/>
            </a:solidFill>
            <a:prstDash val="solid"/>
            <a:miter lim="8000"/>
            <a:headEnd type="none" w="sm" len="sm"/>
            <a:tailEnd type="triangle" w="med" len="med"/>
          </a:ln>
        </p:spPr>
      </p:cxnSp>
      <p:grpSp>
        <p:nvGrpSpPr>
          <p:cNvPr id="722" name="Google Shape;722;p50"/>
          <p:cNvGrpSpPr/>
          <p:nvPr/>
        </p:nvGrpSpPr>
        <p:grpSpPr>
          <a:xfrm>
            <a:off x="6096000" y="5029200"/>
            <a:ext cx="1219200" cy="784225"/>
            <a:chOff x="6096000" y="5029200"/>
            <a:chExt cx="1219200" cy="784225"/>
          </a:xfrm>
        </p:grpSpPr>
        <p:pic>
          <p:nvPicPr>
            <p:cNvPr id="723" name="Google Shape;723;p50" descr="fireman"/>
            <p:cNvPicPr preferRelativeResize="0"/>
            <p:nvPr/>
          </p:nvPicPr>
          <p:blipFill rotWithShape="1">
            <a:blip r:embed="rId11">
              <a:alphaModFix/>
            </a:blip>
            <a:srcRect/>
            <a:stretch/>
          </p:blipFill>
          <p:spPr>
            <a:xfrm>
              <a:off x="6172200" y="5029200"/>
              <a:ext cx="990600" cy="784225"/>
            </a:xfrm>
            <a:prstGeom prst="rect">
              <a:avLst/>
            </a:prstGeom>
            <a:noFill/>
            <a:ln>
              <a:noFill/>
            </a:ln>
          </p:spPr>
        </p:pic>
        <p:pic>
          <p:nvPicPr>
            <p:cNvPr id="724" name="Google Shape;724;p50" descr="mica2"/>
            <p:cNvPicPr preferRelativeResize="0"/>
            <p:nvPr/>
          </p:nvPicPr>
          <p:blipFill rotWithShape="1">
            <a:blip r:embed="rId12">
              <a:alphaModFix/>
            </a:blip>
            <a:srcRect/>
            <a:stretch/>
          </p:blipFill>
          <p:spPr>
            <a:xfrm>
              <a:off x="7010400" y="5029200"/>
              <a:ext cx="304800" cy="225425"/>
            </a:xfrm>
            <a:prstGeom prst="rect">
              <a:avLst/>
            </a:prstGeom>
            <a:noFill/>
            <a:ln>
              <a:noFill/>
            </a:ln>
          </p:spPr>
        </p:pic>
        <p:pic>
          <p:nvPicPr>
            <p:cNvPr id="725" name="Google Shape;725;p50" descr="mica2"/>
            <p:cNvPicPr preferRelativeResize="0"/>
            <p:nvPr/>
          </p:nvPicPr>
          <p:blipFill rotWithShape="1">
            <a:blip r:embed="rId12">
              <a:alphaModFix/>
            </a:blip>
            <a:srcRect/>
            <a:stretch/>
          </p:blipFill>
          <p:spPr>
            <a:xfrm>
              <a:off x="6096000" y="5029200"/>
              <a:ext cx="304800" cy="225425"/>
            </a:xfrm>
            <a:prstGeom prst="rect">
              <a:avLst/>
            </a:prstGeom>
            <a:noFill/>
            <a:ln>
              <a:noFill/>
            </a:ln>
          </p:spPr>
        </p:pic>
      </p:grpSp>
      <p:grpSp>
        <p:nvGrpSpPr>
          <p:cNvPr id="726" name="Google Shape;726;p50"/>
          <p:cNvGrpSpPr/>
          <p:nvPr/>
        </p:nvGrpSpPr>
        <p:grpSpPr>
          <a:xfrm>
            <a:off x="304800" y="3962400"/>
            <a:ext cx="2047875" cy="2066925"/>
            <a:chOff x="3962400" y="4419600"/>
            <a:chExt cx="2047875" cy="2066925"/>
          </a:xfrm>
        </p:grpSpPr>
        <p:pic>
          <p:nvPicPr>
            <p:cNvPr id="727" name="Google Shape;727;p50"/>
            <p:cNvPicPr preferRelativeResize="0"/>
            <p:nvPr/>
          </p:nvPicPr>
          <p:blipFill rotWithShape="1">
            <a:blip r:embed="rId13">
              <a:alphaModFix/>
            </a:blip>
            <a:srcRect/>
            <a:stretch/>
          </p:blipFill>
          <p:spPr>
            <a:xfrm>
              <a:off x="3962400" y="4419600"/>
              <a:ext cx="2047875" cy="2066925"/>
            </a:xfrm>
            <a:prstGeom prst="rect">
              <a:avLst/>
            </a:prstGeom>
            <a:noFill/>
            <a:ln>
              <a:noFill/>
            </a:ln>
          </p:spPr>
        </p:pic>
        <p:pic>
          <p:nvPicPr>
            <p:cNvPr id="728" name="Google Shape;728;p50" descr="mica2"/>
            <p:cNvPicPr preferRelativeResize="0"/>
            <p:nvPr/>
          </p:nvPicPr>
          <p:blipFill rotWithShape="1">
            <a:blip r:embed="rId14">
              <a:alphaModFix/>
            </a:blip>
            <a:srcRect/>
            <a:stretch/>
          </p:blipFill>
          <p:spPr>
            <a:xfrm>
              <a:off x="4114800" y="5257800"/>
              <a:ext cx="228600" cy="169862"/>
            </a:xfrm>
            <a:prstGeom prst="rect">
              <a:avLst/>
            </a:prstGeom>
            <a:noFill/>
            <a:ln>
              <a:noFill/>
            </a:ln>
          </p:spPr>
        </p:pic>
        <p:pic>
          <p:nvPicPr>
            <p:cNvPr id="729" name="Google Shape;729;p50" descr="mica2"/>
            <p:cNvPicPr preferRelativeResize="0"/>
            <p:nvPr/>
          </p:nvPicPr>
          <p:blipFill rotWithShape="1">
            <a:blip r:embed="rId14">
              <a:alphaModFix/>
            </a:blip>
            <a:srcRect/>
            <a:stretch/>
          </p:blipFill>
          <p:spPr>
            <a:xfrm>
              <a:off x="4495800" y="5867400"/>
              <a:ext cx="228600" cy="169862"/>
            </a:xfrm>
            <a:prstGeom prst="rect">
              <a:avLst/>
            </a:prstGeom>
            <a:noFill/>
            <a:ln>
              <a:noFill/>
            </a:ln>
          </p:spPr>
        </p:pic>
        <p:pic>
          <p:nvPicPr>
            <p:cNvPr id="730" name="Google Shape;730;p50" descr="mica2"/>
            <p:cNvPicPr preferRelativeResize="0"/>
            <p:nvPr/>
          </p:nvPicPr>
          <p:blipFill rotWithShape="1">
            <a:blip r:embed="rId14">
              <a:alphaModFix/>
            </a:blip>
            <a:srcRect/>
            <a:stretch/>
          </p:blipFill>
          <p:spPr>
            <a:xfrm>
              <a:off x="5029200" y="5257800"/>
              <a:ext cx="228600" cy="169862"/>
            </a:xfrm>
            <a:prstGeom prst="rect">
              <a:avLst/>
            </a:prstGeom>
            <a:noFill/>
            <a:ln>
              <a:noFill/>
            </a:ln>
          </p:spPr>
        </p:pic>
      </p:grpSp>
      <p:cxnSp>
        <p:nvCxnSpPr>
          <p:cNvPr id="731" name="Google Shape;731;p50"/>
          <p:cNvCxnSpPr/>
          <p:nvPr/>
        </p:nvCxnSpPr>
        <p:spPr>
          <a:xfrm rot="10800000" flipH="1">
            <a:off x="7010400" y="4114800"/>
            <a:ext cx="381000" cy="838200"/>
          </a:xfrm>
          <a:prstGeom prst="straightConnector1">
            <a:avLst/>
          </a:prstGeom>
          <a:noFill/>
          <a:ln w="9525" cap="flat" cmpd="sng">
            <a:solidFill>
              <a:schemeClr val="dk1"/>
            </a:solidFill>
            <a:prstDash val="solid"/>
            <a:miter lim="8000"/>
            <a:headEnd type="none" w="sm" len="sm"/>
            <a:tailEnd type="triangle" w="med" len="med"/>
          </a:ln>
        </p:spPr>
      </p:cxnSp>
      <p:sp>
        <p:nvSpPr>
          <p:cNvPr id="732" name="Google Shape;732;p50"/>
          <p:cNvSpPr txBox="1"/>
          <p:nvPr/>
        </p:nvSpPr>
        <p:spPr>
          <a:xfrm>
            <a:off x="3429000" y="2514600"/>
            <a:ext cx="1828800" cy="8223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Crossbow MDA 300CA Data Acquisition board on MICAz 2.4Ghz Mote</a:t>
            </a:r>
            <a:endParaRPr sz="1400" b="0" i="0" u="none" strike="noStrike" cap="none">
              <a:solidFill>
                <a:srgbClr val="000000"/>
              </a:solidFill>
              <a:latin typeface="Arial"/>
              <a:ea typeface="Arial"/>
              <a:cs typeface="Arial"/>
              <a:sym typeface="Arial"/>
            </a:endParaRPr>
          </a:p>
        </p:txBody>
      </p:sp>
      <p:sp>
        <p:nvSpPr>
          <p:cNvPr id="733" name="Google Shape;733;p50"/>
          <p:cNvSpPr txBox="1"/>
          <p:nvPr/>
        </p:nvSpPr>
        <p:spPr>
          <a:xfrm>
            <a:off x="228600" y="838200"/>
            <a:ext cx="12954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Heart Rate</a:t>
            </a:r>
            <a:endParaRPr sz="1400" b="0" i="0" u="none" strike="noStrike" cap="none">
              <a:solidFill>
                <a:srgbClr val="000000"/>
              </a:solidFill>
              <a:latin typeface="Arial"/>
              <a:ea typeface="Arial"/>
              <a:cs typeface="Arial"/>
              <a:sym typeface="Arial"/>
            </a:endParaRPr>
          </a:p>
        </p:txBody>
      </p:sp>
      <p:sp>
        <p:nvSpPr>
          <p:cNvPr id="734" name="Google Shape;734;p50"/>
          <p:cNvSpPr txBox="1"/>
          <p:nvPr/>
        </p:nvSpPr>
        <p:spPr>
          <a:xfrm>
            <a:off x="304800" y="2590800"/>
            <a:ext cx="19812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Inertial positioning</a:t>
            </a:r>
            <a:endParaRPr sz="1400" b="0" i="0" u="none" strike="noStrike" cap="none">
              <a:solidFill>
                <a:srgbClr val="000000"/>
              </a:solidFill>
              <a:latin typeface="Arial"/>
              <a:ea typeface="Arial"/>
              <a:cs typeface="Arial"/>
              <a:sym typeface="Arial"/>
            </a:endParaRPr>
          </a:p>
        </p:txBody>
      </p:sp>
      <p:sp>
        <p:nvSpPr>
          <p:cNvPr id="735" name="Google Shape;735;p50"/>
          <p:cNvSpPr txBox="1"/>
          <p:nvPr/>
        </p:nvSpPr>
        <p:spPr>
          <a:xfrm>
            <a:off x="2590800" y="4419600"/>
            <a:ext cx="19812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Carbon monoxide</a:t>
            </a:r>
            <a:endParaRPr sz="1400" b="0" i="0" u="none" strike="noStrike" cap="none">
              <a:solidFill>
                <a:srgbClr val="000000"/>
              </a:solidFill>
              <a:latin typeface="Arial"/>
              <a:ea typeface="Arial"/>
              <a:cs typeface="Arial"/>
              <a:sym typeface="Arial"/>
            </a:endParaRPr>
          </a:p>
        </p:txBody>
      </p:sp>
      <p:sp>
        <p:nvSpPr>
          <p:cNvPr id="736" name="Google Shape;736;p50"/>
          <p:cNvSpPr txBox="1"/>
          <p:nvPr/>
        </p:nvSpPr>
        <p:spPr>
          <a:xfrm>
            <a:off x="304800" y="5791200"/>
            <a:ext cx="24384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Temperature, humidity</a:t>
            </a:r>
            <a:endParaRPr sz="1400" b="0" i="0" u="none" strike="noStrike" cap="none">
              <a:solidFill>
                <a:srgbClr val="000000"/>
              </a:solidFill>
              <a:latin typeface="Arial"/>
              <a:ea typeface="Arial"/>
              <a:cs typeface="Arial"/>
              <a:sym typeface="Arial"/>
            </a:endParaRPr>
          </a:p>
        </p:txBody>
      </p:sp>
      <p:sp>
        <p:nvSpPr>
          <p:cNvPr id="737" name="Google Shape;737;p50"/>
          <p:cNvSpPr txBox="1"/>
          <p:nvPr/>
        </p:nvSpPr>
        <p:spPr>
          <a:xfrm>
            <a:off x="5943600" y="5791200"/>
            <a:ext cx="26670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Carboxyhaemoglobin, light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1"/>
          <p:cNvSpPr txBox="1">
            <a:spLocks noGrp="1"/>
          </p:cNvSpPr>
          <p:nvPr>
            <p:ph type="title"/>
          </p:nvPr>
        </p:nvSpPr>
        <p:spPr>
          <a:xfrm>
            <a:off x="425450" y="0"/>
            <a:ext cx="8228012" cy="1144587"/>
          </a:xfrm>
          <a:prstGeom prst="rect">
            <a:avLst/>
          </a:prstGeom>
          <a:noFill/>
          <a:ln>
            <a:noFill/>
          </a:ln>
        </p:spPr>
        <p:txBody>
          <a:bodyPr spcFirstLastPara="1" wrap="square" lIns="91425" tIns="30025"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2900" b="1" i="0" u="none" strike="noStrike" cap="none">
                <a:solidFill>
                  <a:srgbClr val="003399"/>
                </a:solidFill>
                <a:latin typeface="Arial Black"/>
                <a:ea typeface="Arial Black"/>
                <a:cs typeface="Arial Black"/>
                <a:sym typeface="Arial Black"/>
              </a:rPr>
              <a:t>UC Irvine Sensorium Boxes </a:t>
            </a:r>
            <a:r>
              <a:rPr lang="en-US" sz="2900" b="0" i="0" u="none" strike="noStrike" cap="none">
                <a:solidFill>
                  <a:srgbClr val="003399"/>
                </a:solidFill>
                <a:latin typeface="Arial Black"/>
                <a:ea typeface="Arial Black"/>
                <a:cs typeface="Arial Black"/>
                <a:sym typeface="Arial Black"/>
              </a:rPr>
              <a:t/>
            </a:r>
            <a:br>
              <a:rPr lang="en-US" sz="2900" b="0" i="0" u="none" strike="noStrike" cap="none">
                <a:solidFill>
                  <a:srgbClr val="003399"/>
                </a:solidFill>
                <a:latin typeface="Arial Black"/>
                <a:ea typeface="Arial Black"/>
                <a:cs typeface="Arial Black"/>
                <a:sym typeface="Arial Black"/>
              </a:rPr>
            </a:br>
            <a:r>
              <a:rPr lang="en-US" sz="2500" b="0" i="0" u="none" strike="noStrike" cap="none">
                <a:solidFill>
                  <a:srgbClr val="003399"/>
                </a:solidFill>
                <a:latin typeface="Arial Black"/>
                <a:ea typeface="Arial Black"/>
                <a:cs typeface="Arial Black"/>
                <a:sym typeface="Arial Black"/>
              </a:rPr>
              <a:t>(building on Caltech CSN project) </a:t>
            </a:r>
            <a:endParaRPr/>
          </a:p>
        </p:txBody>
      </p:sp>
      <p:pic>
        <p:nvPicPr>
          <p:cNvPr id="743" name="Google Shape;743;p51"/>
          <p:cNvPicPr preferRelativeResize="0"/>
          <p:nvPr/>
        </p:nvPicPr>
        <p:blipFill rotWithShape="1">
          <a:blip r:embed="rId3">
            <a:alphaModFix/>
          </a:blip>
          <a:srcRect/>
          <a:stretch/>
        </p:blipFill>
        <p:spPr>
          <a:xfrm>
            <a:off x="88900" y="1743075"/>
            <a:ext cx="2824162" cy="2270125"/>
          </a:xfrm>
          <a:prstGeom prst="rect">
            <a:avLst/>
          </a:prstGeom>
          <a:noFill/>
          <a:ln>
            <a:noFill/>
          </a:ln>
        </p:spPr>
      </p:pic>
      <p:sp>
        <p:nvSpPr>
          <p:cNvPr id="744" name="Google Shape;744;p51"/>
          <p:cNvSpPr txBox="1">
            <a:spLocks noGrp="1"/>
          </p:cNvSpPr>
          <p:nvPr>
            <p:ph type="body" idx="1"/>
          </p:nvPr>
        </p:nvSpPr>
        <p:spPr>
          <a:xfrm>
            <a:off x="0" y="4051300"/>
            <a:ext cx="3062287" cy="2627312"/>
          </a:xfrm>
          <a:prstGeom prst="rect">
            <a:avLst/>
          </a:prstGeom>
          <a:noFill/>
          <a:ln>
            <a:noFill/>
          </a:ln>
        </p:spPr>
        <p:txBody>
          <a:bodyPr spcFirstLastPara="1" wrap="square" lIns="91425" tIns="45700" rIns="91425" bIns="45700" anchor="t" anchorCtr="0">
            <a:noAutofit/>
          </a:bodyPr>
          <a:lstStyle/>
          <a:p>
            <a:pPr marL="388937" marR="0" lvl="0" indent="-300037" algn="l" rtl="0">
              <a:lnSpc>
                <a:spcPct val="100000"/>
              </a:lnSpc>
              <a:spcBef>
                <a:spcPts val="0"/>
              </a:spcBef>
              <a:spcAft>
                <a:spcPts val="0"/>
              </a:spcAft>
              <a:buClr>
                <a:schemeClr val="accent2"/>
              </a:buClr>
              <a:buSzPts val="675"/>
              <a:buFont typeface="Noto Sans Symbols"/>
              <a:buChar char="●"/>
            </a:pPr>
            <a:r>
              <a:rPr lang="en-US" sz="1500" b="0" i="0" u="none">
                <a:solidFill>
                  <a:schemeClr val="dk1"/>
                </a:solidFill>
                <a:latin typeface="Tahoma"/>
                <a:ea typeface="Tahoma"/>
                <a:cs typeface="Tahoma"/>
                <a:sym typeface="Tahoma"/>
              </a:rPr>
              <a:t>SheevaPlug computer</a:t>
            </a:r>
            <a:endParaRPr/>
          </a:p>
          <a:p>
            <a:pPr marL="388937" marR="0" lvl="0" indent="-300037" algn="l" rtl="0">
              <a:lnSpc>
                <a:spcPct val="100000"/>
              </a:lnSpc>
              <a:spcBef>
                <a:spcPts val="300"/>
              </a:spcBef>
              <a:spcAft>
                <a:spcPts val="0"/>
              </a:spcAft>
              <a:buClr>
                <a:schemeClr val="accent2"/>
              </a:buClr>
              <a:buSzPts val="675"/>
              <a:buFont typeface="Noto Sans Symbols"/>
              <a:buChar char="●"/>
            </a:pPr>
            <a:r>
              <a:rPr lang="en-US" sz="1500" b="0" i="0" u="none">
                <a:solidFill>
                  <a:schemeClr val="dk1"/>
                </a:solidFill>
                <a:latin typeface="Tahoma"/>
                <a:ea typeface="Tahoma"/>
                <a:cs typeface="Tahoma"/>
                <a:sym typeface="Tahoma"/>
              </a:rPr>
              <a:t>Accelerometer</a:t>
            </a:r>
            <a:endParaRPr/>
          </a:p>
          <a:p>
            <a:pPr marL="388937" marR="0" lvl="0" indent="-300037" algn="l" rtl="0">
              <a:lnSpc>
                <a:spcPct val="100000"/>
              </a:lnSpc>
              <a:spcBef>
                <a:spcPts val="300"/>
              </a:spcBef>
              <a:spcAft>
                <a:spcPts val="0"/>
              </a:spcAft>
              <a:buClr>
                <a:schemeClr val="accent2"/>
              </a:buClr>
              <a:buSzPts val="675"/>
              <a:buFont typeface="Noto Sans Symbols"/>
              <a:buChar char="●"/>
            </a:pPr>
            <a:r>
              <a:rPr lang="en-US" sz="1500" b="0" i="0" u="none">
                <a:solidFill>
                  <a:schemeClr val="dk1"/>
                </a:solidFill>
                <a:latin typeface="Tahoma"/>
                <a:ea typeface="Tahoma"/>
                <a:cs typeface="Tahoma"/>
                <a:sym typeface="Tahoma"/>
              </a:rPr>
              <a:t>Ethernet</a:t>
            </a:r>
            <a:endParaRPr/>
          </a:p>
          <a:p>
            <a:pPr marL="388937" marR="0" lvl="0" indent="-300037" algn="l" rtl="0">
              <a:lnSpc>
                <a:spcPct val="100000"/>
              </a:lnSpc>
              <a:spcBef>
                <a:spcPts val="300"/>
              </a:spcBef>
              <a:spcAft>
                <a:spcPts val="0"/>
              </a:spcAft>
              <a:buClr>
                <a:schemeClr val="accent2"/>
              </a:buClr>
              <a:buSzPts val="675"/>
              <a:buFont typeface="Noto Sans Symbols"/>
              <a:buChar char="●"/>
            </a:pPr>
            <a:r>
              <a:rPr lang="en-US" sz="1500" b="0" i="0" u="none">
                <a:solidFill>
                  <a:schemeClr val="dk1"/>
                </a:solidFill>
                <a:latin typeface="Tahoma"/>
                <a:ea typeface="Tahoma"/>
                <a:cs typeface="Tahoma"/>
                <a:sym typeface="Tahoma"/>
              </a:rPr>
              <a:t>Battery backup</a:t>
            </a:r>
            <a:endParaRPr/>
          </a:p>
          <a:p>
            <a:pPr marL="388937" marR="0" lvl="0" indent="-300037" algn="l" rtl="0">
              <a:lnSpc>
                <a:spcPct val="100000"/>
              </a:lnSpc>
              <a:spcBef>
                <a:spcPts val="300"/>
              </a:spcBef>
              <a:spcAft>
                <a:spcPts val="0"/>
              </a:spcAft>
              <a:buClr>
                <a:schemeClr val="accent2"/>
              </a:buClr>
              <a:buSzPts val="675"/>
              <a:buFont typeface="Noto Sans Symbols"/>
              <a:buChar char="●"/>
            </a:pPr>
            <a:r>
              <a:rPr lang="en-US" sz="1500" b="0" i="0" u="none">
                <a:solidFill>
                  <a:schemeClr val="dk1"/>
                </a:solidFill>
                <a:latin typeface="Tahoma"/>
                <a:ea typeface="Tahoma"/>
                <a:cs typeface="Tahoma"/>
                <a:sym typeface="Tahoma"/>
              </a:rPr>
              <a:t>Additional Sensors</a:t>
            </a:r>
            <a:endParaRPr/>
          </a:p>
          <a:p>
            <a:pPr marL="752475" marR="0" lvl="1" indent="-295275" algn="l" rtl="0">
              <a:lnSpc>
                <a:spcPct val="100000"/>
              </a:lnSpc>
              <a:spcBef>
                <a:spcPts val="260"/>
              </a:spcBef>
              <a:spcAft>
                <a:spcPts val="0"/>
              </a:spcAft>
              <a:buClr>
                <a:schemeClr val="accent2"/>
              </a:buClr>
              <a:buSzPts val="585"/>
              <a:buFont typeface="Noto Sans Symbols"/>
              <a:buChar char="●"/>
            </a:pPr>
            <a:r>
              <a:rPr lang="en-US" sz="1300" b="0" i="0" u="none" strike="noStrike" cap="none">
                <a:solidFill>
                  <a:schemeClr val="accent1"/>
                </a:solidFill>
                <a:latin typeface="Tahoma"/>
                <a:ea typeface="Tahoma"/>
                <a:cs typeface="Tahoma"/>
                <a:sym typeface="Tahoma"/>
              </a:rPr>
              <a:t>Wi-Fi dongle, Smoke, Toxic gases (e.g. CO),  Radiation,  Humidity, Microphone, Camera</a:t>
            </a:r>
            <a:endParaRPr/>
          </a:p>
          <a:p>
            <a:pPr marL="752475" marR="0" lvl="1" indent="-258126" algn="l" rtl="0">
              <a:lnSpc>
                <a:spcPct val="100000"/>
              </a:lnSpc>
              <a:spcBef>
                <a:spcPts val="260"/>
              </a:spcBef>
              <a:spcAft>
                <a:spcPts val="0"/>
              </a:spcAft>
              <a:buClr>
                <a:schemeClr val="accent2"/>
              </a:buClr>
              <a:buSzPts val="585"/>
              <a:buFont typeface="Noto Sans Symbols"/>
              <a:buNone/>
            </a:pPr>
            <a:endParaRPr sz="1300" b="0" i="0" u="none" strike="noStrike" cap="none">
              <a:solidFill>
                <a:schemeClr val="accent1"/>
              </a:solidFill>
              <a:latin typeface="Tahoma"/>
              <a:ea typeface="Tahoma"/>
              <a:cs typeface="Tahoma"/>
              <a:sym typeface="Tahoma"/>
            </a:endParaRPr>
          </a:p>
          <a:p>
            <a:pPr marL="388937" marR="0" lvl="0" indent="-220026" algn="l" rtl="0">
              <a:lnSpc>
                <a:spcPct val="100000"/>
              </a:lnSpc>
              <a:spcBef>
                <a:spcPts val="560"/>
              </a:spcBef>
              <a:spcAft>
                <a:spcPts val="0"/>
              </a:spcAft>
              <a:buClr>
                <a:schemeClr val="accent2"/>
              </a:buClr>
              <a:buSzPts val="1260"/>
              <a:buFont typeface="Noto Sans Symbols"/>
              <a:buNone/>
            </a:pPr>
            <a:endParaRPr sz="2800" b="0" i="0" u="none">
              <a:solidFill>
                <a:schemeClr val="dk1"/>
              </a:solidFill>
              <a:latin typeface="Tahoma"/>
              <a:ea typeface="Tahoma"/>
              <a:cs typeface="Tahoma"/>
              <a:sym typeface="Tahoma"/>
            </a:endParaRPr>
          </a:p>
          <a:p>
            <a:pPr marL="342900" marR="0" lvl="0" indent="-165100" algn="l" rtl="0">
              <a:lnSpc>
                <a:spcPct val="100000"/>
              </a:lnSpc>
              <a:spcBef>
                <a:spcPts val="560"/>
              </a:spcBef>
              <a:spcAft>
                <a:spcPts val="0"/>
              </a:spcAft>
              <a:buClr>
                <a:schemeClr val="accent2"/>
              </a:buClr>
              <a:buSzPts val="2800"/>
              <a:buFont typeface="Arial"/>
              <a:buNone/>
            </a:pPr>
            <a:endParaRPr sz="2800" b="0" i="0" u="none">
              <a:solidFill>
                <a:schemeClr val="dk1"/>
              </a:solidFill>
              <a:latin typeface="Tahoma"/>
              <a:ea typeface="Tahoma"/>
              <a:cs typeface="Tahoma"/>
              <a:sym typeface="Tahoma"/>
            </a:endParaRPr>
          </a:p>
        </p:txBody>
      </p:sp>
      <p:pic>
        <p:nvPicPr>
          <p:cNvPr id="745" name="Google Shape;745;p51"/>
          <p:cNvPicPr preferRelativeResize="0"/>
          <p:nvPr/>
        </p:nvPicPr>
        <p:blipFill rotWithShape="1">
          <a:blip r:embed="rId4">
            <a:alphaModFix/>
          </a:blip>
          <a:srcRect/>
          <a:stretch/>
        </p:blipFill>
        <p:spPr>
          <a:xfrm>
            <a:off x="0" y="871537"/>
            <a:ext cx="839787" cy="839787"/>
          </a:xfrm>
          <a:prstGeom prst="rect">
            <a:avLst/>
          </a:prstGeom>
          <a:noFill/>
          <a:ln>
            <a:noFill/>
          </a:ln>
        </p:spPr>
      </p:pic>
      <p:pic>
        <p:nvPicPr>
          <p:cNvPr id="746" name="Google Shape;746;p51"/>
          <p:cNvPicPr preferRelativeResize="0"/>
          <p:nvPr/>
        </p:nvPicPr>
        <p:blipFill rotWithShape="1">
          <a:blip r:embed="rId5">
            <a:alphaModFix/>
          </a:blip>
          <a:srcRect/>
          <a:stretch/>
        </p:blipFill>
        <p:spPr>
          <a:xfrm>
            <a:off x="977900" y="1077912"/>
            <a:ext cx="790575" cy="692150"/>
          </a:xfrm>
          <a:prstGeom prst="rect">
            <a:avLst/>
          </a:prstGeom>
          <a:noFill/>
          <a:ln>
            <a:noFill/>
          </a:ln>
        </p:spPr>
      </p:pic>
      <p:pic>
        <p:nvPicPr>
          <p:cNvPr id="747" name="Google Shape;747;p51"/>
          <p:cNvPicPr preferRelativeResize="0"/>
          <p:nvPr/>
        </p:nvPicPr>
        <p:blipFill rotWithShape="1">
          <a:blip r:embed="rId6">
            <a:alphaModFix/>
          </a:blip>
          <a:srcRect/>
          <a:stretch/>
        </p:blipFill>
        <p:spPr>
          <a:xfrm>
            <a:off x="1738312" y="4397375"/>
            <a:ext cx="2054225" cy="1033462"/>
          </a:xfrm>
          <a:prstGeom prst="rect">
            <a:avLst/>
          </a:prstGeom>
          <a:noFill/>
          <a:ln>
            <a:noFill/>
          </a:ln>
        </p:spPr>
      </p:pic>
      <p:pic>
        <p:nvPicPr>
          <p:cNvPr id="748" name="Google Shape;748;p51"/>
          <p:cNvPicPr preferRelativeResize="0"/>
          <p:nvPr/>
        </p:nvPicPr>
        <p:blipFill rotWithShape="1">
          <a:blip r:embed="rId7">
            <a:alphaModFix/>
          </a:blip>
          <a:srcRect/>
          <a:stretch/>
        </p:blipFill>
        <p:spPr>
          <a:xfrm>
            <a:off x="4187825" y="4227512"/>
            <a:ext cx="4956175" cy="2630487"/>
          </a:xfrm>
          <a:prstGeom prst="rect">
            <a:avLst/>
          </a:prstGeom>
          <a:noFill/>
          <a:ln>
            <a:noFill/>
          </a:ln>
        </p:spPr>
      </p:pic>
      <p:sp>
        <p:nvSpPr>
          <p:cNvPr id="749" name="Google Shape;749;p51"/>
          <p:cNvSpPr txBox="1"/>
          <p:nvPr/>
        </p:nvSpPr>
        <p:spPr>
          <a:xfrm>
            <a:off x="3673475" y="1493837"/>
            <a:ext cx="4570412" cy="2914650"/>
          </a:xfrm>
          <a:prstGeom prst="rect">
            <a:avLst/>
          </a:prstGeom>
          <a:noFill/>
          <a:ln>
            <a:noFill/>
          </a:ln>
        </p:spPr>
        <p:txBody>
          <a:bodyPr spcFirstLastPara="1" wrap="square" lIns="82925" tIns="41450" rIns="82925" bIns="41450" anchor="t" anchorCtr="0">
            <a:noAutofit/>
          </a:bodyPr>
          <a:lstStyle/>
          <a:p>
            <a:pPr marL="388937" marR="0" lvl="0" indent="-300037" algn="l" rtl="0">
              <a:lnSpc>
                <a:spcPct val="100000"/>
              </a:lnSpc>
              <a:spcBef>
                <a:spcPts val="0"/>
              </a:spcBef>
              <a:spcAft>
                <a:spcPts val="0"/>
              </a:spcAft>
              <a:buClr>
                <a:srgbClr val="003399"/>
              </a:buClr>
              <a:buSzPts val="810"/>
              <a:buFont typeface="Noto Sans Symbols"/>
              <a:buChar char="●"/>
            </a:pPr>
            <a:r>
              <a:rPr lang="en-US" sz="1800" b="0" i="0" u="none" strike="noStrike" cap="none">
                <a:solidFill>
                  <a:srgbClr val="003399"/>
                </a:solidFill>
                <a:latin typeface="Arial"/>
                <a:ea typeface="Arial"/>
                <a:cs typeface="Arial"/>
                <a:sym typeface="Arial"/>
              </a:rPr>
              <a:t>Humidity </a:t>
            </a:r>
            <a:endParaRPr sz="1400" b="0" i="0" u="none" strike="noStrike" cap="none">
              <a:solidFill>
                <a:srgbClr val="000000"/>
              </a:solidFill>
              <a:latin typeface="Arial"/>
              <a:ea typeface="Arial"/>
              <a:cs typeface="Arial"/>
              <a:sym typeface="Arial"/>
            </a:endParaRPr>
          </a:p>
          <a:p>
            <a:pPr marL="1063625" marR="0" lvl="1" indent="-301625" algn="l" rtl="0">
              <a:lnSpc>
                <a:spcPct val="100000"/>
              </a:lnSpc>
              <a:spcBef>
                <a:spcPts val="0"/>
              </a:spcBef>
              <a:spcAft>
                <a:spcPts val="0"/>
              </a:spcAft>
              <a:buClr>
                <a:srgbClr val="003399"/>
              </a:buClr>
              <a:buSzPts val="675"/>
              <a:buFont typeface="Noto Sans Symbols"/>
              <a:buChar char="●"/>
            </a:pPr>
            <a:r>
              <a:rPr lang="en-US" sz="1500" b="0" i="0" u="none" strike="noStrike" cap="none">
                <a:solidFill>
                  <a:srgbClr val="003399"/>
                </a:solidFill>
                <a:latin typeface="Arial"/>
                <a:ea typeface="Arial"/>
                <a:cs typeface="Arial"/>
                <a:sym typeface="Arial"/>
              </a:rPr>
              <a:t>control (de)humidifer, particularly for individuals with respiratory ailments</a:t>
            </a:r>
            <a:endParaRPr sz="1400" b="0" i="0" u="none" strike="noStrike" cap="none">
              <a:solidFill>
                <a:srgbClr val="000000"/>
              </a:solidFill>
              <a:latin typeface="Arial"/>
              <a:ea typeface="Arial"/>
              <a:cs typeface="Arial"/>
              <a:sym typeface="Arial"/>
            </a:endParaRPr>
          </a:p>
          <a:p>
            <a:pPr marL="388937" marR="0" lvl="0" indent="-300037" algn="l" rtl="0">
              <a:lnSpc>
                <a:spcPct val="100000"/>
              </a:lnSpc>
              <a:spcBef>
                <a:spcPts val="0"/>
              </a:spcBef>
              <a:spcAft>
                <a:spcPts val="0"/>
              </a:spcAft>
              <a:buClr>
                <a:srgbClr val="003399"/>
              </a:buClr>
              <a:buSzPts val="810"/>
              <a:buFont typeface="Noto Sans Symbols"/>
              <a:buChar char="●"/>
            </a:pPr>
            <a:r>
              <a:rPr lang="en-US" sz="1800" b="0" i="0" u="none" strike="noStrike" cap="none">
                <a:solidFill>
                  <a:srgbClr val="003399"/>
                </a:solidFill>
                <a:latin typeface="Arial"/>
                <a:ea typeface="Arial"/>
                <a:cs typeface="Arial"/>
                <a:sym typeface="Arial"/>
              </a:rPr>
              <a:t>Camera </a:t>
            </a:r>
            <a:endParaRPr sz="1400" b="0" i="0" u="none" strike="noStrike" cap="none">
              <a:solidFill>
                <a:srgbClr val="000000"/>
              </a:solidFill>
              <a:latin typeface="Arial"/>
              <a:ea typeface="Arial"/>
              <a:cs typeface="Arial"/>
              <a:sym typeface="Arial"/>
            </a:endParaRPr>
          </a:p>
          <a:p>
            <a:pPr marL="1063625" marR="0" lvl="1" indent="-301625" algn="l" rtl="0">
              <a:lnSpc>
                <a:spcPct val="100000"/>
              </a:lnSpc>
              <a:spcBef>
                <a:spcPts val="0"/>
              </a:spcBef>
              <a:spcAft>
                <a:spcPts val="0"/>
              </a:spcAft>
              <a:buClr>
                <a:srgbClr val="003399"/>
              </a:buClr>
              <a:buSzPts val="675"/>
              <a:buFont typeface="Noto Sans Symbols"/>
              <a:buChar char="●"/>
            </a:pPr>
            <a:r>
              <a:rPr lang="en-US" sz="1500" b="0" i="0" u="none" strike="noStrike" cap="none">
                <a:solidFill>
                  <a:srgbClr val="003399"/>
                </a:solidFill>
                <a:latin typeface="Arial"/>
                <a:ea typeface="Arial"/>
                <a:cs typeface="Arial"/>
                <a:sym typeface="Arial"/>
              </a:rPr>
              <a:t>boiling pot, monitor pet's food and water, face recognition</a:t>
            </a:r>
            <a:endParaRPr sz="1400" b="0" i="0" u="none" strike="noStrike" cap="none">
              <a:solidFill>
                <a:srgbClr val="000000"/>
              </a:solidFill>
              <a:latin typeface="Arial"/>
              <a:ea typeface="Arial"/>
              <a:cs typeface="Arial"/>
              <a:sym typeface="Arial"/>
            </a:endParaRPr>
          </a:p>
          <a:p>
            <a:pPr marL="388937" marR="0" lvl="0" indent="-300037" algn="l" rtl="0">
              <a:lnSpc>
                <a:spcPct val="100000"/>
              </a:lnSpc>
              <a:spcBef>
                <a:spcPts val="0"/>
              </a:spcBef>
              <a:spcAft>
                <a:spcPts val="0"/>
              </a:spcAft>
              <a:buClr>
                <a:srgbClr val="003399"/>
              </a:buClr>
              <a:buSzPts val="810"/>
              <a:buFont typeface="Noto Sans Symbols"/>
              <a:buChar char="●"/>
            </a:pPr>
            <a:r>
              <a:rPr lang="en-US" sz="1800" b="0" i="0" u="none" strike="noStrike" cap="none">
                <a:solidFill>
                  <a:srgbClr val="003399"/>
                </a:solidFill>
                <a:latin typeface="Arial"/>
                <a:ea typeface="Arial"/>
                <a:cs typeface="Arial"/>
                <a:sym typeface="Arial"/>
              </a:rPr>
              <a:t>Microphone / accelerometer </a:t>
            </a:r>
            <a:endParaRPr sz="1400" b="0" i="0" u="none" strike="noStrike" cap="none">
              <a:solidFill>
                <a:srgbClr val="000000"/>
              </a:solidFill>
              <a:latin typeface="Arial"/>
              <a:ea typeface="Arial"/>
              <a:cs typeface="Arial"/>
              <a:sym typeface="Arial"/>
            </a:endParaRPr>
          </a:p>
          <a:p>
            <a:pPr marL="1063625" marR="0" lvl="1" indent="-301625" algn="l" rtl="0">
              <a:lnSpc>
                <a:spcPct val="100000"/>
              </a:lnSpc>
              <a:spcBef>
                <a:spcPts val="0"/>
              </a:spcBef>
              <a:spcAft>
                <a:spcPts val="0"/>
              </a:spcAft>
              <a:buClr>
                <a:srgbClr val="003399"/>
              </a:buClr>
              <a:buSzPts val="675"/>
              <a:buFont typeface="Noto Sans Symbols"/>
              <a:buChar char="●"/>
            </a:pPr>
            <a:r>
              <a:rPr lang="en-US" sz="1500" b="0" i="0" u="none" strike="noStrike" cap="none">
                <a:solidFill>
                  <a:srgbClr val="003399"/>
                </a:solidFill>
                <a:latin typeface="Arial"/>
                <a:ea typeface="Arial"/>
                <a:cs typeface="Arial"/>
                <a:sym typeface="Arial"/>
              </a:rPr>
              <a:t>detect gunshot in an apartment building / complex</a:t>
            </a:r>
            <a:endParaRPr sz="1400" b="0" i="0" u="none" strike="noStrike" cap="none">
              <a:solidFill>
                <a:srgbClr val="000000"/>
              </a:solidFill>
              <a:latin typeface="Arial"/>
              <a:ea typeface="Arial"/>
              <a:cs typeface="Arial"/>
              <a:sym typeface="Arial"/>
            </a:endParaRPr>
          </a:p>
          <a:p>
            <a:pPr marL="388937" marR="0" lvl="0" indent="-300037" algn="l" rtl="0">
              <a:lnSpc>
                <a:spcPct val="100000"/>
              </a:lnSpc>
              <a:spcBef>
                <a:spcPts val="0"/>
              </a:spcBef>
              <a:spcAft>
                <a:spcPts val="0"/>
              </a:spcAft>
              <a:buClr>
                <a:srgbClr val="003399"/>
              </a:buClr>
              <a:buSzPts val="810"/>
              <a:buFont typeface="Noto Sans Symbols"/>
              <a:buChar char="●"/>
            </a:pPr>
            <a:r>
              <a:rPr lang="en-US" sz="1800" b="0" i="0" u="none" strike="noStrike" cap="none">
                <a:solidFill>
                  <a:srgbClr val="003399"/>
                </a:solidFill>
                <a:latin typeface="Arial"/>
                <a:ea typeface="Arial"/>
                <a:cs typeface="Arial"/>
                <a:sym typeface="Arial"/>
              </a:rPr>
              <a:t>Microphone / light sensor </a:t>
            </a:r>
            <a:endParaRPr sz="1400" b="0" i="0" u="none" strike="noStrike" cap="none">
              <a:solidFill>
                <a:srgbClr val="000000"/>
              </a:solidFill>
              <a:latin typeface="Arial"/>
              <a:ea typeface="Arial"/>
              <a:cs typeface="Arial"/>
              <a:sym typeface="Arial"/>
            </a:endParaRPr>
          </a:p>
          <a:p>
            <a:pPr marL="1063625" marR="0" lvl="1" indent="-301625" algn="l" rtl="0">
              <a:lnSpc>
                <a:spcPct val="100000"/>
              </a:lnSpc>
              <a:spcBef>
                <a:spcPts val="0"/>
              </a:spcBef>
              <a:spcAft>
                <a:spcPts val="0"/>
              </a:spcAft>
              <a:buClr>
                <a:srgbClr val="003399"/>
              </a:buClr>
              <a:buSzPts val="675"/>
              <a:buFont typeface="Noto Sans Symbols"/>
              <a:buChar char="●"/>
            </a:pPr>
            <a:r>
              <a:rPr lang="en-US" sz="1500" b="0" i="0" u="none" strike="noStrike" cap="none">
                <a:solidFill>
                  <a:srgbClr val="003399"/>
                </a:solidFill>
                <a:latin typeface="Arial"/>
                <a:ea typeface="Arial"/>
                <a:cs typeface="Arial"/>
                <a:sym typeface="Arial"/>
              </a:rPr>
              <a:t>monitor thunderstorm activity</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44">
                                            <p:txEl>
                                              <p:pRg st="0" end="0"/>
                                            </p:txEl>
                                          </p:spTgt>
                                        </p:tgtEl>
                                        <p:attrNameLst>
                                          <p:attrName>style.visibility</p:attrName>
                                        </p:attrNameLst>
                                      </p:cBhvr>
                                      <p:to>
                                        <p:strVal val="visible"/>
                                      </p:to>
                                    </p:set>
                                    <p:anim calcmode="lin" valueType="num">
                                      <p:cBhvr additive="base">
                                        <p:cTn id="7" dur="500"/>
                                        <p:tgtEl>
                                          <p:spTgt spid="74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44">
                                            <p:txEl>
                                              <p:pRg st="1" end="1"/>
                                            </p:txEl>
                                          </p:spTgt>
                                        </p:tgtEl>
                                        <p:attrNameLst>
                                          <p:attrName>style.visibility</p:attrName>
                                        </p:attrNameLst>
                                      </p:cBhvr>
                                      <p:to>
                                        <p:strVal val="visible"/>
                                      </p:to>
                                    </p:set>
                                    <p:anim calcmode="lin" valueType="num">
                                      <p:cBhvr additive="base">
                                        <p:cTn id="12" dur="500"/>
                                        <p:tgtEl>
                                          <p:spTgt spid="74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44">
                                            <p:txEl>
                                              <p:pRg st="2" end="2"/>
                                            </p:txEl>
                                          </p:spTgt>
                                        </p:tgtEl>
                                        <p:attrNameLst>
                                          <p:attrName>style.visibility</p:attrName>
                                        </p:attrNameLst>
                                      </p:cBhvr>
                                      <p:to>
                                        <p:strVal val="visible"/>
                                      </p:to>
                                    </p:set>
                                    <p:anim calcmode="lin" valueType="num">
                                      <p:cBhvr additive="base">
                                        <p:cTn id="17" dur="500"/>
                                        <p:tgtEl>
                                          <p:spTgt spid="74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744">
                                            <p:txEl>
                                              <p:pRg st="3" end="3"/>
                                            </p:txEl>
                                          </p:spTgt>
                                        </p:tgtEl>
                                        <p:attrNameLst>
                                          <p:attrName>style.visibility</p:attrName>
                                        </p:attrNameLst>
                                      </p:cBhvr>
                                      <p:to>
                                        <p:strVal val="visible"/>
                                      </p:to>
                                    </p:set>
                                    <p:anim calcmode="lin" valueType="num">
                                      <p:cBhvr additive="base">
                                        <p:cTn id="22" dur="500"/>
                                        <p:tgtEl>
                                          <p:spTgt spid="74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744">
                                            <p:txEl>
                                              <p:pRg st="4" end="4"/>
                                            </p:txEl>
                                          </p:spTgt>
                                        </p:tgtEl>
                                        <p:attrNameLst>
                                          <p:attrName>style.visibility</p:attrName>
                                        </p:attrNameLst>
                                      </p:cBhvr>
                                      <p:to>
                                        <p:strVal val="visible"/>
                                      </p:to>
                                    </p:set>
                                    <p:anim calcmode="lin" valueType="num">
                                      <p:cBhvr additive="base">
                                        <p:cTn id="27" dur="500"/>
                                        <p:tgtEl>
                                          <p:spTgt spid="744">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44">
                                            <p:txEl>
                                              <p:pRg st="5" end="5"/>
                                            </p:txEl>
                                          </p:spTgt>
                                        </p:tgtEl>
                                        <p:attrNameLst>
                                          <p:attrName>style.visibility</p:attrName>
                                        </p:attrNameLst>
                                      </p:cBhvr>
                                      <p:to>
                                        <p:strVal val="visible"/>
                                      </p:to>
                                    </p:set>
                                    <p:anim calcmode="lin" valueType="num">
                                      <p:cBhvr additive="base">
                                        <p:cTn id="32" dur="500"/>
                                        <p:tgtEl>
                                          <p:spTgt spid="744">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744">
                                            <p:txEl>
                                              <p:pRg st="6" end="6"/>
                                            </p:txEl>
                                          </p:spTgt>
                                        </p:tgtEl>
                                        <p:attrNameLst>
                                          <p:attrName>style.visibility</p:attrName>
                                        </p:attrNameLst>
                                      </p:cBhvr>
                                      <p:to>
                                        <p:strVal val="visible"/>
                                      </p:to>
                                    </p:set>
                                    <p:anim calcmode="lin" valueType="num">
                                      <p:cBhvr additive="base">
                                        <p:cTn id="37" dur="500"/>
                                        <p:tgtEl>
                                          <p:spTgt spid="744">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44">
                                            <p:txEl>
                                              <p:pRg st="7" end="7"/>
                                            </p:txEl>
                                          </p:spTgt>
                                        </p:tgtEl>
                                        <p:attrNameLst>
                                          <p:attrName>style.visibility</p:attrName>
                                        </p:attrNameLst>
                                      </p:cBhvr>
                                      <p:to>
                                        <p:strVal val="visible"/>
                                      </p:to>
                                    </p:set>
                                    <p:anim calcmode="lin" valueType="num">
                                      <p:cBhvr additive="base">
                                        <p:cTn id="42" dur="500"/>
                                        <p:tgtEl>
                                          <p:spTgt spid="744">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744">
                                            <p:txEl>
                                              <p:pRg st="8" end="8"/>
                                            </p:txEl>
                                          </p:spTgt>
                                        </p:tgtEl>
                                        <p:attrNameLst>
                                          <p:attrName>style.visibility</p:attrName>
                                        </p:attrNameLst>
                                      </p:cBhvr>
                                      <p:to>
                                        <p:strVal val="visible"/>
                                      </p:to>
                                    </p:set>
                                    <p:anim calcmode="lin" valueType="num">
                                      <p:cBhvr additive="base">
                                        <p:cTn id="47" dur="500"/>
                                        <p:tgtEl>
                                          <p:spTgt spid="744">
                                            <p:txEl>
                                              <p:pRg st="8" end="8"/>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54" descr="Scenario 2 (1).jpg"/>
          <p:cNvPicPr preferRelativeResize="0"/>
          <p:nvPr/>
        </p:nvPicPr>
        <p:blipFill rotWithShape="1">
          <a:blip r:embed="rId3">
            <a:alphaModFix/>
          </a:blip>
          <a:srcRect/>
          <a:stretch/>
        </p:blipFill>
        <p:spPr>
          <a:xfrm>
            <a:off x="1187450" y="-458787"/>
            <a:ext cx="6605587" cy="7359650"/>
          </a:xfrm>
          <a:prstGeom prst="rect">
            <a:avLst/>
          </a:prstGeom>
          <a:noFill/>
          <a:ln>
            <a:noFill/>
          </a:ln>
        </p:spPr>
      </p:pic>
      <p:sp>
        <p:nvSpPr>
          <p:cNvPr id="808" name="Google Shape;808;p54"/>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2800" b="0" i="0" u="none" strike="noStrike" cap="none">
                <a:solidFill>
                  <a:srgbClr val="003399"/>
                </a:solidFill>
                <a:latin typeface="Arial Black"/>
                <a:ea typeface="Arial Black"/>
                <a:cs typeface="Arial Black"/>
                <a:sym typeface="Arial Black"/>
              </a:rPr>
              <a:t>MINA: A Multinetwork Information Architecture</a:t>
            </a:r>
            <a:endParaRPr/>
          </a:p>
        </p:txBody>
      </p:sp>
      <p:sp>
        <p:nvSpPr>
          <p:cNvPr id="809" name="Google Shape;809;p54"/>
          <p:cNvSpPr/>
          <p:nvPr/>
        </p:nvSpPr>
        <p:spPr>
          <a:xfrm>
            <a:off x="6324600" y="1143000"/>
            <a:ext cx="2819400" cy="1219200"/>
          </a:xfrm>
          <a:prstGeom prst="wedgeRectCallout">
            <a:avLst>
              <a:gd name="adj1" fmla="val 897"/>
              <a:gd name="adj2" fmla="val 30438"/>
            </a:avLst>
          </a:prstGeom>
          <a:solidFill>
            <a:srgbClr val="FFC000"/>
          </a:solidFill>
          <a:ln w="15875" cap="flat" cmpd="sng">
            <a:solidFill>
              <a:srgbClr val="BC4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Tahoma"/>
              <a:buNone/>
            </a:pPr>
            <a:r>
              <a:rPr lang="en-US" sz="1400" b="0" i="0" u="none" strike="noStrike" cap="none">
                <a:solidFill>
                  <a:schemeClr val="dk1"/>
                </a:solidFill>
                <a:latin typeface="Tahoma"/>
                <a:ea typeface="Tahoma"/>
                <a:cs typeface="Tahoma"/>
                <a:sym typeface="Tahoma"/>
              </a:rPr>
              <a:t>1. Tier based overlay architecture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Tahoma"/>
              <a:buNone/>
            </a:pPr>
            <a:r>
              <a:rPr lang="en-US" sz="1400" b="0" i="0" u="none" strike="noStrike" cap="none">
                <a:solidFill>
                  <a:schemeClr val="dk1"/>
                </a:solidFill>
                <a:latin typeface="Tahoma"/>
                <a:ea typeface="Tahoma"/>
                <a:cs typeface="Tahoma"/>
                <a:sym typeface="Tahoma"/>
              </a:rPr>
              <a:t>(Using Network centrality, clustering )</a:t>
            </a:r>
            <a:endParaRPr sz="1400" b="0" i="0" u="none" strike="noStrike" cap="none">
              <a:solidFill>
                <a:srgbClr val="000000"/>
              </a:solidFill>
              <a:latin typeface="Arial"/>
              <a:ea typeface="Arial"/>
              <a:cs typeface="Arial"/>
              <a:sym typeface="Arial"/>
            </a:endParaRPr>
          </a:p>
        </p:txBody>
      </p:sp>
      <p:sp>
        <p:nvSpPr>
          <p:cNvPr id="810" name="Google Shape;810;p54"/>
          <p:cNvSpPr/>
          <p:nvPr/>
        </p:nvSpPr>
        <p:spPr>
          <a:xfrm>
            <a:off x="179387" y="2852737"/>
            <a:ext cx="1692275" cy="936625"/>
          </a:xfrm>
          <a:prstGeom prst="wedgeRectCallout">
            <a:avLst>
              <a:gd name="adj1" fmla="val 26218"/>
              <a:gd name="adj2" fmla="val 20915"/>
            </a:avLst>
          </a:prstGeom>
          <a:solidFill>
            <a:srgbClr val="FFC000"/>
          </a:solidFill>
          <a:ln w="15875" cap="flat" cmpd="sng">
            <a:solidFill>
              <a:srgbClr val="BC4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Tahoma"/>
              <a:buNone/>
            </a:pPr>
            <a:r>
              <a:rPr lang="en-US" sz="1400" b="0" i="0" u="none" strike="noStrike" cap="none">
                <a:solidFill>
                  <a:schemeClr val="dk1"/>
                </a:solidFill>
                <a:latin typeface="Tahoma"/>
                <a:ea typeface="Tahoma"/>
                <a:cs typeface="Tahoma"/>
                <a:sym typeface="Tahoma"/>
              </a:rPr>
              <a:t>2. Heterogeneous Networks and devices  </a:t>
            </a:r>
            <a:endParaRPr sz="1400" b="0" i="0" u="none" strike="noStrike" cap="none">
              <a:solidFill>
                <a:srgbClr val="000000"/>
              </a:solidFill>
              <a:latin typeface="Arial"/>
              <a:ea typeface="Arial"/>
              <a:cs typeface="Arial"/>
              <a:sym typeface="Arial"/>
            </a:endParaRPr>
          </a:p>
        </p:txBody>
      </p:sp>
      <p:sp>
        <p:nvSpPr>
          <p:cNvPr id="811" name="Google Shape;811;p54"/>
          <p:cNvSpPr/>
          <p:nvPr/>
        </p:nvSpPr>
        <p:spPr>
          <a:xfrm>
            <a:off x="7315200" y="3221037"/>
            <a:ext cx="1692275" cy="935037"/>
          </a:xfrm>
          <a:prstGeom prst="wedgeRectCallout">
            <a:avLst>
              <a:gd name="adj1" fmla="val -10511"/>
              <a:gd name="adj2" fmla="val 28388"/>
            </a:avLst>
          </a:prstGeom>
          <a:solidFill>
            <a:srgbClr val="FFC000"/>
          </a:solidFill>
          <a:ln w="15875" cap="flat" cmpd="sng">
            <a:solidFill>
              <a:srgbClr val="BC490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400"/>
              <a:buFont typeface="Tahoma"/>
              <a:buNone/>
            </a:pPr>
            <a:r>
              <a:rPr lang="en-US" sz="1400" b="0" i="0" u="none" strike="noStrike" cap="none">
                <a:solidFill>
                  <a:schemeClr val="dk1"/>
                </a:solidFill>
                <a:latin typeface="Tahoma"/>
                <a:ea typeface="Tahoma"/>
                <a:cs typeface="Tahoma"/>
                <a:sym typeface="Tahoma"/>
              </a:rPr>
              <a:t>3. Diverse services and applications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500"/>
                                        <p:tgtEl>
                                          <p:spTgt spid="8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0"/>
                                        </p:tgtEl>
                                        <p:attrNameLst>
                                          <p:attrName>style.visibility</p:attrName>
                                        </p:attrNameLst>
                                      </p:cBhvr>
                                      <p:to>
                                        <p:strVal val="visible"/>
                                      </p:to>
                                    </p:set>
                                    <p:animEffect transition="in" filter="fade">
                                      <p:cBhvr>
                                        <p:cTn id="12" dur="500"/>
                                        <p:tgtEl>
                                          <p:spTgt spid="8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1"/>
                                        </p:tgtEl>
                                        <p:attrNameLst>
                                          <p:attrName>style.visibility</p:attrName>
                                        </p:attrNameLst>
                                      </p:cBhvr>
                                      <p:to>
                                        <p:strVal val="visible"/>
                                      </p:to>
                                    </p:set>
                                    <p:animEffect transition="in" filter="fade">
                                      <p:cBhvr>
                                        <p:cTn id="17" dur="500"/>
                                        <p:tgtEl>
                                          <p:spTgt spid="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5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
        <p:nvSpPr>
          <p:cNvPr id="755" name="Google Shape;755;p52"/>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2800" b="0" i="0" u="none" strike="noStrike" cap="none">
                <a:solidFill>
                  <a:srgbClr val="003399"/>
                </a:solidFill>
                <a:latin typeface="Arial Black"/>
                <a:ea typeface="Arial Black"/>
                <a:cs typeface="Arial Black"/>
                <a:sym typeface="Arial Black"/>
              </a:rPr>
              <a:t>SATware: A semantic middleware for </a:t>
            </a:r>
            <a:br>
              <a:rPr lang="en-US" sz="2800" b="0" i="0" u="none" strike="noStrike" cap="none">
                <a:solidFill>
                  <a:srgbClr val="003399"/>
                </a:solidFill>
                <a:latin typeface="Arial Black"/>
                <a:ea typeface="Arial Black"/>
                <a:cs typeface="Arial Black"/>
                <a:sym typeface="Arial Black"/>
              </a:rPr>
            </a:br>
            <a:r>
              <a:rPr lang="en-US" sz="2800" b="0" i="0" u="none" strike="noStrike" cap="none">
                <a:solidFill>
                  <a:srgbClr val="003399"/>
                </a:solidFill>
                <a:latin typeface="Arial Black"/>
                <a:ea typeface="Arial Black"/>
                <a:cs typeface="Arial Black"/>
                <a:sym typeface="Arial Black"/>
              </a:rPr>
              <a:t>multisensor applications</a:t>
            </a:r>
            <a:endParaRPr/>
          </a:p>
        </p:txBody>
      </p:sp>
      <p:sp>
        <p:nvSpPr>
          <p:cNvPr id="756" name="Google Shape;756;p52"/>
          <p:cNvSpPr txBox="1">
            <a:spLocks noGrp="1"/>
          </p:cNvSpPr>
          <p:nvPr>
            <p:ph type="body" idx="1"/>
          </p:nvPr>
        </p:nvSpPr>
        <p:spPr>
          <a:xfrm>
            <a:off x="304800" y="1981200"/>
            <a:ext cx="3352800" cy="35814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None/>
            </a:pPr>
            <a:r>
              <a:rPr lang="en-US" sz="1700" b="1" i="0" u="none">
                <a:solidFill>
                  <a:srgbClr val="003399"/>
                </a:solidFill>
                <a:latin typeface="Tahoma"/>
                <a:ea typeface="Tahoma"/>
                <a:cs typeface="Tahoma"/>
                <a:sym typeface="Tahoma"/>
              </a:rPr>
              <a:t>Abstraction </a:t>
            </a:r>
            <a:endParaRPr/>
          </a:p>
          <a:p>
            <a:pPr marL="342900" marR="0" lvl="0" indent="-342900" algn="l" rtl="0">
              <a:lnSpc>
                <a:spcPct val="100000"/>
              </a:lnSpc>
              <a:spcBef>
                <a:spcPts val="340"/>
              </a:spcBef>
              <a:spcAft>
                <a:spcPts val="0"/>
              </a:spcAft>
              <a:buClr>
                <a:schemeClr val="accent2"/>
              </a:buClr>
              <a:buSzPts val="2800"/>
              <a:buFont typeface="Arial"/>
              <a:buNone/>
            </a:pPr>
            <a:r>
              <a:rPr lang="en-US" sz="1700" b="1" i="0" u="none">
                <a:solidFill>
                  <a:srgbClr val="003399"/>
                </a:solidFill>
                <a:latin typeface="Tahoma"/>
                <a:ea typeface="Tahoma"/>
                <a:cs typeface="Tahoma"/>
                <a:sym typeface="Tahoma"/>
              </a:rPr>
              <a:t>	- makes programming easy</a:t>
            </a:r>
            <a:endParaRPr/>
          </a:p>
          <a:p>
            <a:pPr marL="342900" marR="0" lvl="0" indent="-342900" algn="l" rtl="0">
              <a:lnSpc>
                <a:spcPct val="100000"/>
              </a:lnSpc>
              <a:spcBef>
                <a:spcPts val="340"/>
              </a:spcBef>
              <a:spcAft>
                <a:spcPts val="0"/>
              </a:spcAft>
              <a:buClr>
                <a:schemeClr val="accent2"/>
              </a:buClr>
              <a:buSzPts val="2800"/>
              <a:buFont typeface="Arial"/>
              <a:buNone/>
            </a:pPr>
            <a:r>
              <a:rPr lang="en-US" sz="1700" b="1" i="0" u="none">
                <a:solidFill>
                  <a:srgbClr val="003399"/>
                </a:solidFill>
                <a:latin typeface="Tahoma"/>
                <a:ea typeface="Tahoma"/>
                <a:cs typeface="Tahoma"/>
                <a:sym typeface="Tahoma"/>
              </a:rPr>
              <a:t>	- </a:t>
            </a:r>
            <a:r>
              <a:rPr lang="en-US" sz="1500" b="1" i="0" u="none">
                <a:solidFill>
                  <a:srgbClr val="003399"/>
                </a:solidFill>
                <a:latin typeface="Tahoma"/>
                <a:ea typeface="Tahoma"/>
                <a:cs typeface="Tahoma"/>
                <a:sym typeface="Tahoma"/>
              </a:rPr>
              <a:t> hides heterogeneity, failures, concurrency</a:t>
            </a:r>
            <a:r>
              <a:rPr lang="en-US" sz="1700" b="1" i="0" u="none">
                <a:solidFill>
                  <a:srgbClr val="003399"/>
                </a:solidFill>
                <a:latin typeface="Tahoma"/>
                <a:ea typeface="Tahoma"/>
                <a:cs typeface="Tahoma"/>
                <a:sym typeface="Tahoma"/>
              </a:rPr>
              <a:t>	</a:t>
            </a:r>
            <a:endParaRPr/>
          </a:p>
          <a:p>
            <a:pPr marL="342900" marR="0" lvl="0" indent="-342900" algn="l" rtl="0">
              <a:lnSpc>
                <a:spcPct val="100000"/>
              </a:lnSpc>
              <a:spcBef>
                <a:spcPts val="340"/>
              </a:spcBef>
              <a:spcAft>
                <a:spcPts val="0"/>
              </a:spcAft>
              <a:buClr>
                <a:schemeClr val="accent2"/>
              </a:buClr>
              <a:buSzPts val="2800"/>
              <a:buFont typeface="Arial"/>
              <a:buNone/>
            </a:pPr>
            <a:r>
              <a:rPr lang="en-US" sz="1700" b="1" i="0" u="none">
                <a:solidFill>
                  <a:srgbClr val="003399"/>
                </a:solidFill>
                <a:latin typeface="Tahoma"/>
                <a:ea typeface="Tahoma"/>
                <a:cs typeface="Tahoma"/>
                <a:sym typeface="Tahoma"/>
              </a:rPr>
              <a:t>Provides core services across sensors</a:t>
            </a:r>
            <a:endParaRPr/>
          </a:p>
          <a:p>
            <a:pPr marL="342900" marR="0" lvl="0" indent="-342900" algn="l" rtl="0">
              <a:lnSpc>
                <a:spcPct val="100000"/>
              </a:lnSpc>
              <a:spcBef>
                <a:spcPts val="300"/>
              </a:spcBef>
              <a:spcAft>
                <a:spcPts val="0"/>
              </a:spcAft>
              <a:buClr>
                <a:schemeClr val="accent2"/>
              </a:buClr>
              <a:buSzPts val="2800"/>
              <a:buFont typeface="Arial"/>
              <a:buNone/>
            </a:pPr>
            <a:r>
              <a:rPr lang="en-US" sz="1500" b="1" i="0" u="none">
                <a:solidFill>
                  <a:srgbClr val="003399"/>
                </a:solidFill>
                <a:latin typeface="Tahoma"/>
                <a:ea typeface="Tahoma"/>
                <a:cs typeface="Tahoma"/>
                <a:sym typeface="Tahoma"/>
              </a:rPr>
              <a:t>		- alerts, triggers, storage, queries</a:t>
            </a:r>
            <a:endParaRPr/>
          </a:p>
          <a:p>
            <a:pPr marL="342900" marR="0" lvl="0" indent="-342900" algn="l" rtl="0">
              <a:lnSpc>
                <a:spcPct val="100000"/>
              </a:lnSpc>
              <a:spcBef>
                <a:spcPts val="340"/>
              </a:spcBef>
              <a:spcAft>
                <a:spcPts val="0"/>
              </a:spcAft>
              <a:buClr>
                <a:schemeClr val="accent2"/>
              </a:buClr>
              <a:buSzPts val="2800"/>
              <a:buFont typeface="Arial"/>
              <a:buNone/>
            </a:pPr>
            <a:r>
              <a:rPr lang="en-US" sz="1700" b="1" i="0" u="none">
                <a:solidFill>
                  <a:srgbClr val="003399"/>
                </a:solidFill>
                <a:latin typeface="Tahoma"/>
                <a:ea typeface="Tahoma"/>
                <a:cs typeface="Tahoma"/>
                <a:sym typeface="Tahoma"/>
              </a:rPr>
              <a:t>Mediates app needs and resource constraints</a:t>
            </a:r>
            <a:endParaRPr/>
          </a:p>
          <a:p>
            <a:pPr marL="342900" marR="0" lvl="0" indent="-342900" algn="l" rtl="0">
              <a:lnSpc>
                <a:spcPct val="100000"/>
              </a:lnSpc>
              <a:spcBef>
                <a:spcPts val="300"/>
              </a:spcBef>
              <a:spcAft>
                <a:spcPts val="0"/>
              </a:spcAft>
              <a:buClr>
                <a:schemeClr val="accent2"/>
              </a:buClr>
              <a:buSzPts val="2800"/>
              <a:buFont typeface="Arial"/>
              <a:buNone/>
            </a:pPr>
            <a:r>
              <a:rPr lang="en-US" sz="1500" b="1" i="0" u="none">
                <a:solidFill>
                  <a:srgbClr val="003399"/>
                </a:solidFill>
                <a:latin typeface="Tahoma"/>
                <a:ea typeface="Tahoma"/>
                <a:cs typeface="Tahoma"/>
                <a:sym typeface="Tahoma"/>
              </a:rPr>
              <a:t>		- networking, computation, device</a:t>
            </a:r>
            <a:endParaRPr/>
          </a:p>
          <a:p>
            <a:pPr marL="342900" marR="0" lvl="0" indent="-342900" algn="l" rtl="0">
              <a:lnSpc>
                <a:spcPct val="100000"/>
              </a:lnSpc>
              <a:spcBef>
                <a:spcPts val="340"/>
              </a:spcBef>
              <a:spcAft>
                <a:spcPts val="0"/>
              </a:spcAft>
              <a:buClr>
                <a:schemeClr val="accent2"/>
              </a:buClr>
              <a:buSzPts val="2800"/>
              <a:buFont typeface="Arial"/>
              <a:buNone/>
            </a:pPr>
            <a:endParaRPr sz="1700" b="1" i="0" u="none">
              <a:solidFill>
                <a:schemeClr val="accent2"/>
              </a:solidFill>
              <a:latin typeface="Tahoma"/>
              <a:ea typeface="Tahoma"/>
              <a:cs typeface="Tahoma"/>
              <a:sym typeface="Tahoma"/>
            </a:endParaRPr>
          </a:p>
          <a:p>
            <a:pPr marL="342900" marR="0" lvl="0" indent="-342900" algn="l" rtl="0">
              <a:lnSpc>
                <a:spcPct val="100000"/>
              </a:lnSpc>
              <a:spcBef>
                <a:spcPts val="380"/>
              </a:spcBef>
              <a:spcAft>
                <a:spcPts val="0"/>
              </a:spcAft>
              <a:buClr>
                <a:schemeClr val="accent2"/>
              </a:buClr>
              <a:buSzPts val="2800"/>
              <a:buFont typeface="Arial"/>
              <a:buNone/>
            </a:pPr>
            <a:endParaRPr sz="1900" b="1" i="0" u="none">
              <a:solidFill>
                <a:schemeClr val="accent2"/>
              </a:solidFill>
              <a:latin typeface="Tahoma"/>
              <a:ea typeface="Tahoma"/>
              <a:cs typeface="Tahoma"/>
              <a:sym typeface="Tahoma"/>
            </a:endParaRPr>
          </a:p>
          <a:p>
            <a:pPr marL="742950" marR="0" lvl="1" indent="-120650" algn="l" rtl="0">
              <a:lnSpc>
                <a:spcPct val="100000"/>
              </a:lnSpc>
              <a:spcBef>
                <a:spcPts val="520"/>
              </a:spcBef>
              <a:spcAft>
                <a:spcPts val="0"/>
              </a:spcAft>
              <a:buClr>
                <a:schemeClr val="accent2"/>
              </a:buClr>
              <a:buSzPts val="2600"/>
              <a:buFont typeface="Arial"/>
              <a:buNone/>
            </a:pPr>
            <a:endParaRPr sz="2600" b="0" i="0" u="none" strike="noStrike" cap="none">
              <a:solidFill>
                <a:schemeClr val="accent2"/>
              </a:solidFill>
              <a:latin typeface="Tahoma"/>
              <a:ea typeface="Tahoma"/>
              <a:cs typeface="Tahoma"/>
              <a:sym typeface="Tahoma"/>
            </a:endParaRPr>
          </a:p>
          <a:p>
            <a:pPr marL="342900" marR="0" lvl="0" indent="-177800" algn="l" rtl="0">
              <a:lnSpc>
                <a:spcPct val="100000"/>
              </a:lnSpc>
              <a:spcBef>
                <a:spcPts val="520"/>
              </a:spcBef>
              <a:spcAft>
                <a:spcPts val="0"/>
              </a:spcAft>
              <a:buClr>
                <a:schemeClr val="accent2"/>
              </a:buClr>
              <a:buSzPts val="2600"/>
              <a:buFont typeface="Arial"/>
              <a:buNone/>
            </a:pPr>
            <a:endParaRPr sz="2600" b="0" i="0" u="none" strike="noStrike" cap="none">
              <a:solidFill>
                <a:schemeClr val="accent2"/>
              </a:solidFill>
              <a:latin typeface="Tahoma"/>
              <a:ea typeface="Tahoma"/>
              <a:cs typeface="Tahoma"/>
              <a:sym typeface="Tahoma"/>
            </a:endParaRPr>
          </a:p>
        </p:txBody>
      </p:sp>
      <p:pic>
        <p:nvPicPr>
          <p:cNvPr id="757" name="Google Shape;757;p52" descr="SATware semantic layers"/>
          <p:cNvPicPr preferRelativeResize="0"/>
          <p:nvPr/>
        </p:nvPicPr>
        <p:blipFill rotWithShape="1">
          <a:blip r:embed="rId3">
            <a:alphaModFix/>
          </a:blip>
          <a:srcRect/>
          <a:stretch/>
        </p:blipFill>
        <p:spPr>
          <a:xfrm>
            <a:off x="3581400" y="2514600"/>
            <a:ext cx="5324475" cy="31353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57"/>
          <p:cNvSpPr txBox="1">
            <a:spLocks noGrp="1"/>
          </p:cNvSpPr>
          <p:nvPr>
            <p:ph type="sldNum" idx="12"/>
          </p:nvPr>
        </p:nvSpPr>
        <p:spPr>
          <a:xfrm>
            <a:off x="6731000" y="6229350"/>
            <a:ext cx="19050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lt2"/>
              </a:buClr>
              <a:buSzPts val="1400"/>
              <a:buFont typeface="Arial"/>
              <a:buNone/>
            </a:pPr>
            <a:fld id="{00000000-1234-1234-1234-123412341234}" type="slidenum">
              <a:rPr lang="en-US"/>
              <a:t>38</a:t>
            </a:fld>
            <a:endParaRPr/>
          </a:p>
        </p:txBody>
      </p:sp>
      <p:pic>
        <p:nvPicPr>
          <p:cNvPr id="894" name="Google Shape;894;p57"/>
          <p:cNvPicPr preferRelativeResize="0"/>
          <p:nvPr/>
        </p:nvPicPr>
        <p:blipFill>
          <a:blip r:embed="rId3">
            <a:alphaModFix/>
          </a:blip>
          <a:stretch>
            <a:fillRect/>
          </a:stretch>
        </p:blipFill>
        <p:spPr>
          <a:xfrm>
            <a:off x="152400" y="152400"/>
            <a:ext cx="9032924" cy="6774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7468"/>
          </a:xfrm>
        </p:spPr>
        <p:txBody>
          <a:bodyPr>
            <a:noAutofit/>
          </a:bodyPr>
          <a:lstStyle/>
          <a:p>
            <a:r>
              <a:rPr lang="en-US" sz="3200" b="1" i="1" dirty="0" smtClean="0">
                <a:uFillTx/>
              </a:rPr>
              <a:t>SCALE (Smart Community Awareness and Alerting) </a:t>
            </a:r>
            <a:br>
              <a:rPr lang="en-US" sz="3200" b="1" i="1" dirty="0" smtClean="0">
                <a:uFillTx/>
              </a:rPr>
            </a:br>
            <a:r>
              <a:rPr lang="en-US" sz="3200" b="1" dirty="0" smtClean="0">
                <a:solidFill>
                  <a:srgbClr val="000090"/>
                </a:solidFill>
                <a:uFillTx/>
              </a:rPr>
              <a:t>A </a:t>
            </a:r>
            <a:r>
              <a:rPr lang="en-US" sz="3200" b="1" dirty="0" err="1" smtClean="0">
                <a:solidFill>
                  <a:srgbClr val="000090"/>
                </a:solidFill>
                <a:uFillTx/>
              </a:rPr>
              <a:t>SmartAmerica</a:t>
            </a:r>
            <a:r>
              <a:rPr lang="en-US" sz="3200" b="1" dirty="0" smtClean="0">
                <a:solidFill>
                  <a:srgbClr val="000090"/>
                </a:solidFill>
                <a:uFillTx/>
              </a:rPr>
              <a:t> Project – Democratizing </a:t>
            </a:r>
            <a:r>
              <a:rPr lang="en-US" sz="3200" b="1" dirty="0" err="1" smtClean="0">
                <a:solidFill>
                  <a:srgbClr val="000090"/>
                </a:solidFill>
                <a:uFillTx/>
              </a:rPr>
              <a:t>IoT</a:t>
            </a:r>
            <a:endParaRPr lang="en-US" sz="3200" b="1" dirty="0">
              <a:solidFill>
                <a:srgbClr val="000090"/>
              </a:solidFill>
              <a:uFillTx/>
            </a:endParaRPr>
          </a:p>
        </p:txBody>
      </p:sp>
      <p:pic>
        <p:nvPicPr>
          <p:cNvPr id="16" name="Picture 15"/>
          <p:cNvPicPr>
            <a:picLocks noChangeAspect="1"/>
          </p:cNvPicPr>
          <p:nvPr/>
        </p:nvPicPr>
        <p:blipFill>
          <a:blip r:embed="rId3"/>
          <a:stretch>
            <a:fillRect/>
          </a:stretch>
        </p:blipFill>
        <p:spPr>
          <a:xfrm>
            <a:off x="84668" y="924213"/>
            <a:ext cx="9059331" cy="5994398"/>
          </a:xfrm>
          <a:prstGeom prst="rect">
            <a:avLst/>
          </a:prstGeom>
        </p:spPr>
      </p:pic>
      <p:pic>
        <p:nvPicPr>
          <p:cNvPr id="4" name="Picture 2" descr="http://www.victorycourt.com/images/gallery/large/01.jpg"/>
          <p:cNvPicPr>
            <a:picLocks noChangeAspect="1" noChangeArrowheads="1"/>
          </p:cNvPicPr>
          <p:nvPr/>
        </p:nvPicPr>
        <p:blipFill>
          <a:blip r:embed="rId4" cstate="print"/>
          <a:srcRect/>
          <a:stretch>
            <a:fillRect/>
          </a:stretch>
        </p:blipFill>
        <p:spPr bwMode="auto">
          <a:xfrm>
            <a:off x="84668" y="2189310"/>
            <a:ext cx="2527300" cy="1617473"/>
          </a:xfrm>
          <a:prstGeom prst="rect">
            <a:avLst/>
          </a:prstGeom>
          <a:noFill/>
        </p:spPr>
      </p:pic>
    </p:spTree>
    <p:extLst>
      <p:ext uri="{BB962C8B-B14F-4D97-AF65-F5344CB8AC3E}">
        <p14:creationId xmlns:p14="http://schemas.microsoft.com/office/powerpoint/2010/main" val="10739486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42" name="Google Shape;142;p21"/>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
        <p:nvSpPr>
          <p:cNvPr id="143" name="Google Shape;143;p21"/>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Course logistics and details</a:t>
            </a:r>
            <a:endParaRPr/>
          </a:p>
        </p:txBody>
      </p:sp>
      <p:sp>
        <p:nvSpPr>
          <p:cNvPr id="144" name="Google Shape;144;p21"/>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Homeworks </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Paper summaries  (choose 2 papers in each summary from reading list) </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Midterm Examination</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Course Project</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In groups of 3 </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Potential projects available on webpage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Past projects available on webpage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 name="Picture 2" descr="tippers-bren-ha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4" y="39699"/>
            <a:ext cx="9395001" cy="6351838"/>
          </a:xfrm>
          <a:prstGeom prst="rect">
            <a:avLst/>
          </a:prstGeom>
        </p:spPr>
      </p:pic>
      <p:sp>
        <p:nvSpPr>
          <p:cNvPr id="61" name="Shape 61"/>
          <p:cNvSpPr txBox="1">
            <a:spLocks noGrp="1"/>
          </p:cNvSpPr>
          <p:nvPr>
            <p:ph type="title"/>
          </p:nvPr>
        </p:nvSpPr>
        <p:spPr>
          <a:xfrm>
            <a:off x="611293" y="1349765"/>
            <a:ext cx="7543800" cy="1310235"/>
          </a:xfrm>
          <a:prstGeom prst="rect">
            <a:avLst/>
          </a:prstGeom>
          <a:solidFill>
            <a:srgbClr val="FDEADA">
              <a:alpha val="40000"/>
            </a:srgbClr>
          </a:solidFill>
          <a:ln>
            <a:noFill/>
          </a:ln>
        </p:spPr>
        <p:txBody>
          <a:bodyPr lIns="91425" tIns="91425" rIns="91425" bIns="91425" anchor="b" anchorCtr="0">
            <a:noAutofit/>
          </a:bodyPr>
          <a:lstStyle/>
          <a:p>
            <a:pPr marL="0" marR="0" lvl="0" indent="0" algn="l" rtl="0">
              <a:lnSpc>
                <a:spcPct val="100000"/>
              </a:lnSpc>
              <a:spcBef>
                <a:spcPts val="0"/>
              </a:spcBef>
              <a:spcAft>
                <a:spcPts val="0"/>
              </a:spcAft>
              <a:buClr>
                <a:schemeClr val="lt1"/>
              </a:buClr>
              <a:buSzPct val="25000"/>
              <a:buFont typeface="Proxima Nova"/>
              <a:buNone/>
            </a:pPr>
            <a:r>
              <a:rPr lang="en-US" sz="4800" b="0" i="0" u="none" strike="noStrike" cap="none" dirty="0" smtClean="0">
                <a:solidFill>
                  <a:schemeClr val="tx1">
                    <a:lumMod val="75000"/>
                    <a:lumOff val="25000"/>
                  </a:schemeClr>
                </a:solidFill>
                <a:latin typeface="+mn-lt"/>
                <a:ea typeface="Proxima Nova"/>
                <a:cs typeface="Proxima Nova"/>
                <a:sym typeface="Proxima Nova"/>
              </a:rPr>
              <a:t>TIPPERS </a:t>
            </a:r>
            <a:r>
              <a:rPr lang="en-US" sz="2800" b="0" i="0" u="none" strike="noStrike" cap="none" dirty="0" smtClean="0">
                <a:solidFill>
                  <a:schemeClr val="tx1">
                    <a:lumMod val="75000"/>
                    <a:lumOff val="25000"/>
                  </a:schemeClr>
                </a:solidFill>
                <a:latin typeface="+mn-lt"/>
                <a:ea typeface="Proxima Nova"/>
                <a:cs typeface="Proxima Nova"/>
                <a:sym typeface="Proxima Nova"/>
              </a:rPr>
              <a:t> </a:t>
            </a:r>
            <a:r>
              <a:rPr lang="en-US" sz="3200" b="0" i="1" u="none" strike="noStrike" cap="none" dirty="0" smtClean="0">
                <a:solidFill>
                  <a:schemeClr val="tx1">
                    <a:lumMod val="75000"/>
                    <a:lumOff val="25000"/>
                  </a:schemeClr>
                </a:solidFill>
                <a:latin typeface="+mn-lt"/>
                <a:ea typeface="Proxima Nova"/>
                <a:cs typeface="Proxima Nova"/>
                <a:sym typeface="Proxima Nova"/>
              </a:rPr>
              <a:t>(</a:t>
            </a:r>
            <a:r>
              <a:rPr lang="en-US" sz="3200" b="0" i="1" u="none" strike="noStrike" cap="none" dirty="0" err="1" smtClean="0">
                <a:solidFill>
                  <a:srgbClr val="FF0000"/>
                </a:solidFill>
                <a:latin typeface="+mn-lt"/>
                <a:ea typeface="Proxima Nova"/>
                <a:cs typeface="Proxima Nova"/>
                <a:sym typeface="Proxima Nova"/>
              </a:rPr>
              <a:t>T</a:t>
            </a:r>
            <a:r>
              <a:rPr lang="en-US" sz="3200" b="0" i="1" u="none" strike="noStrike" cap="none" dirty="0" err="1" smtClean="0">
                <a:solidFill>
                  <a:schemeClr val="tx1">
                    <a:lumMod val="75000"/>
                    <a:lumOff val="25000"/>
                  </a:schemeClr>
                </a:solidFill>
                <a:latin typeface="+mn-lt"/>
                <a:ea typeface="Proxima Nova"/>
                <a:cs typeface="Proxima Nova"/>
                <a:sym typeface="Proxima Nova"/>
              </a:rPr>
              <a:t>estbed</a:t>
            </a:r>
            <a:r>
              <a:rPr lang="en-US" sz="3200" b="0" i="1" u="none" strike="noStrike" cap="none" dirty="0" smtClean="0">
                <a:solidFill>
                  <a:schemeClr val="tx1">
                    <a:lumMod val="75000"/>
                    <a:lumOff val="25000"/>
                  </a:schemeClr>
                </a:solidFill>
                <a:latin typeface="+mn-lt"/>
                <a:ea typeface="Proxima Nova"/>
                <a:cs typeface="Proxima Nova"/>
                <a:sym typeface="Proxima Nova"/>
              </a:rPr>
              <a:t> for </a:t>
            </a:r>
            <a:r>
              <a:rPr lang="en-US" sz="3200" b="0" i="1" u="none" strike="noStrike" cap="none" dirty="0" err="1" smtClean="0">
                <a:solidFill>
                  <a:srgbClr val="FF0000"/>
                </a:solidFill>
                <a:latin typeface="+mn-lt"/>
                <a:ea typeface="Proxima Nova"/>
                <a:cs typeface="Proxima Nova"/>
                <a:sym typeface="Proxima Nova"/>
              </a:rPr>
              <a:t>I</a:t>
            </a:r>
            <a:r>
              <a:rPr lang="en-US" sz="3200" b="0" i="1" u="none" strike="noStrike" cap="none" dirty="0" err="1" smtClean="0">
                <a:solidFill>
                  <a:schemeClr val="tx1">
                    <a:lumMod val="75000"/>
                    <a:lumOff val="25000"/>
                  </a:schemeClr>
                </a:solidFill>
                <a:latin typeface="+mn-lt"/>
                <a:ea typeface="Proxima Nova"/>
                <a:cs typeface="Proxima Nova"/>
                <a:sym typeface="Proxima Nova"/>
              </a:rPr>
              <a:t>oT</a:t>
            </a:r>
            <a:r>
              <a:rPr lang="en-US" sz="3200" b="0" i="1" u="none" strike="noStrike" cap="none" dirty="0" smtClean="0">
                <a:solidFill>
                  <a:schemeClr val="tx1">
                    <a:lumMod val="75000"/>
                    <a:lumOff val="25000"/>
                  </a:schemeClr>
                </a:solidFill>
                <a:latin typeface="+mn-lt"/>
                <a:ea typeface="Proxima Nova"/>
                <a:cs typeface="Proxima Nova"/>
                <a:sym typeface="Proxima Nova"/>
              </a:rPr>
              <a:t>-based </a:t>
            </a:r>
            <a:r>
              <a:rPr lang="en-US" sz="3200" b="0" i="1" u="none" strike="noStrike" cap="none" dirty="0" smtClean="0">
                <a:solidFill>
                  <a:srgbClr val="FF0000"/>
                </a:solidFill>
                <a:latin typeface="+mn-lt"/>
                <a:ea typeface="Proxima Nova"/>
                <a:cs typeface="Proxima Nova"/>
                <a:sym typeface="Proxima Nova"/>
              </a:rPr>
              <a:t>P</a:t>
            </a:r>
            <a:r>
              <a:rPr lang="en-US" sz="3200" b="0" i="1" u="none" strike="noStrike" cap="none" dirty="0" smtClean="0">
                <a:solidFill>
                  <a:schemeClr val="tx1">
                    <a:lumMod val="75000"/>
                    <a:lumOff val="25000"/>
                  </a:schemeClr>
                </a:solidFill>
                <a:latin typeface="+mn-lt"/>
                <a:ea typeface="Proxima Nova"/>
                <a:cs typeface="Proxima Nova"/>
                <a:sym typeface="Proxima Nova"/>
              </a:rPr>
              <a:t>rivacy-</a:t>
            </a:r>
            <a:r>
              <a:rPr lang="en-US" sz="3200" b="0" i="1" u="none" strike="noStrike" cap="none" dirty="0" smtClean="0">
                <a:solidFill>
                  <a:srgbClr val="FF0000"/>
                </a:solidFill>
                <a:latin typeface="+mn-lt"/>
                <a:ea typeface="Proxima Nova"/>
                <a:cs typeface="Proxima Nova"/>
                <a:sym typeface="Proxima Nova"/>
              </a:rPr>
              <a:t>P</a:t>
            </a:r>
            <a:r>
              <a:rPr lang="en-US" sz="3200" b="0" i="1" u="none" strike="noStrike" cap="none" dirty="0" smtClean="0">
                <a:solidFill>
                  <a:schemeClr val="tx1">
                    <a:lumMod val="75000"/>
                    <a:lumOff val="25000"/>
                  </a:schemeClr>
                </a:solidFill>
                <a:latin typeface="+mn-lt"/>
                <a:ea typeface="Proxima Nova"/>
                <a:cs typeface="Proxima Nova"/>
                <a:sym typeface="Proxima Nova"/>
              </a:rPr>
              <a:t>reserving </a:t>
            </a:r>
            <a:r>
              <a:rPr lang="en-US" sz="3200" b="0" i="1" u="none" strike="noStrike" cap="none" dirty="0" err="1" smtClean="0">
                <a:solidFill>
                  <a:srgbClr val="FF0000"/>
                </a:solidFill>
                <a:latin typeface="+mn-lt"/>
                <a:ea typeface="Proxima Nova"/>
                <a:cs typeface="Proxima Nova"/>
                <a:sym typeface="Proxima Nova"/>
              </a:rPr>
              <a:t>PER</a:t>
            </a:r>
            <a:r>
              <a:rPr lang="en-US" sz="3200" b="0" i="1" u="none" strike="noStrike" cap="none" dirty="0" err="1" smtClean="0">
                <a:solidFill>
                  <a:schemeClr val="tx1">
                    <a:lumMod val="75000"/>
                    <a:lumOff val="25000"/>
                  </a:schemeClr>
                </a:solidFill>
                <a:latin typeface="+mn-lt"/>
                <a:ea typeface="Proxima Nova"/>
                <a:cs typeface="Proxima Nova"/>
                <a:sym typeface="Proxima Nova"/>
              </a:rPr>
              <a:t>vasive</a:t>
            </a:r>
            <a:r>
              <a:rPr lang="en-US" sz="3200" b="0" i="1" u="none" strike="noStrike" cap="none" dirty="0" smtClean="0">
                <a:solidFill>
                  <a:schemeClr val="tx1">
                    <a:lumMod val="75000"/>
                    <a:lumOff val="25000"/>
                  </a:schemeClr>
                </a:solidFill>
                <a:latin typeface="+mn-lt"/>
                <a:ea typeface="Proxima Nova"/>
                <a:cs typeface="Proxima Nova"/>
                <a:sym typeface="Proxima Nova"/>
              </a:rPr>
              <a:t> </a:t>
            </a:r>
            <a:r>
              <a:rPr lang="en-US" sz="3200" b="0" i="1" u="none" strike="noStrike" cap="none" dirty="0" smtClean="0">
                <a:solidFill>
                  <a:srgbClr val="FF0000"/>
                </a:solidFill>
                <a:latin typeface="+mn-lt"/>
                <a:ea typeface="Proxima Nova"/>
                <a:cs typeface="Proxima Nova"/>
                <a:sym typeface="Proxima Nova"/>
              </a:rPr>
              <a:t>S</a:t>
            </a:r>
            <a:r>
              <a:rPr lang="en-US" sz="3200" b="0" i="1" u="none" strike="noStrike" cap="none" dirty="0" smtClean="0">
                <a:solidFill>
                  <a:schemeClr val="tx1">
                    <a:lumMod val="75000"/>
                    <a:lumOff val="25000"/>
                  </a:schemeClr>
                </a:solidFill>
                <a:latin typeface="+mn-lt"/>
                <a:ea typeface="Proxima Nova"/>
                <a:cs typeface="Proxima Nova"/>
                <a:sym typeface="Proxima Nova"/>
              </a:rPr>
              <a:t>paces)  - </a:t>
            </a:r>
            <a:br>
              <a:rPr lang="en-US" sz="3200" b="0" i="1" u="none" strike="noStrike" cap="none" dirty="0" smtClean="0">
                <a:solidFill>
                  <a:schemeClr val="tx1">
                    <a:lumMod val="75000"/>
                    <a:lumOff val="25000"/>
                  </a:schemeClr>
                </a:solidFill>
                <a:latin typeface="+mn-lt"/>
                <a:ea typeface="Proxima Nova"/>
                <a:cs typeface="Proxima Nova"/>
                <a:sym typeface="Proxima Nova"/>
              </a:rPr>
            </a:br>
            <a:r>
              <a:rPr lang="en-US" sz="3200" b="0" i="1" u="none" strike="noStrike" cap="none" dirty="0" smtClean="0">
                <a:solidFill>
                  <a:schemeClr val="tx1">
                    <a:lumMod val="75000"/>
                    <a:lumOff val="25000"/>
                  </a:schemeClr>
                </a:solidFill>
                <a:latin typeface="+mn-lt"/>
                <a:ea typeface="Proxima Nova"/>
                <a:cs typeface="Proxima Nova"/>
                <a:sym typeface="Proxima Nova"/>
              </a:rPr>
              <a:t>A DARPA Brandeis Project</a:t>
            </a:r>
            <a:endParaRPr lang="en-US" sz="3200" b="0" i="1" u="none" strike="noStrike" cap="none" dirty="0">
              <a:solidFill>
                <a:schemeClr val="tx1">
                  <a:lumMod val="75000"/>
                  <a:lumOff val="25000"/>
                </a:schemeClr>
              </a:solidFill>
              <a:latin typeface="+mn-lt"/>
              <a:ea typeface="Proxima Nova"/>
              <a:cs typeface="Proxima Nova"/>
              <a:sym typeface="Proxima Nova"/>
            </a:endParaRPr>
          </a:p>
        </p:txBody>
      </p:sp>
      <p:sp>
        <p:nvSpPr>
          <p:cNvPr id="62" name="Shape 62"/>
          <p:cNvSpPr txBox="1">
            <a:spLocks noGrp="1"/>
          </p:cNvSpPr>
          <p:nvPr>
            <p:ph type="body" idx="1"/>
          </p:nvPr>
        </p:nvSpPr>
        <p:spPr>
          <a:xfrm>
            <a:off x="851182" y="2943239"/>
            <a:ext cx="7543800" cy="3368900"/>
          </a:xfrm>
          <a:prstGeom prst="rect">
            <a:avLst/>
          </a:prstGeom>
          <a:solidFill>
            <a:srgbClr val="FDEADA">
              <a:alpha val="40000"/>
            </a:srgbClr>
          </a:solidFill>
          <a:ln>
            <a:noFill/>
          </a:ln>
        </p:spPr>
        <p:txBody>
          <a:bodyPr lIns="91425" tIns="91425" rIns="91425" bIns="91425" anchor="t" anchorCtr="0">
            <a:noAutofit/>
          </a:bodyPr>
          <a:lstStyle/>
          <a:p>
            <a:pPr lvl="0">
              <a:lnSpc>
                <a:spcPct val="100000"/>
              </a:lnSpc>
              <a:spcBef>
                <a:spcPts val="0"/>
              </a:spcBef>
              <a:spcAft>
                <a:spcPts val="0"/>
              </a:spcAft>
              <a:buClr>
                <a:schemeClr val="lt1"/>
              </a:buClr>
              <a:buSzPct val="25000"/>
            </a:pPr>
            <a:r>
              <a:rPr lang="en-US" cap="none" dirty="0" err="1" smtClean="0">
                <a:solidFill>
                  <a:srgbClr val="800000"/>
                </a:solidFill>
                <a:latin typeface="+mn-lt"/>
                <a:ea typeface="Proxima Nova"/>
                <a:cs typeface="Proxima Nova"/>
                <a:sym typeface="Proxima Nova"/>
              </a:rPr>
              <a:t>Sharad</a:t>
            </a:r>
            <a:r>
              <a:rPr lang="en-US" cap="none" dirty="0" smtClean="0">
                <a:solidFill>
                  <a:srgbClr val="800000"/>
                </a:solidFill>
                <a:latin typeface="+mn-lt"/>
                <a:ea typeface="Proxima Nova"/>
                <a:cs typeface="Proxima Nova"/>
                <a:sym typeface="Proxima Nova"/>
              </a:rPr>
              <a:t> Mehrotra, Nalini </a:t>
            </a:r>
            <a:r>
              <a:rPr lang="en-US" cap="none" dirty="0" err="1" smtClean="0">
                <a:solidFill>
                  <a:srgbClr val="800000"/>
                </a:solidFill>
                <a:latin typeface="+mn-lt"/>
                <a:ea typeface="Proxima Nova"/>
                <a:cs typeface="Proxima Nova"/>
                <a:sym typeface="Proxima Nova"/>
              </a:rPr>
              <a:t>Venkatasubramanian</a:t>
            </a:r>
            <a:r>
              <a:rPr lang="en-US" cap="none" dirty="0" smtClean="0">
                <a:solidFill>
                  <a:srgbClr val="800000"/>
                </a:solidFill>
                <a:latin typeface="+mn-lt"/>
                <a:ea typeface="Proxima Nova"/>
                <a:cs typeface="Proxima Nova"/>
                <a:sym typeface="Proxima Nova"/>
              </a:rPr>
              <a:t>, Alfred </a:t>
            </a:r>
            <a:r>
              <a:rPr lang="en-US" cap="none" dirty="0" err="1" smtClean="0">
                <a:solidFill>
                  <a:srgbClr val="800000"/>
                </a:solidFill>
                <a:latin typeface="+mn-lt"/>
                <a:ea typeface="Proxima Nova"/>
                <a:cs typeface="Proxima Nova"/>
                <a:sym typeface="Proxima Nova"/>
              </a:rPr>
              <a:t>Kobsa</a:t>
            </a:r>
            <a:endParaRPr lang="en-US" cap="none" dirty="0" smtClean="0">
              <a:solidFill>
                <a:srgbClr val="800000"/>
              </a:solidFill>
              <a:latin typeface="+mn-lt"/>
              <a:ea typeface="Proxima Nova"/>
              <a:cs typeface="Proxima Nova"/>
              <a:sym typeface="Proxima Nova"/>
            </a:endParaRPr>
          </a:p>
          <a:p>
            <a:pPr>
              <a:lnSpc>
                <a:spcPct val="100000"/>
              </a:lnSpc>
              <a:spcBef>
                <a:spcPts val="0"/>
              </a:spcBef>
              <a:spcAft>
                <a:spcPts val="0"/>
              </a:spcAft>
              <a:buClr>
                <a:schemeClr val="lt1"/>
              </a:buClr>
              <a:buSzPct val="25000"/>
            </a:pPr>
            <a:r>
              <a:rPr lang="en-US" i="1" cap="none" dirty="0">
                <a:solidFill>
                  <a:schemeClr val="tx1">
                    <a:lumMod val="75000"/>
                    <a:lumOff val="25000"/>
                  </a:schemeClr>
                </a:solidFill>
                <a:latin typeface="+mn-lt"/>
                <a:ea typeface="Proxima Nova"/>
                <a:cs typeface="Proxima Nova"/>
                <a:sym typeface="Proxima Nova"/>
              </a:rPr>
              <a:t>University of California </a:t>
            </a:r>
            <a:r>
              <a:rPr lang="en-US" i="1" cap="none" dirty="0" smtClean="0">
                <a:solidFill>
                  <a:schemeClr val="tx1">
                    <a:lumMod val="75000"/>
                    <a:lumOff val="25000"/>
                  </a:schemeClr>
                </a:solidFill>
                <a:latin typeface="+mn-lt"/>
                <a:ea typeface="Proxima Nova"/>
                <a:cs typeface="Proxima Nova"/>
                <a:sym typeface="Proxima Nova"/>
              </a:rPr>
              <a:t>Irvine</a:t>
            </a:r>
            <a:endParaRPr lang="en-US" b="0" cap="none" dirty="0" smtClean="0">
              <a:solidFill>
                <a:srgbClr val="800000"/>
              </a:solidFill>
              <a:ea typeface="Proxima Nova"/>
              <a:cs typeface="Proxima Nova"/>
              <a:sym typeface="Proxima Nova"/>
            </a:endParaRPr>
          </a:p>
          <a:p>
            <a:pPr>
              <a:lnSpc>
                <a:spcPct val="100000"/>
              </a:lnSpc>
              <a:spcBef>
                <a:spcPts val="0"/>
              </a:spcBef>
              <a:spcAft>
                <a:spcPts val="0"/>
              </a:spcAft>
              <a:buClr>
                <a:schemeClr val="lt1"/>
              </a:buClr>
              <a:buSzPct val="25000"/>
            </a:pPr>
            <a:endParaRPr lang="en-US" b="0" cap="none" dirty="0" smtClean="0">
              <a:solidFill>
                <a:srgbClr val="800000"/>
              </a:solidFill>
              <a:latin typeface="+mn-lt"/>
              <a:ea typeface="Proxima Nova"/>
              <a:cs typeface="Proxima Nova"/>
              <a:sym typeface="Proxima Nova"/>
            </a:endParaRPr>
          </a:p>
          <a:p>
            <a:pPr>
              <a:lnSpc>
                <a:spcPct val="100000"/>
              </a:lnSpc>
              <a:spcBef>
                <a:spcPts val="0"/>
              </a:spcBef>
              <a:spcAft>
                <a:spcPts val="0"/>
              </a:spcAft>
              <a:buClr>
                <a:schemeClr val="lt1"/>
              </a:buClr>
              <a:buSzPct val="25000"/>
            </a:pPr>
            <a:r>
              <a:rPr lang="en-US" b="0" cap="none" dirty="0" smtClean="0">
                <a:solidFill>
                  <a:srgbClr val="800000"/>
                </a:solidFill>
                <a:latin typeface="+mn-lt"/>
                <a:ea typeface="Proxima Nova"/>
                <a:cs typeface="Proxima Nova"/>
                <a:sym typeface="Proxima Nova"/>
              </a:rPr>
              <a:t>Raj </a:t>
            </a:r>
            <a:r>
              <a:rPr lang="en-US" b="0" cap="none" dirty="0" err="1" smtClean="0">
                <a:solidFill>
                  <a:srgbClr val="800000"/>
                </a:solidFill>
                <a:latin typeface="+mn-lt"/>
                <a:ea typeface="Proxima Nova"/>
                <a:cs typeface="Proxima Nova"/>
                <a:sym typeface="Proxima Nova"/>
              </a:rPr>
              <a:t>Rajgopalan</a:t>
            </a:r>
            <a:endParaRPr lang="en-US" b="0" cap="none" dirty="0" smtClean="0">
              <a:solidFill>
                <a:srgbClr val="800000"/>
              </a:solidFill>
              <a:latin typeface="+mn-lt"/>
              <a:ea typeface="Proxima Nova"/>
              <a:cs typeface="Proxima Nova"/>
              <a:sym typeface="Proxima Nova"/>
            </a:endParaRPr>
          </a:p>
          <a:p>
            <a:pPr lvl="0">
              <a:lnSpc>
                <a:spcPct val="100000"/>
              </a:lnSpc>
              <a:spcBef>
                <a:spcPts val="0"/>
              </a:spcBef>
              <a:spcAft>
                <a:spcPts val="0"/>
              </a:spcAft>
              <a:buClr>
                <a:schemeClr val="lt1"/>
              </a:buClr>
              <a:buSzPct val="25000"/>
            </a:pPr>
            <a:r>
              <a:rPr lang="en-US" i="1" cap="none" dirty="0" smtClean="0">
                <a:solidFill>
                  <a:schemeClr val="tx1">
                    <a:lumMod val="75000"/>
                    <a:lumOff val="25000"/>
                  </a:schemeClr>
                </a:solidFill>
                <a:latin typeface="+mn-lt"/>
                <a:ea typeface="Proxima Nova"/>
                <a:cs typeface="Proxima Nova"/>
                <a:sym typeface="Proxima Nova"/>
              </a:rPr>
              <a:t>Honeywell Research</a:t>
            </a:r>
          </a:p>
          <a:p>
            <a:pPr lvl="0">
              <a:lnSpc>
                <a:spcPct val="100000"/>
              </a:lnSpc>
              <a:spcBef>
                <a:spcPts val="0"/>
              </a:spcBef>
              <a:spcAft>
                <a:spcPts val="0"/>
              </a:spcAft>
              <a:buClr>
                <a:schemeClr val="lt1"/>
              </a:buClr>
              <a:buSzPct val="25000"/>
            </a:pPr>
            <a:endParaRPr lang="en-US" b="0" cap="none" dirty="0" smtClean="0">
              <a:solidFill>
                <a:schemeClr val="tx1">
                  <a:lumMod val="75000"/>
                  <a:lumOff val="25000"/>
                </a:schemeClr>
              </a:solidFill>
              <a:latin typeface="+mn-lt"/>
              <a:ea typeface="Proxima Nova"/>
              <a:cs typeface="Proxima Nova"/>
              <a:sym typeface="Proxima Nova"/>
            </a:endParaRPr>
          </a:p>
          <a:p>
            <a:pPr lvl="0">
              <a:lnSpc>
                <a:spcPct val="100000"/>
              </a:lnSpc>
              <a:spcBef>
                <a:spcPts val="0"/>
              </a:spcBef>
              <a:spcAft>
                <a:spcPts val="0"/>
              </a:spcAft>
              <a:buClr>
                <a:schemeClr val="lt1"/>
              </a:buClr>
              <a:buSzPct val="25000"/>
            </a:pPr>
            <a:r>
              <a:rPr lang="en-US" i="1" cap="none" dirty="0" smtClean="0">
                <a:solidFill>
                  <a:srgbClr val="800000"/>
                </a:solidFill>
                <a:latin typeface="+mn-lt"/>
                <a:ea typeface="Proxima Nova"/>
                <a:cs typeface="Proxima Nova"/>
                <a:sym typeface="Proxima Nova"/>
              </a:rPr>
              <a:t>+ a large team of TIPPERS researchers &amp; developers at UCI CS + Calit2 + Honeywell</a:t>
            </a:r>
          </a:p>
          <a:p>
            <a:pPr lvl="0">
              <a:lnSpc>
                <a:spcPct val="100000"/>
              </a:lnSpc>
              <a:spcBef>
                <a:spcPts val="0"/>
              </a:spcBef>
              <a:spcAft>
                <a:spcPts val="0"/>
              </a:spcAft>
              <a:buClr>
                <a:schemeClr val="lt1"/>
              </a:buClr>
              <a:buSzPct val="25000"/>
            </a:pPr>
            <a:endParaRPr lang="en-US" b="0" cap="none" dirty="0" smtClean="0">
              <a:solidFill>
                <a:schemeClr val="tx1">
                  <a:lumMod val="75000"/>
                  <a:lumOff val="25000"/>
                </a:schemeClr>
              </a:solidFill>
              <a:ea typeface="Proxima Nova"/>
              <a:cs typeface="Proxima Nova"/>
              <a:sym typeface="Proxima Nova"/>
            </a:endParaRPr>
          </a:p>
          <a:p>
            <a:pPr lvl="0">
              <a:lnSpc>
                <a:spcPct val="100000"/>
              </a:lnSpc>
              <a:spcBef>
                <a:spcPts val="0"/>
              </a:spcBef>
              <a:spcAft>
                <a:spcPts val="0"/>
              </a:spcAft>
              <a:buClr>
                <a:schemeClr val="lt1"/>
              </a:buClr>
              <a:buSzPct val="25000"/>
            </a:pPr>
            <a:endParaRPr lang="en-US" sz="2400" b="0" i="0" u="none" strike="noStrike" cap="none" dirty="0">
              <a:solidFill>
                <a:srgbClr val="FF0000"/>
              </a:solidFill>
              <a:ea typeface="Proxima Nova"/>
              <a:cs typeface="Proxima Nova"/>
              <a:sym typeface="Proxima Nova"/>
            </a:endParaRPr>
          </a:p>
        </p:txBody>
      </p:sp>
    </p:spTree>
    <p:extLst>
      <p:ext uri="{BB962C8B-B14F-4D97-AF65-F5344CB8AC3E}">
        <p14:creationId xmlns:p14="http://schemas.microsoft.com/office/powerpoint/2010/main" val="31533161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764" y="228600"/>
            <a:ext cx="8796652" cy="1143000"/>
          </a:xfrm>
        </p:spPr>
        <p:txBody>
          <a:bodyPr>
            <a:normAutofit fontScale="90000"/>
          </a:bodyPr>
          <a:lstStyle/>
          <a:p>
            <a:r>
              <a:rPr lang="en-US" dirty="0" smtClean="0"/>
              <a:t>Bren Hall: TIPPERS </a:t>
            </a:r>
            <a:r>
              <a:rPr lang="en-US" dirty="0"/>
              <a:t>Instrumented Building</a:t>
            </a:r>
          </a:p>
        </p:txBody>
      </p:sp>
      <p:sp>
        <p:nvSpPr>
          <p:cNvPr id="3" name="Content Placeholder 2"/>
          <p:cNvSpPr>
            <a:spLocks noGrp="1"/>
          </p:cNvSpPr>
          <p:nvPr>
            <p:ph idx="1"/>
          </p:nvPr>
        </p:nvSpPr>
        <p:spPr>
          <a:xfrm>
            <a:off x="3837300" y="2431793"/>
            <a:ext cx="2959049" cy="2242657"/>
          </a:xfrm>
        </p:spPr>
        <p:txBody>
          <a:bodyPr>
            <a:normAutofit fontScale="62500" lnSpcReduction="20000"/>
          </a:bodyPr>
          <a:lstStyle/>
          <a:p>
            <a:pPr>
              <a:lnSpc>
                <a:spcPct val="115000"/>
              </a:lnSpc>
              <a:spcBef>
                <a:spcPts val="0"/>
              </a:spcBef>
              <a:spcAft>
                <a:spcPts val="0"/>
              </a:spcAft>
              <a:buClr>
                <a:srgbClr val="4BA173"/>
              </a:buClr>
              <a:buFont typeface="Wingdings" charset="2"/>
              <a:buChar char="§"/>
            </a:pPr>
            <a:r>
              <a:rPr lang="en-US" b="0" dirty="0">
                <a:ea typeface="Proxima Nova"/>
                <a:cs typeface="Proxima Nova"/>
                <a:sym typeface="Proxima Nova"/>
              </a:rPr>
              <a:t>6 Story Building</a:t>
            </a:r>
          </a:p>
          <a:p>
            <a:pPr>
              <a:lnSpc>
                <a:spcPct val="115000"/>
              </a:lnSpc>
              <a:spcBef>
                <a:spcPts val="0"/>
              </a:spcBef>
              <a:spcAft>
                <a:spcPts val="0"/>
              </a:spcAft>
              <a:buClr>
                <a:srgbClr val="4BA173"/>
              </a:buClr>
              <a:buFont typeface="Wingdings" charset="2"/>
              <a:buChar char="§"/>
            </a:pPr>
            <a:r>
              <a:rPr lang="en-US" dirty="0">
                <a:ea typeface="Proxima Nova"/>
                <a:cs typeface="Proxima Nova"/>
                <a:sym typeface="Proxima Nova"/>
              </a:rPr>
              <a:t>90,000 sq. </a:t>
            </a:r>
            <a:r>
              <a:rPr lang="en-US" dirty="0" err="1">
                <a:ea typeface="Proxima Nova"/>
                <a:cs typeface="Proxima Nova"/>
                <a:sym typeface="Proxima Nova"/>
              </a:rPr>
              <a:t>ft</a:t>
            </a:r>
            <a:r>
              <a:rPr lang="en-US" dirty="0">
                <a:ea typeface="Proxima Nova"/>
                <a:cs typeface="Proxima Nova"/>
                <a:sym typeface="Proxima Nova"/>
              </a:rPr>
              <a:t> classroom</a:t>
            </a:r>
          </a:p>
          <a:p>
            <a:pPr>
              <a:lnSpc>
                <a:spcPct val="115000"/>
              </a:lnSpc>
              <a:spcBef>
                <a:spcPts val="0"/>
              </a:spcBef>
              <a:spcAft>
                <a:spcPts val="0"/>
              </a:spcAft>
              <a:buClr>
                <a:srgbClr val="4BA173"/>
              </a:buClr>
              <a:buFont typeface="Wingdings" charset="2"/>
              <a:buChar char="§"/>
            </a:pPr>
            <a:r>
              <a:rPr lang="en-US" b="0" dirty="0">
                <a:ea typeface="Proxima Nova"/>
                <a:cs typeface="Proxima Nova"/>
                <a:sym typeface="Proxima Nova"/>
              </a:rPr>
              <a:t>125 Faculty Offices</a:t>
            </a:r>
          </a:p>
          <a:p>
            <a:pPr>
              <a:lnSpc>
                <a:spcPct val="115000"/>
              </a:lnSpc>
              <a:spcBef>
                <a:spcPts val="0"/>
              </a:spcBef>
              <a:spcAft>
                <a:spcPts val="0"/>
              </a:spcAft>
              <a:buClr>
                <a:srgbClr val="4BA173"/>
              </a:buClr>
              <a:buFont typeface="Wingdings" charset="2"/>
              <a:buChar char="§"/>
            </a:pPr>
            <a:r>
              <a:rPr lang="en-US" dirty="0">
                <a:ea typeface="Proxima Nova"/>
                <a:cs typeface="Proxima Nova"/>
                <a:sym typeface="Proxima Nova"/>
              </a:rPr>
              <a:t>90 Research Labs</a:t>
            </a:r>
          </a:p>
          <a:p>
            <a:pPr>
              <a:lnSpc>
                <a:spcPct val="115000"/>
              </a:lnSpc>
              <a:spcBef>
                <a:spcPts val="0"/>
              </a:spcBef>
              <a:spcAft>
                <a:spcPts val="0"/>
              </a:spcAft>
              <a:buClr>
                <a:srgbClr val="4BA173"/>
              </a:buClr>
              <a:buFont typeface="Wingdings" charset="2"/>
              <a:buChar char="§"/>
            </a:pPr>
            <a:r>
              <a:rPr lang="en-US" b="0" dirty="0">
                <a:ea typeface="Proxima Nova"/>
                <a:cs typeface="Proxima Nova"/>
                <a:sym typeface="Proxima Nova"/>
              </a:rPr>
              <a:t>Lecture Halls</a:t>
            </a:r>
          </a:p>
          <a:p>
            <a:pPr>
              <a:lnSpc>
                <a:spcPct val="115000"/>
              </a:lnSpc>
              <a:spcBef>
                <a:spcPts val="0"/>
              </a:spcBef>
              <a:spcAft>
                <a:spcPts val="0"/>
              </a:spcAft>
              <a:buClr>
                <a:srgbClr val="4BA173"/>
              </a:buClr>
              <a:buFont typeface="Wingdings" charset="2"/>
              <a:buChar char="§"/>
            </a:pPr>
            <a:r>
              <a:rPr lang="en-US" dirty="0">
                <a:ea typeface="Proxima Nova"/>
                <a:cs typeface="Proxima Nova"/>
                <a:sym typeface="Proxima Nova"/>
              </a:rPr>
              <a:t>Departmental Offices</a:t>
            </a:r>
            <a:endParaRPr lang="en-US" b="0" dirty="0">
              <a:ea typeface="Proxima Nova"/>
              <a:cs typeface="Proxima Nova"/>
              <a:sym typeface="Proxima Nova"/>
            </a:endParaRPr>
          </a:p>
          <a:p>
            <a:pPr marL="0" indent="0">
              <a:buNone/>
            </a:pPr>
            <a:endParaRPr lang="en-US" dirty="0"/>
          </a:p>
        </p:txBody>
      </p:sp>
      <p:pic>
        <p:nvPicPr>
          <p:cNvPr id="5" name="Shape 101"/>
          <p:cNvPicPr preferRelativeResize="0"/>
          <p:nvPr/>
        </p:nvPicPr>
        <p:blipFill rotWithShape="1">
          <a:blip r:embed="rId3">
            <a:alphaModFix/>
          </a:blip>
          <a:srcRect/>
          <a:stretch/>
        </p:blipFill>
        <p:spPr>
          <a:xfrm>
            <a:off x="2503227" y="1197254"/>
            <a:ext cx="1821301" cy="1209831"/>
          </a:xfrm>
          <a:prstGeom prst="rect">
            <a:avLst/>
          </a:prstGeom>
          <a:noFill/>
          <a:ln>
            <a:noFill/>
          </a:ln>
        </p:spPr>
      </p:pic>
      <p:pic>
        <p:nvPicPr>
          <p:cNvPr id="6" name="Shape 102"/>
          <p:cNvPicPr preferRelativeResize="0"/>
          <p:nvPr/>
        </p:nvPicPr>
        <p:blipFill rotWithShape="1">
          <a:blip r:embed="rId4">
            <a:alphaModFix/>
          </a:blip>
          <a:srcRect/>
          <a:stretch/>
        </p:blipFill>
        <p:spPr>
          <a:xfrm>
            <a:off x="822959" y="1197254"/>
            <a:ext cx="1680268" cy="1209831"/>
          </a:xfrm>
          <a:prstGeom prst="rect">
            <a:avLst/>
          </a:prstGeom>
          <a:noFill/>
          <a:ln>
            <a:noFill/>
          </a:ln>
        </p:spPr>
      </p:pic>
      <p:pic>
        <p:nvPicPr>
          <p:cNvPr id="7" name="Shape 86"/>
          <p:cNvPicPr preferRelativeResize="0"/>
          <p:nvPr/>
        </p:nvPicPr>
        <p:blipFill rotWithShape="1">
          <a:blip r:embed="rId5">
            <a:alphaModFix/>
          </a:blip>
          <a:srcRect/>
          <a:stretch/>
        </p:blipFill>
        <p:spPr>
          <a:xfrm>
            <a:off x="836471" y="2431795"/>
            <a:ext cx="2987322" cy="3850342"/>
          </a:xfrm>
          <a:prstGeom prst="rect">
            <a:avLst/>
          </a:prstGeom>
          <a:noFill/>
          <a:ln>
            <a:noFill/>
          </a:ln>
        </p:spPr>
      </p:pic>
      <p:grpSp>
        <p:nvGrpSpPr>
          <p:cNvPr id="8" name="Shape 88"/>
          <p:cNvGrpSpPr/>
          <p:nvPr/>
        </p:nvGrpSpPr>
        <p:grpSpPr>
          <a:xfrm>
            <a:off x="6499099" y="2690982"/>
            <a:ext cx="2478211" cy="2483338"/>
            <a:chOff x="-381000" y="2667000"/>
            <a:chExt cx="4881155" cy="4190999"/>
          </a:xfrm>
        </p:grpSpPr>
        <p:pic>
          <p:nvPicPr>
            <p:cNvPr id="9" name="Shape 89"/>
            <p:cNvPicPr preferRelativeResize="0"/>
            <p:nvPr/>
          </p:nvPicPr>
          <p:blipFill rotWithShape="1">
            <a:blip r:embed="rId6">
              <a:alphaModFix/>
            </a:blip>
            <a:srcRect/>
            <a:stretch/>
          </p:blipFill>
          <p:spPr>
            <a:xfrm>
              <a:off x="-381000" y="2667000"/>
              <a:ext cx="4881155" cy="4190999"/>
            </a:xfrm>
            <a:prstGeom prst="rect">
              <a:avLst/>
            </a:prstGeom>
            <a:noFill/>
            <a:ln>
              <a:noFill/>
            </a:ln>
          </p:spPr>
        </p:pic>
        <p:pic>
          <p:nvPicPr>
            <p:cNvPr id="10" name="Shape 90"/>
            <p:cNvPicPr preferRelativeResize="0"/>
            <p:nvPr/>
          </p:nvPicPr>
          <p:blipFill rotWithShape="1">
            <a:blip r:embed="rId7">
              <a:alphaModFix/>
            </a:blip>
            <a:srcRect/>
            <a:stretch/>
          </p:blipFill>
          <p:spPr>
            <a:xfrm>
              <a:off x="3505200" y="4800600"/>
              <a:ext cx="380998" cy="381000"/>
            </a:xfrm>
            <a:prstGeom prst="rect">
              <a:avLst/>
            </a:prstGeom>
            <a:noFill/>
            <a:ln>
              <a:noFill/>
            </a:ln>
          </p:spPr>
        </p:pic>
        <p:pic>
          <p:nvPicPr>
            <p:cNvPr id="11" name="Shape 91"/>
            <p:cNvPicPr preferRelativeResize="0"/>
            <p:nvPr/>
          </p:nvPicPr>
          <p:blipFill rotWithShape="1">
            <a:blip r:embed="rId7">
              <a:alphaModFix/>
            </a:blip>
            <a:srcRect/>
            <a:stretch/>
          </p:blipFill>
          <p:spPr>
            <a:xfrm>
              <a:off x="3505200" y="5257800"/>
              <a:ext cx="380998" cy="381000"/>
            </a:xfrm>
            <a:prstGeom prst="rect">
              <a:avLst/>
            </a:prstGeom>
            <a:noFill/>
            <a:ln>
              <a:noFill/>
            </a:ln>
          </p:spPr>
        </p:pic>
        <p:pic>
          <p:nvPicPr>
            <p:cNvPr id="12" name="Shape 92"/>
            <p:cNvPicPr preferRelativeResize="0"/>
            <p:nvPr/>
          </p:nvPicPr>
          <p:blipFill rotWithShape="1">
            <a:blip r:embed="rId7">
              <a:alphaModFix/>
            </a:blip>
            <a:srcRect/>
            <a:stretch/>
          </p:blipFill>
          <p:spPr>
            <a:xfrm>
              <a:off x="1295400" y="3352800"/>
              <a:ext cx="380998" cy="381000"/>
            </a:xfrm>
            <a:prstGeom prst="rect">
              <a:avLst/>
            </a:prstGeom>
            <a:noFill/>
            <a:ln>
              <a:noFill/>
            </a:ln>
          </p:spPr>
        </p:pic>
        <p:pic>
          <p:nvPicPr>
            <p:cNvPr id="13" name="Shape 93"/>
            <p:cNvPicPr preferRelativeResize="0"/>
            <p:nvPr/>
          </p:nvPicPr>
          <p:blipFill rotWithShape="1">
            <a:blip r:embed="rId7">
              <a:alphaModFix/>
            </a:blip>
            <a:srcRect/>
            <a:stretch/>
          </p:blipFill>
          <p:spPr>
            <a:xfrm>
              <a:off x="381000" y="3657600"/>
              <a:ext cx="380998" cy="381000"/>
            </a:xfrm>
            <a:prstGeom prst="rect">
              <a:avLst/>
            </a:prstGeom>
            <a:noFill/>
            <a:ln>
              <a:noFill/>
            </a:ln>
          </p:spPr>
        </p:pic>
        <p:pic>
          <p:nvPicPr>
            <p:cNvPr id="14" name="Shape 94"/>
            <p:cNvPicPr preferRelativeResize="0"/>
            <p:nvPr/>
          </p:nvPicPr>
          <p:blipFill rotWithShape="1">
            <a:blip r:embed="rId7">
              <a:alphaModFix/>
            </a:blip>
            <a:srcRect/>
            <a:stretch/>
          </p:blipFill>
          <p:spPr>
            <a:xfrm>
              <a:off x="2133600" y="5105400"/>
              <a:ext cx="380998" cy="381000"/>
            </a:xfrm>
            <a:prstGeom prst="rect">
              <a:avLst/>
            </a:prstGeom>
            <a:noFill/>
            <a:ln>
              <a:noFill/>
            </a:ln>
          </p:spPr>
        </p:pic>
        <p:pic>
          <p:nvPicPr>
            <p:cNvPr id="15" name="Shape 95"/>
            <p:cNvPicPr preferRelativeResize="0"/>
            <p:nvPr/>
          </p:nvPicPr>
          <p:blipFill rotWithShape="1">
            <a:blip r:embed="rId7">
              <a:alphaModFix/>
            </a:blip>
            <a:srcRect/>
            <a:stretch/>
          </p:blipFill>
          <p:spPr>
            <a:xfrm>
              <a:off x="609600" y="5181600"/>
              <a:ext cx="380998" cy="381000"/>
            </a:xfrm>
            <a:prstGeom prst="rect">
              <a:avLst/>
            </a:prstGeom>
            <a:noFill/>
            <a:ln>
              <a:noFill/>
            </a:ln>
          </p:spPr>
        </p:pic>
        <p:pic>
          <p:nvPicPr>
            <p:cNvPr id="16" name="Shape 96"/>
            <p:cNvPicPr preferRelativeResize="0"/>
            <p:nvPr/>
          </p:nvPicPr>
          <p:blipFill rotWithShape="1">
            <a:blip r:embed="rId7">
              <a:alphaModFix/>
            </a:blip>
            <a:srcRect/>
            <a:stretch/>
          </p:blipFill>
          <p:spPr>
            <a:xfrm>
              <a:off x="1447800" y="5334000"/>
              <a:ext cx="380998" cy="381000"/>
            </a:xfrm>
            <a:prstGeom prst="rect">
              <a:avLst/>
            </a:prstGeom>
            <a:noFill/>
            <a:ln>
              <a:noFill/>
            </a:ln>
          </p:spPr>
        </p:pic>
        <p:pic>
          <p:nvPicPr>
            <p:cNvPr id="17" name="Shape 97"/>
            <p:cNvPicPr preferRelativeResize="0"/>
            <p:nvPr/>
          </p:nvPicPr>
          <p:blipFill rotWithShape="1">
            <a:blip r:embed="rId7">
              <a:alphaModFix/>
            </a:blip>
            <a:srcRect/>
            <a:stretch/>
          </p:blipFill>
          <p:spPr>
            <a:xfrm>
              <a:off x="1828800" y="5791200"/>
              <a:ext cx="380998" cy="381000"/>
            </a:xfrm>
            <a:prstGeom prst="rect">
              <a:avLst/>
            </a:prstGeom>
            <a:noFill/>
            <a:ln>
              <a:noFill/>
            </a:ln>
          </p:spPr>
        </p:pic>
        <p:pic>
          <p:nvPicPr>
            <p:cNvPr id="18" name="Shape 98"/>
            <p:cNvPicPr preferRelativeResize="0"/>
            <p:nvPr/>
          </p:nvPicPr>
          <p:blipFill rotWithShape="1">
            <a:blip r:embed="rId7">
              <a:alphaModFix/>
            </a:blip>
            <a:srcRect/>
            <a:stretch/>
          </p:blipFill>
          <p:spPr>
            <a:xfrm>
              <a:off x="914400" y="5943600"/>
              <a:ext cx="380998" cy="381000"/>
            </a:xfrm>
            <a:prstGeom prst="rect">
              <a:avLst/>
            </a:prstGeom>
            <a:noFill/>
            <a:ln>
              <a:noFill/>
            </a:ln>
          </p:spPr>
        </p:pic>
      </p:grpSp>
      <p:pic>
        <p:nvPicPr>
          <p:cNvPr id="19" name="Shape 99"/>
          <p:cNvPicPr preferRelativeResize="0"/>
          <p:nvPr/>
        </p:nvPicPr>
        <p:blipFill rotWithShape="1">
          <a:blip r:embed="rId8">
            <a:alphaModFix/>
          </a:blip>
          <a:srcRect/>
          <a:stretch/>
        </p:blipFill>
        <p:spPr>
          <a:xfrm>
            <a:off x="6539632" y="1196391"/>
            <a:ext cx="2604368" cy="1789313"/>
          </a:xfrm>
          <a:prstGeom prst="rect">
            <a:avLst/>
          </a:prstGeom>
          <a:noFill/>
          <a:ln>
            <a:noFill/>
          </a:ln>
        </p:spPr>
      </p:pic>
      <p:pic>
        <p:nvPicPr>
          <p:cNvPr id="20" name="Shape 100"/>
          <p:cNvPicPr preferRelativeResize="0"/>
          <p:nvPr/>
        </p:nvPicPr>
        <p:blipFill rotWithShape="1">
          <a:blip r:embed="rId9">
            <a:alphaModFix/>
          </a:blip>
          <a:srcRect/>
          <a:stretch/>
        </p:blipFill>
        <p:spPr>
          <a:xfrm>
            <a:off x="4317248" y="1196392"/>
            <a:ext cx="2208872" cy="1210693"/>
          </a:xfrm>
          <a:prstGeom prst="rect">
            <a:avLst/>
          </a:prstGeom>
          <a:noFill/>
          <a:ln>
            <a:noFill/>
          </a:ln>
        </p:spPr>
      </p:pic>
      <p:pic>
        <p:nvPicPr>
          <p:cNvPr id="21" name="Shape 103"/>
          <p:cNvPicPr preferRelativeResize="0"/>
          <p:nvPr/>
        </p:nvPicPr>
        <p:blipFill rotWithShape="1">
          <a:blip r:embed="rId10">
            <a:alphaModFix/>
          </a:blip>
          <a:srcRect/>
          <a:stretch/>
        </p:blipFill>
        <p:spPr>
          <a:xfrm>
            <a:off x="3815590" y="4998690"/>
            <a:ext cx="1507995" cy="867623"/>
          </a:xfrm>
          <a:prstGeom prst="rect">
            <a:avLst/>
          </a:prstGeom>
          <a:noFill/>
          <a:ln>
            <a:noFill/>
          </a:ln>
        </p:spPr>
      </p:pic>
      <p:pic>
        <p:nvPicPr>
          <p:cNvPr id="22" name="Shape 104"/>
          <p:cNvPicPr preferRelativeResize="0"/>
          <p:nvPr/>
        </p:nvPicPr>
        <p:blipFill rotWithShape="1">
          <a:blip r:embed="rId11">
            <a:alphaModFix/>
          </a:blip>
          <a:srcRect/>
          <a:stretch/>
        </p:blipFill>
        <p:spPr>
          <a:xfrm>
            <a:off x="6634215" y="4998691"/>
            <a:ext cx="1405209" cy="905882"/>
          </a:xfrm>
          <a:prstGeom prst="rect">
            <a:avLst/>
          </a:prstGeom>
          <a:noFill/>
          <a:ln>
            <a:noFill/>
          </a:ln>
        </p:spPr>
      </p:pic>
      <p:pic>
        <p:nvPicPr>
          <p:cNvPr id="23" name="Shape 105"/>
          <p:cNvPicPr preferRelativeResize="0"/>
          <p:nvPr/>
        </p:nvPicPr>
        <p:blipFill rotWithShape="1">
          <a:blip r:embed="rId12">
            <a:alphaModFix/>
          </a:blip>
          <a:srcRect/>
          <a:stretch/>
        </p:blipFill>
        <p:spPr>
          <a:xfrm>
            <a:off x="5328197" y="5012200"/>
            <a:ext cx="1319529" cy="878862"/>
          </a:xfrm>
          <a:prstGeom prst="rect">
            <a:avLst/>
          </a:prstGeom>
          <a:noFill/>
          <a:ln>
            <a:noFill/>
          </a:ln>
        </p:spPr>
      </p:pic>
      <p:sp>
        <p:nvSpPr>
          <p:cNvPr id="24" name="Shape 106"/>
          <p:cNvSpPr txBox="1"/>
          <p:nvPr/>
        </p:nvSpPr>
        <p:spPr>
          <a:xfrm>
            <a:off x="5139730" y="5976339"/>
            <a:ext cx="2672473" cy="307777"/>
          </a:xfrm>
          <a:prstGeom prst="rect">
            <a:avLst/>
          </a:prstGeom>
          <a:solidFill>
            <a:srgbClr val="A7AABA"/>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1400" b="0" i="1" u="none" strike="noStrike" cap="none" dirty="0">
                <a:solidFill>
                  <a:srgbClr val="000090"/>
                </a:solidFill>
                <a:latin typeface="Arial"/>
                <a:ea typeface="Arial"/>
                <a:cs typeface="Arial"/>
                <a:sym typeface="Arial"/>
              </a:rPr>
              <a:t>Diverse set of sensors installed</a:t>
            </a:r>
          </a:p>
        </p:txBody>
      </p:sp>
    </p:spTree>
    <p:extLst>
      <p:ext uri="{BB962C8B-B14F-4D97-AF65-F5344CB8AC3E}">
        <p14:creationId xmlns:p14="http://schemas.microsoft.com/office/powerpoint/2010/main" val="2822344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0" y="3560"/>
            <a:ext cx="9070137" cy="801900"/>
          </a:xfrm>
          <a:prstGeom prst="rect">
            <a:avLst/>
          </a:prstGeom>
          <a:noFill/>
          <a:ln>
            <a:noFill/>
          </a:ln>
        </p:spPr>
        <p:txBody>
          <a:bodyPr wrap="square"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 sz="3200" b="1" i="0" u="none" strike="noStrike" cap="none" dirty="0">
                <a:solidFill>
                  <a:srgbClr val="3F3F3F"/>
                </a:solidFill>
                <a:latin typeface="Calibri"/>
                <a:ea typeface="Calibri"/>
                <a:cs typeface="Calibri"/>
                <a:sym typeface="Calibri"/>
              </a:rPr>
              <a:t>System Architecture  </a:t>
            </a:r>
            <a:r>
              <a:rPr lang="en" sz="3200" b="1" i="0" u="none" strike="noStrike" cap="none" dirty="0" smtClean="0">
                <a:solidFill>
                  <a:srgbClr val="3F3F3F"/>
                </a:solidFill>
                <a:latin typeface="Calibri"/>
                <a:ea typeface="Calibri"/>
                <a:cs typeface="Calibri"/>
                <a:sym typeface="Calibri"/>
              </a:rPr>
              <a:t> </a:t>
            </a:r>
            <a:endParaRPr lang="en" sz="3200" b="1" i="1" u="none" strike="noStrike" cap="none" dirty="0">
              <a:solidFill>
                <a:schemeClr val="accent1">
                  <a:lumMod val="75000"/>
                </a:schemeClr>
              </a:solidFill>
              <a:latin typeface="Calibri"/>
              <a:ea typeface="Calibri"/>
              <a:cs typeface="Calibri"/>
              <a:sym typeface="Calibri"/>
            </a:endParaRPr>
          </a:p>
        </p:txBody>
      </p:sp>
      <p:sp>
        <p:nvSpPr>
          <p:cNvPr id="220" name="Shape 220"/>
          <p:cNvSpPr txBox="1">
            <a:spLocks noGrp="1"/>
          </p:cNvSpPr>
          <p:nvPr>
            <p:ph type="body" idx="1"/>
          </p:nvPr>
        </p:nvSpPr>
        <p:spPr>
          <a:xfrm>
            <a:off x="5273042" y="1164548"/>
            <a:ext cx="3870957" cy="4689900"/>
          </a:xfrm>
          <a:prstGeom prst="rect">
            <a:avLst/>
          </a:prstGeom>
          <a:noFill/>
          <a:ln>
            <a:noFill/>
          </a:ln>
        </p:spPr>
        <p:txBody>
          <a:bodyPr wrap="square" lIns="91425" tIns="91425" rIns="91425" bIns="91425" anchor="t" anchorCtr="0">
            <a:noAutofit/>
          </a:bodyPr>
          <a:lstStyle/>
          <a:p>
            <a:pPr marL="317500" marR="0" lvl="1" indent="0" algn="l" rtl="0">
              <a:lnSpc>
                <a:spcPct val="90000"/>
              </a:lnSpc>
              <a:spcBef>
                <a:spcPts val="400"/>
              </a:spcBef>
              <a:spcAft>
                <a:spcPts val="0"/>
              </a:spcAft>
              <a:buClr>
                <a:srgbClr val="262626"/>
              </a:buClr>
              <a:buSzPct val="100000"/>
              <a:buNone/>
            </a:pPr>
            <a:r>
              <a:rPr lang="en" sz="2000" b="1" i="0" u="none" strike="noStrike" cap="none" dirty="0" smtClean="0">
                <a:solidFill>
                  <a:srgbClr val="800000"/>
                </a:solidFill>
                <a:latin typeface="Calibri"/>
                <a:ea typeface="Calibri"/>
                <a:cs typeface="Calibri"/>
                <a:sym typeface="Calibri"/>
              </a:rPr>
              <a:t>Supports </a:t>
            </a:r>
            <a:r>
              <a:rPr lang="en" sz="2000" b="1" i="0" u="none" strike="noStrike" cap="none" dirty="0">
                <a:solidFill>
                  <a:srgbClr val="800000"/>
                </a:solidFill>
                <a:latin typeface="Calibri"/>
                <a:ea typeface="Calibri"/>
                <a:cs typeface="Calibri"/>
                <a:sym typeface="Calibri"/>
              </a:rPr>
              <a:t>Semantic View of IoT Space</a:t>
            </a:r>
          </a:p>
          <a:p>
            <a:pPr marL="566928" marR="0" lvl="2" indent="-71627" algn="l" rtl="0">
              <a:lnSpc>
                <a:spcPct val="90000"/>
              </a:lnSpc>
              <a:spcBef>
                <a:spcPts val="600"/>
              </a:spcBef>
              <a:spcAft>
                <a:spcPts val="0"/>
              </a:spcAft>
              <a:buClr>
                <a:schemeClr val="dk1"/>
              </a:buClr>
              <a:buSzPct val="100000"/>
              <a:buFont typeface="Merriweather Sans"/>
              <a:buChar char="-"/>
            </a:pPr>
            <a:r>
              <a:rPr lang="en" sz="2000" b="0" i="0" u="none" strike="noStrike" cap="none" dirty="0">
                <a:solidFill>
                  <a:schemeClr val="dk1"/>
                </a:solidFill>
                <a:latin typeface="Calibri"/>
                <a:ea typeface="Calibri"/>
                <a:cs typeface="Calibri"/>
                <a:sym typeface="Calibri"/>
              </a:rPr>
              <a:t>Mechanisms to interpret lower level sensor data into higher level semantic observations (</a:t>
            </a:r>
            <a:r>
              <a:rPr lang="en" sz="2000" b="1" i="1" u="none" strike="noStrike" cap="none" dirty="0">
                <a:solidFill>
                  <a:srgbClr val="C0504D"/>
                </a:solidFill>
                <a:latin typeface="Calibri"/>
                <a:ea typeface="Calibri"/>
                <a:cs typeface="Calibri"/>
                <a:sym typeface="Calibri"/>
              </a:rPr>
              <a:t>Virtual Sensors</a:t>
            </a:r>
            <a:r>
              <a:rPr lang="en" sz="2000" b="0" i="0" u="none" strike="noStrike" cap="none" dirty="0">
                <a:solidFill>
                  <a:schemeClr val="dk1"/>
                </a:solidFill>
                <a:latin typeface="Calibri"/>
                <a:ea typeface="Calibri"/>
                <a:cs typeface="Calibri"/>
                <a:sym typeface="Calibri"/>
              </a:rPr>
              <a:t>)</a:t>
            </a:r>
          </a:p>
          <a:p>
            <a:pPr marL="566928" marR="0" lvl="2" indent="-84327" algn="l" rtl="0">
              <a:lnSpc>
                <a:spcPct val="90000"/>
              </a:lnSpc>
              <a:spcBef>
                <a:spcPts val="600"/>
              </a:spcBef>
              <a:spcAft>
                <a:spcPts val="0"/>
              </a:spcAft>
              <a:buClr>
                <a:srgbClr val="000000"/>
              </a:buClr>
              <a:buSzPct val="100000"/>
              <a:buFont typeface="Merriweather Sans"/>
              <a:buChar char="-"/>
            </a:pPr>
            <a:r>
              <a:rPr lang="en" sz="2000" b="0" i="0" u="none" strike="noStrike" cap="none" dirty="0">
                <a:solidFill>
                  <a:srgbClr val="000000"/>
                </a:solidFill>
                <a:latin typeface="Calibri"/>
                <a:ea typeface="Calibri"/>
                <a:cs typeface="Calibri"/>
                <a:sym typeface="Calibri"/>
              </a:rPr>
              <a:t>Hides sensor programming complexity </a:t>
            </a:r>
          </a:p>
          <a:p>
            <a:pPr marL="566928" marR="0" lvl="2" indent="-84327" algn="l" rtl="0">
              <a:lnSpc>
                <a:spcPct val="90000"/>
              </a:lnSpc>
              <a:spcBef>
                <a:spcPts val="600"/>
              </a:spcBef>
              <a:spcAft>
                <a:spcPts val="0"/>
              </a:spcAft>
              <a:buClr>
                <a:srgbClr val="000000"/>
              </a:buClr>
              <a:buSzPct val="100000"/>
              <a:buFont typeface="Merriweather Sans"/>
              <a:buChar char="-"/>
            </a:pPr>
            <a:r>
              <a:rPr lang="en" sz="2400" b="1" i="1" u="none" strike="noStrike" cap="none" dirty="0">
                <a:solidFill>
                  <a:srgbClr val="800000"/>
                </a:solidFill>
                <a:latin typeface="Calibri"/>
                <a:ea typeface="Calibri"/>
                <a:cs typeface="Calibri"/>
                <a:sym typeface="Calibri"/>
              </a:rPr>
              <a:t>Provides a natural interface to specify privacy policies and reasoning with such policies</a:t>
            </a:r>
            <a:r>
              <a:rPr lang="en" sz="2400" b="0" i="1" u="none" strike="noStrike" cap="none" dirty="0">
                <a:solidFill>
                  <a:srgbClr val="800000"/>
                </a:solidFill>
                <a:latin typeface="Calibri"/>
                <a:ea typeface="Calibri"/>
                <a:cs typeface="Calibri"/>
                <a:sym typeface="Calibri"/>
              </a:rPr>
              <a:t>. </a:t>
            </a:r>
          </a:p>
          <a:p>
            <a:pPr marL="91440" marR="0" lvl="0" indent="60960" algn="l" rtl="0">
              <a:lnSpc>
                <a:spcPct val="90000"/>
              </a:lnSpc>
              <a:spcBef>
                <a:spcPts val="1600"/>
              </a:spcBef>
              <a:spcAft>
                <a:spcPts val="0"/>
              </a:spcAft>
              <a:buClr>
                <a:schemeClr val="accent1"/>
              </a:buClr>
              <a:buSzPct val="25000"/>
              <a:buFont typeface="Calibri"/>
              <a:buNone/>
            </a:pPr>
            <a:endParaRPr sz="2400" b="1" i="0" u="none" strike="noStrike" cap="none" dirty="0">
              <a:solidFill>
                <a:schemeClr val="dk1"/>
              </a:solidFill>
              <a:latin typeface="Calibri"/>
              <a:ea typeface="Calibri"/>
              <a:cs typeface="Calibri"/>
              <a:sym typeface="Calibri"/>
            </a:endParaRPr>
          </a:p>
          <a:p>
            <a:pPr marL="91440" marR="0" lvl="0" indent="60960" algn="l" rtl="0">
              <a:lnSpc>
                <a:spcPct val="90000"/>
              </a:lnSpc>
              <a:spcBef>
                <a:spcPts val="1400"/>
              </a:spcBef>
              <a:spcAft>
                <a:spcPts val="0"/>
              </a:spcAft>
              <a:buClr>
                <a:schemeClr val="accent1"/>
              </a:buClr>
              <a:buSzPct val="25000"/>
              <a:buFont typeface="Calibri"/>
              <a:buNone/>
            </a:pPr>
            <a:endParaRPr sz="2400" b="1" i="1" u="none" strike="noStrike" cap="none" dirty="0">
              <a:solidFill>
                <a:srgbClr val="800000"/>
              </a:solidFill>
              <a:latin typeface="Calibri"/>
              <a:ea typeface="Calibri"/>
              <a:cs typeface="Calibri"/>
              <a:sym typeface="Calibri"/>
            </a:endParaRPr>
          </a:p>
          <a:p>
            <a:pPr marL="91440" marR="0" lvl="0" indent="60960" algn="l" rtl="0">
              <a:lnSpc>
                <a:spcPct val="90000"/>
              </a:lnSpc>
              <a:spcBef>
                <a:spcPts val="1400"/>
              </a:spcBef>
              <a:spcAft>
                <a:spcPts val="0"/>
              </a:spcAft>
              <a:buClr>
                <a:schemeClr val="accent1"/>
              </a:buClr>
              <a:buSzPct val="25000"/>
              <a:buFont typeface="Calibri"/>
              <a:buNone/>
            </a:pPr>
            <a:endParaRPr sz="2400" b="1" i="0" u="none" strike="noStrike" cap="none" dirty="0">
              <a:solidFill>
                <a:schemeClr val="dk1"/>
              </a:solidFill>
              <a:latin typeface="Calibri"/>
              <a:ea typeface="Calibri"/>
              <a:cs typeface="Calibri"/>
              <a:sym typeface="Calibri"/>
            </a:endParaRPr>
          </a:p>
        </p:txBody>
      </p:sp>
      <p:cxnSp>
        <p:nvCxnSpPr>
          <p:cNvPr id="221" name="Shape 221"/>
          <p:cNvCxnSpPr/>
          <p:nvPr/>
        </p:nvCxnSpPr>
        <p:spPr>
          <a:xfrm rot="10800000">
            <a:off x="3748405" y="3064000"/>
            <a:ext cx="0" cy="205500"/>
          </a:xfrm>
          <a:prstGeom prst="straightConnector1">
            <a:avLst/>
          </a:prstGeom>
          <a:noFill/>
          <a:ln w="9525" cap="flat" cmpd="sng">
            <a:solidFill>
              <a:schemeClr val="dk2"/>
            </a:solidFill>
            <a:prstDash val="solid"/>
            <a:round/>
            <a:headEnd type="none" w="med" len="med"/>
            <a:tailEnd type="triangle" w="lg" len="lg"/>
          </a:ln>
        </p:spPr>
      </p:cxnSp>
      <p:pic>
        <p:nvPicPr>
          <p:cNvPr id="222" name="Shape 222" descr="TIPPERSArchitecture .png"/>
          <p:cNvPicPr preferRelativeResize="0"/>
          <p:nvPr/>
        </p:nvPicPr>
        <p:blipFill rotWithShape="1">
          <a:blip r:embed="rId3">
            <a:alphaModFix/>
          </a:blip>
          <a:srcRect/>
          <a:stretch/>
        </p:blipFill>
        <p:spPr>
          <a:xfrm>
            <a:off x="284776" y="1351875"/>
            <a:ext cx="5261720" cy="4195626"/>
          </a:xfrm>
          <a:prstGeom prst="rect">
            <a:avLst/>
          </a:prstGeom>
          <a:noFill/>
          <a:ln>
            <a:noFill/>
          </a:ln>
        </p:spPr>
      </p:pic>
    </p:spTree>
    <p:extLst>
      <p:ext uri="{BB962C8B-B14F-4D97-AF65-F5344CB8AC3E}">
        <p14:creationId xmlns:p14="http://schemas.microsoft.com/office/powerpoint/2010/main" val="18575052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55"/>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Societal Scale Information Sharing</a:t>
            </a:r>
            <a:endParaRPr/>
          </a:p>
        </p:txBody>
      </p:sp>
      <p:sp>
        <p:nvSpPr>
          <p:cNvPr id="817" name="Google Shape;817;p55"/>
          <p:cNvSpPr txBox="1"/>
          <p:nvPr/>
        </p:nvSpPr>
        <p:spPr>
          <a:xfrm>
            <a:off x="6629400" y="3352800"/>
            <a:ext cx="2514600" cy="289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818" name="Google Shape;818;p55"/>
          <p:cNvCxnSpPr/>
          <p:nvPr/>
        </p:nvCxnSpPr>
        <p:spPr>
          <a:xfrm>
            <a:off x="762000" y="4114800"/>
            <a:ext cx="7620000" cy="0"/>
          </a:xfrm>
          <a:prstGeom prst="straightConnector1">
            <a:avLst/>
          </a:prstGeom>
          <a:noFill/>
          <a:ln w="38100" cap="flat" cmpd="sng">
            <a:solidFill>
              <a:srgbClr val="7F7F7F"/>
            </a:solidFill>
            <a:prstDash val="solid"/>
            <a:miter lim="8000"/>
            <a:headEnd type="none" w="sm" len="sm"/>
            <a:tailEnd type="none" w="sm" len="sm"/>
          </a:ln>
        </p:spPr>
      </p:cxnSp>
      <p:cxnSp>
        <p:nvCxnSpPr>
          <p:cNvPr id="819" name="Google Shape;819;p55"/>
          <p:cNvCxnSpPr/>
          <p:nvPr/>
        </p:nvCxnSpPr>
        <p:spPr>
          <a:xfrm>
            <a:off x="5105400" y="1600200"/>
            <a:ext cx="0" cy="4495800"/>
          </a:xfrm>
          <a:prstGeom prst="straightConnector1">
            <a:avLst/>
          </a:prstGeom>
          <a:noFill/>
          <a:ln w="38100" cap="flat" cmpd="sng">
            <a:solidFill>
              <a:srgbClr val="7F7F7F"/>
            </a:solidFill>
            <a:prstDash val="solid"/>
            <a:miter lim="8000"/>
            <a:headEnd type="none" w="sm" len="sm"/>
            <a:tailEnd type="none" w="sm" len="sm"/>
          </a:ln>
        </p:spPr>
      </p:cxnSp>
      <p:sp>
        <p:nvSpPr>
          <p:cNvPr id="820" name="Google Shape;820;p55"/>
          <p:cNvSpPr/>
          <p:nvPr/>
        </p:nvSpPr>
        <p:spPr>
          <a:xfrm>
            <a:off x="5410200" y="1371600"/>
            <a:ext cx="3352800" cy="685800"/>
          </a:xfrm>
          <a:prstGeom prst="roundRect">
            <a:avLst>
              <a:gd name="adj" fmla="val 216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Societal scale </a:t>
            </a:r>
            <a:r>
              <a:rPr lang="en-US" sz="2000" b="1" i="0" u="none" strike="noStrike" cap="none">
                <a:solidFill>
                  <a:srgbClr val="FF0000"/>
                </a:solidFill>
                <a:latin typeface="Calibri"/>
                <a:ea typeface="Calibri"/>
                <a:cs typeface="Calibri"/>
                <a:sym typeface="Calibri"/>
              </a:rPr>
              <a:t>delay-tolerant </a:t>
            </a:r>
            <a:r>
              <a:rPr lang="en-US" sz="2000" b="1" i="0" u="none" strike="noStrike" cap="none">
                <a:solidFill>
                  <a:srgbClr val="000000"/>
                </a:solidFill>
                <a:latin typeface="Calibri"/>
                <a:ea typeface="Calibri"/>
                <a:cs typeface="Calibri"/>
                <a:sym typeface="Calibri"/>
              </a:rPr>
              <a:t>information sharing</a:t>
            </a:r>
            <a:endParaRPr sz="1400" b="0" i="0" u="none" strike="noStrike" cap="none">
              <a:solidFill>
                <a:srgbClr val="000000"/>
              </a:solidFill>
              <a:latin typeface="Arial"/>
              <a:ea typeface="Arial"/>
              <a:cs typeface="Arial"/>
              <a:sym typeface="Arial"/>
            </a:endParaRPr>
          </a:p>
        </p:txBody>
      </p:sp>
      <p:sp>
        <p:nvSpPr>
          <p:cNvPr id="821" name="Google Shape;821;p55"/>
          <p:cNvSpPr/>
          <p:nvPr/>
        </p:nvSpPr>
        <p:spPr>
          <a:xfrm>
            <a:off x="1828800" y="1371600"/>
            <a:ext cx="3124200" cy="685800"/>
          </a:xfrm>
          <a:prstGeom prst="roundRect">
            <a:avLst>
              <a:gd name="adj" fmla="val 216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Societal scale </a:t>
            </a:r>
            <a:r>
              <a:rPr lang="en-US" sz="2000" b="1" i="0" u="none" strike="noStrike" cap="none">
                <a:solidFill>
                  <a:srgbClr val="FF0000"/>
                </a:solidFill>
                <a:latin typeface="Calibri"/>
                <a:ea typeface="Calibri"/>
                <a:cs typeface="Calibri"/>
                <a:sym typeface="Calibri"/>
              </a:rPr>
              <a:t>instant</a:t>
            </a:r>
            <a:r>
              <a:rPr lang="en-US" sz="2000" b="1" i="0" u="none" strike="noStrike" cap="none">
                <a:solidFill>
                  <a:srgbClr val="000000"/>
                </a:solidFill>
                <a:latin typeface="Calibri"/>
                <a:ea typeface="Calibri"/>
                <a:cs typeface="Calibri"/>
                <a:sym typeface="Calibri"/>
              </a:rPr>
              <a:t> information sharing</a:t>
            </a:r>
            <a:endParaRPr sz="1400" b="0" i="0" u="none" strike="noStrike" cap="none">
              <a:solidFill>
                <a:srgbClr val="000000"/>
              </a:solidFill>
              <a:latin typeface="Arial"/>
              <a:ea typeface="Arial"/>
              <a:cs typeface="Arial"/>
              <a:sym typeface="Arial"/>
            </a:endParaRPr>
          </a:p>
        </p:txBody>
      </p:sp>
      <p:sp>
        <p:nvSpPr>
          <p:cNvPr id="822" name="Google Shape;822;p55"/>
          <p:cNvSpPr/>
          <p:nvPr/>
        </p:nvSpPr>
        <p:spPr>
          <a:xfrm>
            <a:off x="228600" y="3276600"/>
            <a:ext cx="1524000" cy="762000"/>
          </a:xfrm>
          <a:prstGeom prst="roundRect">
            <a:avLst>
              <a:gd name="adj" fmla="val 2160"/>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Information Layer</a:t>
            </a:r>
            <a:endParaRPr sz="1400" b="0" i="0" u="none" strike="noStrike" cap="none">
              <a:solidFill>
                <a:srgbClr val="000000"/>
              </a:solidFill>
              <a:latin typeface="Arial"/>
              <a:ea typeface="Arial"/>
              <a:cs typeface="Arial"/>
              <a:sym typeface="Arial"/>
            </a:endParaRPr>
          </a:p>
        </p:txBody>
      </p:sp>
      <p:sp>
        <p:nvSpPr>
          <p:cNvPr id="823" name="Google Shape;823;p55"/>
          <p:cNvSpPr/>
          <p:nvPr/>
        </p:nvSpPr>
        <p:spPr>
          <a:xfrm>
            <a:off x="228600" y="4267200"/>
            <a:ext cx="1905000" cy="762000"/>
          </a:xfrm>
          <a:prstGeom prst="roundRect">
            <a:avLst>
              <a:gd name="adj" fmla="val 2160"/>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Dissemination Layer</a:t>
            </a:r>
            <a:endParaRPr sz="1400" b="0" i="0" u="none" strike="noStrike" cap="none">
              <a:solidFill>
                <a:srgbClr val="000000"/>
              </a:solidFill>
              <a:latin typeface="Arial"/>
              <a:ea typeface="Arial"/>
              <a:cs typeface="Arial"/>
              <a:sym typeface="Arial"/>
            </a:endParaRPr>
          </a:p>
        </p:txBody>
      </p:sp>
      <p:sp>
        <p:nvSpPr>
          <p:cNvPr id="824" name="Google Shape;824;p55"/>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grpSp>
        <p:nvGrpSpPr>
          <p:cNvPr id="825" name="Google Shape;825;p55"/>
          <p:cNvGrpSpPr/>
          <p:nvPr/>
        </p:nvGrpSpPr>
        <p:grpSpPr>
          <a:xfrm>
            <a:off x="2078037" y="2176462"/>
            <a:ext cx="2854325" cy="1633537"/>
            <a:chOff x="2078037" y="2176462"/>
            <a:chExt cx="2854325" cy="1633537"/>
          </a:xfrm>
        </p:grpSpPr>
        <p:pic>
          <p:nvPicPr>
            <p:cNvPr id="826" name="Google Shape;826;p55"/>
            <p:cNvPicPr preferRelativeResize="0"/>
            <p:nvPr/>
          </p:nvPicPr>
          <p:blipFill rotWithShape="1">
            <a:blip r:embed="rId3">
              <a:alphaModFix/>
            </a:blip>
            <a:srcRect/>
            <a:stretch/>
          </p:blipFill>
          <p:spPr>
            <a:xfrm>
              <a:off x="2078037" y="2176462"/>
              <a:ext cx="2854325" cy="1633537"/>
            </a:xfrm>
            <a:prstGeom prst="rect">
              <a:avLst/>
            </a:prstGeom>
            <a:noFill/>
            <a:ln>
              <a:noFill/>
            </a:ln>
          </p:spPr>
        </p:pic>
        <p:sp>
          <p:nvSpPr>
            <p:cNvPr id="827" name="Google Shape;827;p55"/>
            <p:cNvSpPr txBox="1"/>
            <p:nvPr/>
          </p:nvSpPr>
          <p:spPr>
            <a:xfrm>
              <a:off x="2178050" y="2254250"/>
              <a:ext cx="2654300" cy="143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DYNATOPS: efficient Pub/Sub under societal scale dynamic information needs</a:t>
              </a:r>
              <a:endParaRPr sz="1400" b="0" i="0" u="none" strike="noStrike" cap="none">
                <a:solidFill>
                  <a:srgbClr val="000000"/>
                </a:solidFill>
                <a:latin typeface="Arial"/>
                <a:ea typeface="Arial"/>
                <a:cs typeface="Arial"/>
                <a:sym typeface="Arial"/>
              </a:endParaRPr>
            </a:p>
          </p:txBody>
        </p:sp>
      </p:grpSp>
      <p:sp>
        <p:nvSpPr>
          <p:cNvPr id="828" name="Google Shape;828;p55"/>
          <p:cNvSpPr txBox="1"/>
          <p:nvPr/>
        </p:nvSpPr>
        <p:spPr>
          <a:xfrm>
            <a:off x="2286000" y="3733800"/>
            <a:ext cx="2133600"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829" name="Google Shape;829;p55"/>
          <p:cNvGrpSpPr/>
          <p:nvPr/>
        </p:nvGrpSpPr>
        <p:grpSpPr>
          <a:xfrm>
            <a:off x="2078037" y="4389437"/>
            <a:ext cx="2854325" cy="1633537"/>
            <a:chOff x="2078037" y="4389437"/>
            <a:chExt cx="2854325" cy="1633537"/>
          </a:xfrm>
        </p:grpSpPr>
        <p:pic>
          <p:nvPicPr>
            <p:cNvPr id="830" name="Google Shape;830;p55"/>
            <p:cNvPicPr preferRelativeResize="0"/>
            <p:nvPr/>
          </p:nvPicPr>
          <p:blipFill rotWithShape="1">
            <a:blip r:embed="rId4">
              <a:alphaModFix/>
            </a:blip>
            <a:srcRect/>
            <a:stretch/>
          </p:blipFill>
          <p:spPr>
            <a:xfrm>
              <a:off x="2078037" y="4389437"/>
              <a:ext cx="2854325" cy="1633537"/>
            </a:xfrm>
            <a:prstGeom prst="rect">
              <a:avLst/>
            </a:prstGeom>
            <a:noFill/>
            <a:ln>
              <a:noFill/>
            </a:ln>
          </p:spPr>
        </p:pic>
        <p:sp>
          <p:nvSpPr>
            <p:cNvPr id="831" name="Google Shape;831;p55"/>
            <p:cNvSpPr txBox="1"/>
            <p:nvPr/>
          </p:nvSpPr>
          <p:spPr>
            <a:xfrm>
              <a:off x="2178050" y="4464050"/>
              <a:ext cx="2654300" cy="143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GSFord: Reliable information delivery   under regional failures</a:t>
              </a:r>
              <a:endParaRPr sz="1400" b="0" i="0" u="none" strike="noStrike" cap="none">
                <a:solidFill>
                  <a:srgbClr val="000000"/>
                </a:solidFill>
                <a:latin typeface="Arial"/>
                <a:ea typeface="Arial"/>
                <a:cs typeface="Arial"/>
                <a:sym typeface="Arial"/>
              </a:endParaRPr>
            </a:p>
          </p:txBody>
        </p:sp>
      </p:grpSp>
      <p:grpSp>
        <p:nvGrpSpPr>
          <p:cNvPr id="832" name="Google Shape;832;p55"/>
          <p:cNvGrpSpPr/>
          <p:nvPr/>
        </p:nvGrpSpPr>
        <p:grpSpPr>
          <a:xfrm>
            <a:off x="5505450" y="2176462"/>
            <a:ext cx="3009900" cy="1633537"/>
            <a:chOff x="5505450" y="2176462"/>
            <a:chExt cx="3009900" cy="1633537"/>
          </a:xfrm>
        </p:grpSpPr>
        <p:pic>
          <p:nvPicPr>
            <p:cNvPr id="833" name="Google Shape;833;p55"/>
            <p:cNvPicPr preferRelativeResize="0"/>
            <p:nvPr/>
          </p:nvPicPr>
          <p:blipFill rotWithShape="1">
            <a:blip r:embed="rId5">
              <a:alphaModFix/>
            </a:blip>
            <a:srcRect/>
            <a:stretch/>
          </p:blipFill>
          <p:spPr>
            <a:xfrm>
              <a:off x="5505450" y="2176462"/>
              <a:ext cx="3009900" cy="1633537"/>
            </a:xfrm>
            <a:prstGeom prst="rect">
              <a:avLst/>
            </a:prstGeom>
            <a:noFill/>
            <a:ln>
              <a:noFill/>
            </a:ln>
          </p:spPr>
        </p:pic>
        <p:sp>
          <p:nvSpPr>
            <p:cNvPr id="834" name="Google Shape;834;p55"/>
            <p:cNvSpPr txBox="1"/>
            <p:nvPr/>
          </p:nvSpPr>
          <p:spPr>
            <a:xfrm>
              <a:off x="5607050" y="2254250"/>
              <a:ext cx="2806700" cy="143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Efficient mobile information crowdsour</a:t>
              </a:r>
              <a:r>
                <a:rPr lang="en-US" sz="2000" b="1">
                  <a:solidFill>
                    <a:srgbClr val="FFFFFF"/>
                  </a:solidFill>
                  <a:latin typeface="Calibri"/>
                  <a:ea typeface="Calibri"/>
                  <a:cs typeface="Calibri"/>
                  <a:sym typeface="Calibri"/>
                </a:rPr>
                <a:t>c</a:t>
              </a:r>
              <a:r>
                <a:rPr lang="en-US" sz="2000" b="1" i="0" u="none" strike="noStrike" cap="none">
                  <a:solidFill>
                    <a:srgbClr val="FFFFFF"/>
                  </a:solidFill>
                  <a:latin typeface="Calibri"/>
                  <a:ea typeface="Calibri"/>
                  <a:cs typeface="Calibri"/>
                  <a:sym typeface="Calibri"/>
                </a:rPr>
                <a:t>ing and querying</a:t>
              </a:r>
              <a:endParaRPr sz="1400" b="0" i="0" u="none" strike="noStrike" cap="none">
                <a:solidFill>
                  <a:srgbClr val="000000"/>
                </a:solidFill>
                <a:latin typeface="Arial"/>
                <a:ea typeface="Arial"/>
                <a:cs typeface="Arial"/>
                <a:sym typeface="Arial"/>
              </a:endParaRPr>
            </a:p>
          </p:txBody>
        </p:sp>
      </p:grpSp>
      <p:grpSp>
        <p:nvGrpSpPr>
          <p:cNvPr id="835" name="Google Shape;835;p55"/>
          <p:cNvGrpSpPr/>
          <p:nvPr/>
        </p:nvGrpSpPr>
        <p:grpSpPr>
          <a:xfrm>
            <a:off x="5505450" y="4389437"/>
            <a:ext cx="2932112" cy="1633537"/>
            <a:chOff x="5505450" y="4389437"/>
            <a:chExt cx="2932112" cy="1633537"/>
          </a:xfrm>
        </p:grpSpPr>
        <p:pic>
          <p:nvPicPr>
            <p:cNvPr id="836" name="Google Shape;836;p55"/>
            <p:cNvPicPr preferRelativeResize="0"/>
            <p:nvPr/>
          </p:nvPicPr>
          <p:blipFill rotWithShape="1">
            <a:blip r:embed="rId6">
              <a:alphaModFix/>
            </a:blip>
            <a:srcRect/>
            <a:stretch/>
          </p:blipFill>
          <p:spPr>
            <a:xfrm>
              <a:off x="5505450" y="4389437"/>
              <a:ext cx="2932112" cy="1633537"/>
            </a:xfrm>
            <a:prstGeom prst="rect">
              <a:avLst/>
            </a:prstGeom>
            <a:noFill/>
            <a:ln>
              <a:noFill/>
            </a:ln>
          </p:spPr>
        </p:pic>
        <p:sp>
          <p:nvSpPr>
            <p:cNvPr id="837" name="Google Shape;837;p55"/>
            <p:cNvSpPr txBox="1"/>
            <p:nvPr/>
          </p:nvSpPr>
          <p:spPr>
            <a:xfrm>
              <a:off x="5607050" y="4464050"/>
              <a:ext cx="2730500" cy="143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a:solidFill>
                    <a:srgbClr val="FFFFFF"/>
                  </a:solidFill>
                  <a:latin typeface="Calibri"/>
                  <a:ea typeface="Calibri"/>
                  <a:cs typeface="Calibri"/>
                  <a:sym typeface="Calibri"/>
                </a:rPr>
                <a:t>OFacebook: efficient offline access to online social media on mobile devices</a:t>
              </a: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fade">
                                      <p:cBhvr>
                                        <p:cTn id="7" dur="500"/>
                                        <p:tgtEl>
                                          <p:spTgt spid="820"/>
                                        </p:tgtEl>
                                      </p:cBhvr>
                                    </p:animEffect>
                                  </p:childTnLst>
                                </p:cTn>
                              </p:par>
                              <p:par>
                                <p:cTn id="8" presetID="10" presetClass="entr" presetSubtype="0" fill="hold" nodeType="withEffect">
                                  <p:stCondLst>
                                    <p:cond delay="0"/>
                                  </p:stCondLst>
                                  <p:childTnLst>
                                    <p:set>
                                      <p:cBhvr>
                                        <p:cTn id="9" dur="1" fill="hold">
                                          <p:stCondLst>
                                            <p:cond delay="0"/>
                                          </p:stCondLst>
                                        </p:cTn>
                                        <p:tgtEl>
                                          <p:spTgt spid="821"/>
                                        </p:tgtEl>
                                        <p:attrNameLst>
                                          <p:attrName>style.visibility</p:attrName>
                                        </p:attrNameLst>
                                      </p:cBhvr>
                                      <p:to>
                                        <p:strVal val="visible"/>
                                      </p:to>
                                    </p:set>
                                    <p:animEffect transition="in" filter="fade">
                                      <p:cBhvr>
                                        <p:cTn id="10" dur="500"/>
                                        <p:tgtEl>
                                          <p:spTgt spid="821"/>
                                        </p:tgtEl>
                                      </p:cBhvr>
                                    </p:animEffect>
                                  </p:childTnLst>
                                </p:cTn>
                              </p:par>
                              <p:par>
                                <p:cTn id="11" presetID="10" presetClass="entr" presetSubtype="0" fill="hold" nodeType="withEffect">
                                  <p:stCondLst>
                                    <p:cond delay="0"/>
                                  </p:stCondLst>
                                  <p:childTnLst>
                                    <p:set>
                                      <p:cBhvr>
                                        <p:cTn id="12" dur="1" fill="hold">
                                          <p:stCondLst>
                                            <p:cond delay="0"/>
                                          </p:stCondLst>
                                        </p:cTn>
                                        <p:tgtEl>
                                          <p:spTgt spid="819"/>
                                        </p:tgtEl>
                                        <p:attrNameLst>
                                          <p:attrName>style.visibility</p:attrName>
                                        </p:attrNameLst>
                                      </p:cBhvr>
                                      <p:to>
                                        <p:strVal val="visible"/>
                                      </p:to>
                                    </p:set>
                                    <p:animEffect transition="in" filter="fade">
                                      <p:cBhvr>
                                        <p:cTn id="13" dur="500"/>
                                        <p:tgtEl>
                                          <p:spTgt spid="8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22"/>
                                        </p:tgtEl>
                                        <p:attrNameLst>
                                          <p:attrName>style.visibility</p:attrName>
                                        </p:attrNameLst>
                                      </p:cBhvr>
                                      <p:to>
                                        <p:strVal val="visible"/>
                                      </p:to>
                                    </p:set>
                                    <p:animEffect transition="in" filter="fade">
                                      <p:cBhvr>
                                        <p:cTn id="18" dur="500"/>
                                        <p:tgtEl>
                                          <p:spTgt spid="822"/>
                                        </p:tgtEl>
                                      </p:cBhvr>
                                    </p:animEffect>
                                  </p:childTnLst>
                                </p:cTn>
                              </p:par>
                              <p:par>
                                <p:cTn id="19" presetID="10" presetClass="entr" presetSubtype="0" fill="hold" nodeType="withEffect">
                                  <p:stCondLst>
                                    <p:cond delay="0"/>
                                  </p:stCondLst>
                                  <p:childTnLst>
                                    <p:set>
                                      <p:cBhvr>
                                        <p:cTn id="20" dur="1" fill="hold">
                                          <p:stCondLst>
                                            <p:cond delay="0"/>
                                          </p:stCondLst>
                                        </p:cTn>
                                        <p:tgtEl>
                                          <p:spTgt spid="823"/>
                                        </p:tgtEl>
                                        <p:attrNameLst>
                                          <p:attrName>style.visibility</p:attrName>
                                        </p:attrNameLst>
                                      </p:cBhvr>
                                      <p:to>
                                        <p:strVal val="visible"/>
                                      </p:to>
                                    </p:set>
                                    <p:animEffect transition="in" filter="fade">
                                      <p:cBhvr>
                                        <p:cTn id="21" dur="500"/>
                                        <p:tgtEl>
                                          <p:spTgt spid="823"/>
                                        </p:tgtEl>
                                      </p:cBhvr>
                                    </p:animEffect>
                                  </p:childTnLst>
                                </p:cTn>
                              </p:par>
                              <p:par>
                                <p:cTn id="22" presetID="10" presetClass="entr" presetSubtype="0" fill="hold" nodeType="withEffect">
                                  <p:stCondLst>
                                    <p:cond delay="0"/>
                                  </p:stCondLst>
                                  <p:childTnLst>
                                    <p:set>
                                      <p:cBhvr>
                                        <p:cTn id="23" dur="1" fill="hold">
                                          <p:stCondLst>
                                            <p:cond delay="0"/>
                                          </p:stCondLst>
                                        </p:cTn>
                                        <p:tgtEl>
                                          <p:spTgt spid="818"/>
                                        </p:tgtEl>
                                        <p:attrNameLst>
                                          <p:attrName>style.visibility</p:attrName>
                                        </p:attrNameLst>
                                      </p:cBhvr>
                                      <p:to>
                                        <p:strVal val="visible"/>
                                      </p:to>
                                    </p:set>
                                    <p:animEffect transition="in" filter="fade">
                                      <p:cBhvr>
                                        <p:cTn id="24" dur="500"/>
                                        <p:tgtEl>
                                          <p:spTgt spid="8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28"/>
                                        </p:tgtEl>
                                        <p:attrNameLst>
                                          <p:attrName>style.visibility</p:attrName>
                                        </p:attrNameLst>
                                      </p:cBhvr>
                                      <p:to>
                                        <p:strVal val="visible"/>
                                      </p:to>
                                    </p:set>
                                    <p:animEffect transition="in" filter="fade">
                                      <p:cBhvr>
                                        <p:cTn id="29"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Google Shape;842;p56"/>
          <p:cNvPicPr preferRelativeResize="0"/>
          <p:nvPr/>
        </p:nvPicPr>
        <p:blipFill rotWithShape="1">
          <a:blip r:embed="rId3">
            <a:alphaModFix/>
          </a:blip>
          <a:srcRect/>
          <a:stretch/>
        </p:blipFill>
        <p:spPr>
          <a:xfrm>
            <a:off x="150812" y="1219200"/>
            <a:ext cx="3735387" cy="5486400"/>
          </a:xfrm>
          <a:prstGeom prst="rect">
            <a:avLst/>
          </a:prstGeom>
          <a:noFill/>
          <a:ln>
            <a:noFill/>
          </a:ln>
        </p:spPr>
      </p:pic>
      <p:sp>
        <p:nvSpPr>
          <p:cNvPr id="843" name="Google Shape;843;p56"/>
          <p:cNvSpPr txBox="1">
            <a:spLocks noGrp="1"/>
          </p:cNvSpPr>
          <p:nvPr>
            <p:ph type="title"/>
          </p:nvPr>
        </p:nvSpPr>
        <p:spPr>
          <a:xfrm>
            <a:off x="381000" y="0"/>
            <a:ext cx="7772400" cy="1143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3399"/>
              </a:buClr>
              <a:buSzPts val="1400"/>
              <a:buNone/>
            </a:pPr>
            <a:r>
              <a:rPr lang="en-US" sz="3200"/>
              <a:t>Next Generation Notification Systems </a:t>
            </a:r>
            <a:endParaRPr/>
          </a:p>
        </p:txBody>
      </p:sp>
      <p:pic>
        <p:nvPicPr>
          <p:cNvPr id="844" name="Google Shape;844;p56" descr="http://us.cdn1.123rf.com/168nwm/roywylam/roywylam1104/roywylam110400021/9333115-blue-glossy-information-icon.jpg"/>
          <p:cNvPicPr preferRelativeResize="0"/>
          <p:nvPr/>
        </p:nvPicPr>
        <p:blipFill rotWithShape="1">
          <a:blip r:embed="rId4">
            <a:alphaModFix/>
          </a:blip>
          <a:srcRect/>
          <a:stretch/>
        </p:blipFill>
        <p:spPr>
          <a:xfrm>
            <a:off x="1295400" y="1143000"/>
            <a:ext cx="685800" cy="685800"/>
          </a:xfrm>
          <a:prstGeom prst="rect">
            <a:avLst/>
          </a:prstGeom>
          <a:noFill/>
          <a:ln>
            <a:noFill/>
          </a:ln>
        </p:spPr>
      </p:pic>
      <p:pic>
        <p:nvPicPr>
          <p:cNvPr id="845" name="Google Shape;845;p56" descr="http://us.cdn1.123rf.com/168nwm/roywylam/roywylam1104/roywylam110400021/9333115-blue-glossy-information-icon.jpg"/>
          <p:cNvPicPr preferRelativeResize="0"/>
          <p:nvPr/>
        </p:nvPicPr>
        <p:blipFill rotWithShape="1">
          <a:blip r:embed="rId4">
            <a:alphaModFix/>
          </a:blip>
          <a:srcRect/>
          <a:stretch/>
        </p:blipFill>
        <p:spPr>
          <a:xfrm>
            <a:off x="304800" y="5867400"/>
            <a:ext cx="685800" cy="685800"/>
          </a:xfrm>
          <a:prstGeom prst="rect">
            <a:avLst/>
          </a:prstGeom>
          <a:noFill/>
          <a:ln>
            <a:noFill/>
          </a:ln>
        </p:spPr>
      </p:pic>
      <p:pic>
        <p:nvPicPr>
          <p:cNvPr id="846" name="Google Shape;846;p56" descr="http://us.cdn1.123rf.com/168nwm/roywylam/roywylam1104/roywylam110400021/9333115-blue-glossy-information-icon.jpg"/>
          <p:cNvPicPr preferRelativeResize="0"/>
          <p:nvPr/>
        </p:nvPicPr>
        <p:blipFill rotWithShape="1">
          <a:blip r:embed="rId4">
            <a:alphaModFix/>
          </a:blip>
          <a:srcRect/>
          <a:stretch/>
        </p:blipFill>
        <p:spPr>
          <a:xfrm>
            <a:off x="2209800" y="6172200"/>
            <a:ext cx="685800" cy="685800"/>
          </a:xfrm>
          <a:prstGeom prst="rect">
            <a:avLst/>
          </a:prstGeom>
          <a:noFill/>
          <a:ln>
            <a:noFill/>
          </a:ln>
        </p:spPr>
      </p:pic>
      <p:pic>
        <p:nvPicPr>
          <p:cNvPr id="847" name="Google Shape;847;p56" descr="http://us.cdn1.123rf.com/168nwm/roywylam/roywylam1104/roywylam110400021/9333115-blue-glossy-information-icon.jpg"/>
          <p:cNvPicPr preferRelativeResize="0"/>
          <p:nvPr/>
        </p:nvPicPr>
        <p:blipFill rotWithShape="1">
          <a:blip r:embed="rId4">
            <a:alphaModFix/>
          </a:blip>
          <a:srcRect/>
          <a:stretch/>
        </p:blipFill>
        <p:spPr>
          <a:xfrm>
            <a:off x="3429000" y="5791200"/>
            <a:ext cx="685800" cy="685800"/>
          </a:xfrm>
          <a:prstGeom prst="rect">
            <a:avLst/>
          </a:prstGeom>
          <a:noFill/>
          <a:ln>
            <a:noFill/>
          </a:ln>
        </p:spPr>
      </p:pic>
      <p:sp>
        <p:nvSpPr>
          <p:cNvPr id="848" name="Google Shape;848;p56"/>
          <p:cNvSpPr txBox="1"/>
          <p:nvPr/>
        </p:nvSpPr>
        <p:spPr>
          <a:xfrm>
            <a:off x="536575" y="4038600"/>
            <a:ext cx="1676400" cy="609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ahoma"/>
              <a:buNone/>
            </a:pPr>
            <a:r>
              <a:rPr lang="en-US" sz="1800" b="0" i="0" u="none" strike="noStrike" cap="none">
                <a:solidFill>
                  <a:schemeClr val="dk1"/>
                </a:solidFill>
                <a:latin typeface="Tahoma"/>
                <a:ea typeface="Tahoma"/>
                <a:cs typeface="Tahoma"/>
                <a:sym typeface="Tahoma"/>
              </a:rPr>
              <a:t>Infrastructure Networks</a:t>
            </a:r>
            <a:endParaRPr sz="1400" b="0" i="0" u="none" strike="noStrike" cap="none">
              <a:solidFill>
                <a:srgbClr val="000000"/>
              </a:solidFill>
              <a:latin typeface="Arial"/>
              <a:ea typeface="Arial"/>
              <a:cs typeface="Arial"/>
              <a:sym typeface="Arial"/>
            </a:endParaRPr>
          </a:p>
        </p:txBody>
      </p:sp>
      <p:grpSp>
        <p:nvGrpSpPr>
          <p:cNvPr id="849" name="Google Shape;849;p56"/>
          <p:cNvGrpSpPr/>
          <p:nvPr/>
        </p:nvGrpSpPr>
        <p:grpSpPr>
          <a:xfrm>
            <a:off x="3219011" y="1698719"/>
            <a:ext cx="5935619" cy="3462528"/>
            <a:chOff x="0" y="0"/>
            <a:chExt cx="2147483647" cy="2147483647"/>
          </a:xfrm>
        </p:grpSpPr>
        <p:grpSp>
          <p:nvGrpSpPr>
            <p:cNvPr id="850" name="Google Shape;850;p56"/>
            <p:cNvGrpSpPr/>
            <p:nvPr/>
          </p:nvGrpSpPr>
          <p:grpSpPr>
            <a:xfrm>
              <a:off x="590394505" y="0"/>
              <a:ext cx="1005712024" cy="351612643"/>
              <a:chOff x="0" y="0"/>
              <a:chExt cx="2147483647" cy="2147483647"/>
            </a:xfrm>
          </p:grpSpPr>
          <p:pic>
            <p:nvPicPr>
              <p:cNvPr id="851" name="Google Shape;851;p56"/>
              <p:cNvPicPr preferRelativeResize="0"/>
              <p:nvPr/>
            </p:nvPicPr>
            <p:blipFill rotWithShape="1">
              <a:blip r:embed="rId5">
                <a:alphaModFix/>
              </a:blip>
              <a:srcRect/>
              <a:stretch/>
            </p:blipFill>
            <p:spPr>
              <a:xfrm>
                <a:off x="0" y="0"/>
                <a:ext cx="2147483647" cy="2147483647"/>
              </a:xfrm>
              <a:prstGeom prst="rect">
                <a:avLst/>
              </a:prstGeom>
              <a:noFill/>
              <a:ln>
                <a:noFill/>
              </a:ln>
            </p:spPr>
          </p:pic>
          <p:sp>
            <p:nvSpPr>
              <p:cNvPr id="852" name="Google Shape;852;p56"/>
              <p:cNvSpPr txBox="1"/>
              <p:nvPr/>
            </p:nvSpPr>
            <p:spPr>
              <a:xfrm>
                <a:off x="59626816" y="199998901"/>
                <a:ext cx="2025874984" cy="15627561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Tahoma"/>
                  <a:buNone/>
                </a:pPr>
                <a:r>
                  <a:rPr lang="en-US" sz="2000" b="0" i="0" u="none" strike="noStrike" cap="none">
                    <a:solidFill>
                      <a:srgbClr val="FFFFFF"/>
                    </a:solidFill>
                    <a:latin typeface="Tahoma"/>
                    <a:ea typeface="Tahoma"/>
                    <a:cs typeface="Tahoma"/>
                    <a:sym typeface="Tahoma"/>
                  </a:rPr>
                  <a:t>Content Delivery</a:t>
                </a:r>
                <a:endParaRPr sz="1400" b="0" i="0" u="none" strike="noStrike" cap="none">
                  <a:solidFill>
                    <a:srgbClr val="000000"/>
                  </a:solidFill>
                  <a:latin typeface="Arial"/>
                  <a:ea typeface="Arial"/>
                  <a:cs typeface="Arial"/>
                  <a:sym typeface="Arial"/>
                </a:endParaRPr>
              </a:p>
            </p:txBody>
          </p:sp>
        </p:grpSp>
        <p:grpSp>
          <p:nvGrpSpPr>
            <p:cNvPr id="853" name="Google Shape;853;p56"/>
            <p:cNvGrpSpPr/>
            <p:nvPr/>
          </p:nvGrpSpPr>
          <p:grpSpPr>
            <a:xfrm>
              <a:off x="259568279" y="544432458"/>
              <a:ext cx="1667364497" cy="438570643"/>
              <a:chOff x="0" y="0"/>
              <a:chExt cx="2147483647" cy="2147483647"/>
            </a:xfrm>
          </p:grpSpPr>
          <p:grpSp>
            <p:nvGrpSpPr>
              <p:cNvPr id="854" name="Google Shape;854;p56"/>
              <p:cNvGrpSpPr/>
              <p:nvPr/>
            </p:nvGrpSpPr>
            <p:grpSpPr>
              <a:xfrm>
                <a:off x="0" y="0"/>
                <a:ext cx="869219560" cy="2147483647"/>
                <a:chOff x="0" y="0"/>
                <a:chExt cx="2147483647" cy="2147483647"/>
              </a:xfrm>
            </p:grpSpPr>
            <p:pic>
              <p:nvPicPr>
                <p:cNvPr id="855" name="Google Shape;855;p56"/>
                <p:cNvPicPr preferRelativeResize="0"/>
                <p:nvPr/>
              </p:nvPicPr>
              <p:blipFill rotWithShape="1">
                <a:blip r:embed="rId6">
                  <a:alphaModFix/>
                </a:blip>
                <a:srcRect/>
                <a:stretch/>
              </p:blipFill>
              <p:spPr>
                <a:xfrm>
                  <a:off x="0" y="0"/>
                  <a:ext cx="2147483647" cy="2147483647"/>
                </a:xfrm>
                <a:prstGeom prst="rect">
                  <a:avLst/>
                </a:prstGeom>
                <a:noFill/>
                <a:ln>
                  <a:noFill/>
                </a:ln>
              </p:spPr>
            </p:pic>
            <p:sp>
              <p:nvSpPr>
                <p:cNvPr id="856" name="Google Shape;856;p56"/>
                <p:cNvSpPr txBox="1"/>
                <p:nvPr/>
              </p:nvSpPr>
              <p:spPr>
                <a:xfrm>
                  <a:off x="93136870" y="282714966"/>
                  <a:ext cx="1957700528" cy="14617207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Tahoma"/>
                    <a:buNone/>
                  </a:pPr>
                  <a:r>
                    <a:rPr lang="en-US" sz="1800" b="0" i="0" u="none" strike="noStrike" cap="none">
                      <a:solidFill>
                        <a:srgbClr val="FFFFFF"/>
                      </a:solidFill>
                      <a:latin typeface="Tahoma"/>
                      <a:ea typeface="Tahoma"/>
                      <a:cs typeface="Tahoma"/>
                      <a:sym typeface="Tahoma"/>
                    </a:rPr>
                    <a:t>Non-Cooperative</a:t>
                  </a:r>
                  <a:endParaRPr sz="1400" b="0" i="0" u="none" strike="noStrike" cap="none">
                    <a:solidFill>
                      <a:srgbClr val="000000"/>
                    </a:solidFill>
                    <a:latin typeface="Arial"/>
                    <a:ea typeface="Arial"/>
                    <a:cs typeface="Arial"/>
                    <a:sym typeface="Arial"/>
                  </a:endParaRPr>
                </a:p>
              </p:txBody>
            </p:sp>
          </p:grpSp>
          <p:grpSp>
            <p:nvGrpSpPr>
              <p:cNvPr id="857" name="Google Shape;857;p56"/>
              <p:cNvGrpSpPr/>
              <p:nvPr/>
            </p:nvGrpSpPr>
            <p:grpSpPr>
              <a:xfrm>
                <a:off x="1312351084" y="111076734"/>
                <a:ext cx="835132562" cy="1943842863"/>
                <a:chOff x="0" y="0"/>
                <a:chExt cx="2147483647" cy="2147483646"/>
              </a:xfrm>
            </p:grpSpPr>
            <p:pic>
              <p:nvPicPr>
                <p:cNvPr id="858" name="Google Shape;858;p56"/>
                <p:cNvPicPr preferRelativeResize="0"/>
                <p:nvPr/>
              </p:nvPicPr>
              <p:blipFill rotWithShape="1">
                <a:blip r:embed="rId7">
                  <a:alphaModFix/>
                </a:blip>
                <a:srcRect/>
                <a:stretch/>
              </p:blipFill>
              <p:spPr>
                <a:xfrm>
                  <a:off x="0" y="0"/>
                  <a:ext cx="2147483647" cy="2147483646"/>
                </a:xfrm>
                <a:prstGeom prst="rect">
                  <a:avLst/>
                </a:prstGeom>
                <a:noFill/>
                <a:ln>
                  <a:noFill/>
                </a:ln>
              </p:spPr>
            </p:pic>
            <p:sp>
              <p:nvSpPr>
                <p:cNvPr id="859" name="Google Shape;859;p56"/>
                <p:cNvSpPr txBox="1"/>
                <p:nvPr/>
              </p:nvSpPr>
              <p:spPr>
                <a:xfrm>
                  <a:off x="100591234" y="189619389"/>
                  <a:ext cx="1946302116" cy="161485347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Tahoma"/>
                    <a:buNone/>
                  </a:pPr>
                  <a:r>
                    <a:rPr lang="en-US" sz="1800" b="0" i="0" u="none" strike="noStrike" cap="none">
                      <a:solidFill>
                        <a:srgbClr val="FFFFFF"/>
                      </a:solidFill>
                      <a:latin typeface="Tahoma"/>
                      <a:ea typeface="Tahoma"/>
                      <a:cs typeface="Tahoma"/>
                      <a:sym typeface="Tahoma"/>
                    </a:rPr>
                    <a:t>Cooperative</a:t>
                  </a:r>
                  <a:endParaRPr sz="1400" b="0" i="0" u="none" strike="noStrike" cap="none">
                    <a:solidFill>
                      <a:srgbClr val="000000"/>
                    </a:solidFill>
                    <a:latin typeface="Arial"/>
                    <a:ea typeface="Arial"/>
                    <a:cs typeface="Arial"/>
                    <a:sym typeface="Arial"/>
                  </a:endParaRPr>
                </a:p>
              </p:txBody>
            </p:sp>
          </p:grpSp>
        </p:grpSp>
        <p:grpSp>
          <p:nvGrpSpPr>
            <p:cNvPr id="860" name="Google Shape;860;p56"/>
            <p:cNvGrpSpPr/>
            <p:nvPr/>
          </p:nvGrpSpPr>
          <p:grpSpPr>
            <a:xfrm>
              <a:off x="610244115" y="302462454"/>
              <a:ext cx="964909951" cy="283558627"/>
              <a:chOff x="0" y="0"/>
              <a:chExt cx="2147483643" cy="2147483638"/>
            </a:xfrm>
          </p:grpSpPr>
          <p:cxnSp>
            <p:nvCxnSpPr>
              <p:cNvPr id="861" name="Google Shape;861;p56"/>
              <p:cNvCxnSpPr/>
              <p:nvPr/>
            </p:nvCxnSpPr>
            <p:spPr>
              <a:xfrm>
                <a:off x="0" y="1073742000"/>
                <a:ext cx="2147483643" cy="0"/>
              </a:xfrm>
              <a:prstGeom prst="straightConnector1">
                <a:avLst/>
              </a:prstGeom>
              <a:noFill/>
              <a:ln w="31750" cap="flat" cmpd="sng">
                <a:solidFill>
                  <a:schemeClr val="dk1"/>
                </a:solidFill>
                <a:prstDash val="solid"/>
                <a:miter lim="8000"/>
                <a:headEnd type="none" w="sm" len="sm"/>
                <a:tailEnd type="none" w="sm" len="sm"/>
              </a:ln>
            </p:spPr>
          </p:cxnSp>
          <p:cxnSp>
            <p:nvCxnSpPr>
              <p:cNvPr id="862" name="Google Shape;862;p56"/>
              <p:cNvCxnSpPr/>
              <p:nvPr/>
            </p:nvCxnSpPr>
            <p:spPr>
              <a:xfrm>
                <a:off x="1073741600" y="0"/>
                <a:ext cx="0" cy="1073741638"/>
              </a:xfrm>
              <a:prstGeom prst="straightConnector1">
                <a:avLst/>
              </a:prstGeom>
              <a:noFill/>
              <a:ln w="31750" cap="flat" cmpd="sng">
                <a:solidFill>
                  <a:schemeClr val="dk1"/>
                </a:solidFill>
                <a:prstDash val="solid"/>
                <a:miter lim="8000"/>
                <a:headEnd type="none" w="sm" len="sm"/>
                <a:tailEnd type="none" w="sm" len="sm"/>
              </a:ln>
            </p:spPr>
          </p:cxnSp>
          <p:cxnSp>
            <p:nvCxnSpPr>
              <p:cNvPr id="863" name="Google Shape;863;p56"/>
              <p:cNvCxnSpPr/>
              <p:nvPr/>
            </p:nvCxnSpPr>
            <p:spPr>
              <a:xfrm>
                <a:off x="0" y="1073742000"/>
                <a:ext cx="0" cy="1073741638"/>
              </a:xfrm>
              <a:prstGeom prst="straightConnector1">
                <a:avLst/>
              </a:prstGeom>
              <a:noFill/>
              <a:ln w="31750" cap="flat" cmpd="sng">
                <a:solidFill>
                  <a:schemeClr val="dk1"/>
                </a:solidFill>
                <a:prstDash val="solid"/>
                <a:miter lim="8000"/>
                <a:headEnd type="none" w="sm" len="sm"/>
                <a:tailEnd type="stealth" w="med" len="med"/>
              </a:ln>
            </p:spPr>
          </p:cxnSp>
          <p:cxnSp>
            <p:nvCxnSpPr>
              <p:cNvPr id="864" name="Google Shape;864;p56"/>
              <p:cNvCxnSpPr/>
              <p:nvPr/>
            </p:nvCxnSpPr>
            <p:spPr>
              <a:xfrm>
                <a:off x="2147483400" y="1073742000"/>
                <a:ext cx="0" cy="1073741638"/>
              </a:xfrm>
              <a:prstGeom prst="straightConnector1">
                <a:avLst/>
              </a:prstGeom>
              <a:noFill/>
              <a:ln w="31750" cap="flat" cmpd="sng">
                <a:solidFill>
                  <a:schemeClr val="dk1"/>
                </a:solidFill>
                <a:prstDash val="solid"/>
                <a:miter lim="8000"/>
                <a:headEnd type="none" w="sm" len="sm"/>
                <a:tailEnd type="stealth" w="med" len="med"/>
              </a:ln>
            </p:spPr>
          </p:cxnSp>
        </p:grpSp>
        <p:grpSp>
          <p:nvGrpSpPr>
            <p:cNvPr id="865" name="Google Shape;865;p56"/>
            <p:cNvGrpSpPr/>
            <p:nvPr/>
          </p:nvGrpSpPr>
          <p:grpSpPr>
            <a:xfrm>
              <a:off x="251848947" y="916839414"/>
              <a:ext cx="551377170" cy="283558539"/>
              <a:chOff x="0" y="0"/>
              <a:chExt cx="2147483647" cy="2147483647"/>
            </a:xfrm>
          </p:grpSpPr>
          <p:cxnSp>
            <p:nvCxnSpPr>
              <p:cNvPr id="866" name="Google Shape;866;p56"/>
              <p:cNvCxnSpPr/>
              <p:nvPr/>
            </p:nvCxnSpPr>
            <p:spPr>
              <a:xfrm>
                <a:off x="0" y="1073741671"/>
                <a:ext cx="2147483647" cy="0"/>
              </a:xfrm>
              <a:prstGeom prst="straightConnector1">
                <a:avLst/>
              </a:prstGeom>
              <a:noFill/>
              <a:ln w="31750" cap="flat" cmpd="sng">
                <a:solidFill>
                  <a:schemeClr val="dk1"/>
                </a:solidFill>
                <a:prstDash val="solid"/>
                <a:miter lim="8000"/>
                <a:headEnd type="none" w="sm" len="sm"/>
                <a:tailEnd type="none" w="sm" len="sm"/>
              </a:ln>
            </p:spPr>
          </p:cxnSp>
          <p:cxnSp>
            <p:nvCxnSpPr>
              <p:cNvPr id="867" name="Google Shape;867;p56"/>
              <p:cNvCxnSpPr/>
              <p:nvPr/>
            </p:nvCxnSpPr>
            <p:spPr>
              <a:xfrm>
                <a:off x="0" y="1073741671"/>
                <a:ext cx="0" cy="1073741975"/>
              </a:xfrm>
              <a:prstGeom prst="straightConnector1">
                <a:avLst/>
              </a:prstGeom>
              <a:noFill/>
              <a:ln w="31750" cap="flat" cmpd="sng">
                <a:solidFill>
                  <a:schemeClr val="dk1"/>
                </a:solidFill>
                <a:prstDash val="solid"/>
                <a:miter lim="8000"/>
                <a:headEnd type="none" w="sm" len="sm"/>
                <a:tailEnd type="stealth" w="med" len="med"/>
              </a:ln>
            </p:spPr>
          </p:cxnSp>
          <p:cxnSp>
            <p:nvCxnSpPr>
              <p:cNvPr id="868" name="Google Shape;868;p56"/>
              <p:cNvCxnSpPr/>
              <p:nvPr/>
            </p:nvCxnSpPr>
            <p:spPr>
              <a:xfrm>
                <a:off x="2147483403" y="1073741671"/>
                <a:ext cx="0" cy="1073741975"/>
              </a:xfrm>
              <a:prstGeom prst="straightConnector1">
                <a:avLst/>
              </a:prstGeom>
              <a:noFill/>
              <a:ln w="31750" cap="flat" cmpd="sng">
                <a:solidFill>
                  <a:schemeClr val="dk1"/>
                </a:solidFill>
                <a:prstDash val="solid"/>
                <a:miter lim="8000"/>
                <a:headEnd type="none" w="sm" len="sm"/>
                <a:tailEnd type="stealth" w="med" len="med"/>
              </a:ln>
            </p:spPr>
          </p:cxnSp>
          <p:cxnSp>
            <p:nvCxnSpPr>
              <p:cNvPr id="869" name="Google Shape;869;p56"/>
              <p:cNvCxnSpPr/>
              <p:nvPr/>
            </p:nvCxnSpPr>
            <p:spPr>
              <a:xfrm>
                <a:off x="1098348902" y="0"/>
                <a:ext cx="0" cy="1073741975"/>
              </a:xfrm>
              <a:prstGeom prst="straightConnector1">
                <a:avLst/>
              </a:prstGeom>
              <a:noFill/>
              <a:ln w="31750" cap="flat" cmpd="sng">
                <a:solidFill>
                  <a:schemeClr val="dk1"/>
                </a:solidFill>
                <a:prstDash val="solid"/>
                <a:miter lim="8000"/>
                <a:headEnd type="none" w="sm" len="sm"/>
                <a:tailEnd type="none" w="sm" len="sm"/>
              </a:ln>
            </p:spPr>
          </p:cxnSp>
        </p:grpSp>
        <p:grpSp>
          <p:nvGrpSpPr>
            <p:cNvPr id="870" name="Google Shape;870;p56"/>
            <p:cNvGrpSpPr/>
            <p:nvPr/>
          </p:nvGrpSpPr>
          <p:grpSpPr>
            <a:xfrm>
              <a:off x="1327034501" y="916839414"/>
              <a:ext cx="551377170" cy="283558539"/>
              <a:chOff x="0" y="0"/>
              <a:chExt cx="2147483647" cy="2147483647"/>
            </a:xfrm>
          </p:grpSpPr>
          <p:cxnSp>
            <p:nvCxnSpPr>
              <p:cNvPr id="871" name="Google Shape;871;p56"/>
              <p:cNvCxnSpPr/>
              <p:nvPr/>
            </p:nvCxnSpPr>
            <p:spPr>
              <a:xfrm>
                <a:off x="0" y="1073741671"/>
                <a:ext cx="2147483647" cy="0"/>
              </a:xfrm>
              <a:prstGeom prst="straightConnector1">
                <a:avLst/>
              </a:prstGeom>
              <a:noFill/>
              <a:ln w="31750" cap="flat" cmpd="sng">
                <a:solidFill>
                  <a:schemeClr val="dk1"/>
                </a:solidFill>
                <a:prstDash val="solid"/>
                <a:miter lim="8000"/>
                <a:headEnd type="none" w="sm" len="sm"/>
                <a:tailEnd type="none" w="sm" len="sm"/>
              </a:ln>
            </p:spPr>
          </p:cxnSp>
          <p:cxnSp>
            <p:nvCxnSpPr>
              <p:cNvPr id="872" name="Google Shape;872;p56"/>
              <p:cNvCxnSpPr/>
              <p:nvPr/>
            </p:nvCxnSpPr>
            <p:spPr>
              <a:xfrm>
                <a:off x="0" y="1073741671"/>
                <a:ext cx="0" cy="1073741975"/>
              </a:xfrm>
              <a:prstGeom prst="straightConnector1">
                <a:avLst/>
              </a:prstGeom>
              <a:noFill/>
              <a:ln w="31750" cap="flat" cmpd="sng">
                <a:solidFill>
                  <a:schemeClr val="dk1"/>
                </a:solidFill>
                <a:prstDash val="solid"/>
                <a:miter lim="8000"/>
                <a:headEnd type="none" w="sm" len="sm"/>
                <a:tailEnd type="stealth" w="med" len="med"/>
              </a:ln>
            </p:spPr>
          </p:cxnSp>
          <p:cxnSp>
            <p:nvCxnSpPr>
              <p:cNvPr id="873" name="Google Shape;873;p56"/>
              <p:cNvCxnSpPr/>
              <p:nvPr/>
            </p:nvCxnSpPr>
            <p:spPr>
              <a:xfrm>
                <a:off x="2147483604" y="1073741671"/>
                <a:ext cx="0" cy="1073741975"/>
              </a:xfrm>
              <a:prstGeom prst="straightConnector1">
                <a:avLst/>
              </a:prstGeom>
              <a:noFill/>
              <a:ln w="31750" cap="flat" cmpd="sng">
                <a:solidFill>
                  <a:schemeClr val="dk1"/>
                </a:solidFill>
                <a:prstDash val="solid"/>
                <a:miter lim="8000"/>
                <a:headEnd type="none" w="sm" len="sm"/>
                <a:tailEnd type="stealth" w="med" len="med"/>
              </a:ln>
            </p:spPr>
          </p:cxnSp>
          <p:cxnSp>
            <p:nvCxnSpPr>
              <p:cNvPr id="874" name="Google Shape;874;p56"/>
              <p:cNvCxnSpPr/>
              <p:nvPr/>
            </p:nvCxnSpPr>
            <p:spPr>
              <a:xfrm>
                <a:off x="1073741701" y="0"/>
                <a:ext cx="0" cy="1073741975"/>
              </a:xfrm>
              <a:prstGeom prst="straightConnector1">
                <a:avLst/>
              </a:prstGeom>
              <a:noFill/>
              <a:ln w="31750" cap="flat" cmpd="sng">
                <a:solidFill>
                  <a:schemeClr val="dk1"/>
                </a:solidFill>
                <a:prstDash val="solid"/>
                <a:miter lim="8000"/>
                <a:headEnd type="none" w="sm" len="sm"/>
                <a:tailEnd type="none" w="sm" len="sm"/>
              </a:ln>
            </p:spPr>
          </p:cxnSp>
        </p:grpSp>
        <p:grpSp>
          <p:nvGrpSpPr>
            <p:cNvPr id="875" name="Google Shape;875;p56"/>
            <p:cNvGrpSpPr/>
            <p:nvPr/>
          </p:nvGrpSpPr>
          <p:grpSpPr>
            <a:xfrm>
              <a:off x="1086633957" y="1179603718"/>
              <a:ext cx="480800892" cy="964099171"/>
              <a:chOff x="0" y="0"/>
              <a:chExt cx="2147483646" cy="2147483647"/>
            </a:xfrm>
          </p:grpSpPr>
          <p:pic>
            <p:nvPicPr>
              <p:cNvPr id="876" name="Google Shape;876;p56"/>
              <p:cNvPicPr preferRelativeResize="0"/>
              <p:nvPr/>
            </p:nvPicPr>
            <p:blipFill rotWithShape="1">
              <a:blip r:embed="rId8">
                <a:alphaModFix/>
              </a:blip>
              <a:srcRect/>
              <a:stretch/>
            </p:blipFill>
            <p:spPr>
              <a:xfrm>
                <a:off x="0" y="0"/>
                <a:ext cx="2147483646" cy="2147483647"/>
              </a:xfrm>
              <a:prstGeom prst="rect">
                <a:avLst/>
              </a:prstGeom>
              <a:noFill/>
              <a:ln>
                <a:noFill/>
              </a:ln>
            </p:spPr>
          </p:pic>
          <p:sp>
            <p:nvSpPr>
              <p:cNvPr id="877" name="Google Shape;877;p56"/>
              <p:cNvSpPr txBox="1"/>
              <p:nvPr/>
            </p:nvSpPr>
            <p:spPr>
              <a:xfrm>
                <a:off x="184832717" y="128541122"/>
                <a:ext cx="1777818461" cy="182556001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Tahoma"/>
                  <a:buNone/>
                </a:pPr>
                <a:r>
                  <a:rPr lang="en-US" sz="1600" b="0" i="0" u="none" strike="noStrike" cap="none">
                    <a:solidFill>
                      <a:schemeClr val="lt1"/>
                    </a:solidFill>
                    <a:latin typeface="Tahoma"/>
                    <a:ea typeface="Tahoma"/>
                    <a:cs typeface="Tahoma"/>
                    <a:sym typeface="Tahoma"/>
                  </a:rPr>
                  <a:t>Reliable and Fast Content Delivery</a:t>
                </a:r>
                <a:endParaRPr sz="1400" b="0" i="0" u="none" strike="noStrike" cap="none">
                  <a:solidFill>
                    <a:srgbClr val="000000"/>
                  </a:solidFill>
                  <a:latin typeface="Arial"/>
                  <a:ea typeface="Arial"/>
                  <a:cs typeface="Arial"/>
                  <a:sym typeface="Arial"/>
                </a:endParaRPr>
              </a:p>
            </p:txBody>
          </p:sp>
        </p:grpSp>
        <p:grpSp>
          <p:nvGrpSpPr>
            <p:cNvPr id="878" name="Google Shape;878;p56"/>
            <p:cNvGrpSpPr/>
            <p:nvPr/>
          </p:nvGrpSpPr>
          <p:grpSpPr>
            <a:xfrm>
              <a:off x="1638011192" y="1179603718"/>
              <a:ext cx="509472454" cy="967879928"/>
              <a:chOff x="0" y="0"/>
              <a:chExt cx="2147483559" cy="2147483600"/>
            </a:xfrm>
          </p:grpSpPr>
          <p:pic>
            <p:nvPicPr>
              <p:cNvPr id="879" name="Google Shape;879;p56"/>
              <p:cNvPicPr preferRelativeResize="0"/>
              <p:nvPr/>
            </p:nvPicPr>
            <p:blipFill rotWithShape="1">
              <a:blip r:embed="rId9">
                <a:alphaModFix/>
              </a:blip>
              <a:srcRect/>
              <a:stretch/>
            </p:blipFill>
            <p:spPr>
              <a:xfrm>
                <a:off x="0" y="0"/>
                <a:ext cx="2147483559" cy="2147483600"/>
              </a:xfrm>
              <a:prstGeom prst="rect">
                <a:avLst/>
              </a:prstGeom>
              <a:noFill/>
              <a:ln>
                <a:noFill/>
              </a:ln>
            </p:spPr>
          </p:pic>
          <p:sp>
            <p:nvSpPr>
              <p:cNvPr id="880" name="Google Shape;880;p56"/>
              <p:cNvSpPr txBox="1"/>
              <p:nvPr/>
            </p:nvSpPr>
            <p:spPr>
              <a:xfrm>
                <a:off x="180103250" y="133155350"/>
                <a:ext cx="1782627869" cy="18182583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Tahoma"/>
                  <a:buNone/>
                </a:pPr>
                <a:r>
                  <a:rPr lang="en-US" sz="1600" b="0" i="0" u="none" strike="noStrike" cap="none">
                    <a:solidFill>
                      <a:schemeClr val="lt1"/>
                    </a:solidFill>
                    <a:latin typeface="Tahoma"/>
                    <a:ea typeface="Tahoma"/>
                    <a:cs typeface="Tahoma"/>
                    <a:sym typeface="Tahoma"/>
                  </a:rPr>
                  <a:t>Massive Video Streaming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Tahoma"/>
                  <a:ea typeface="Tahoma"/>
                  <a:cs typeface="Tahoma"/>
                  <a:sym typeface="Tahoma"/>
                </a:endParaRPr>
              </a:p>
            </p:txBody>
          </p:sp>
        </p:grpSp>
        <p:grpSp>
          <p:nvGrpSpPr>
            <p:cNvPr id="881" name="Google Shape;881;p56"/>
            <p:cNvGrpSpPr/>
            <p:nvPr/>
          </p:nvGrpSpPr>
          <p:grpSpPr>
            <a:xfrm>
              <a:off x="0" y="1179597288"/>
              <a:ext cx="493352169" cy="967886359"/>
              <a:chOff x="0" y="0"/>
              <a:chExt cx="2147483647" cy="2147483647"/>
            </a:xfrm>
          </p:grpSpPr>
          <p:pic>
            <p:nvPicPr>
              <p:cNvPr id="882" name="Google Shape;882;p56"/>
              <p:cNvPicPr preferRelativeResize="0"/>
              <p:nvPr/>
            </p:nvPicPr>
            <p:blipFill rotWithShape="1">
              <a:blip r:embed="rId10">
                <a:alphaModFix/>
              </a:blip>
              <a:srcRect/>
              <a:stretch/>
            </p:blipFill>
            <p:spPr>
              <a:xfrm>
                <a:off x="45033480" y="14266"/>
                <a:ext cx="2102450166" cy="2147469380"/>
              </a:xfrm>
              <a:prstGeom prst="rect">
                <a:avLst/>
              </a:prstGeom>
              <a:noFill/>
              <a:ln>
                <a:noFill/>
              </a:ln>
            </p:spPr>
          </p:pic>
          <p:sp>
            <p:nvSpPr>
              <p:cNvPr id="883" name="Google Shape;883;p56"/>
              <p:cNvSpPr txBox="1"/>
              <p:nvPr/>
            </p:nvSpPr>
            <p:spPr>
              <a:xfrm>
                <a:off x="0" y="0"/>
                <a:ext cx="1962546034" cy="19565267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Tahoma"/>
                  <a:buNone/>
                </a:pPr>
                <a:r>
                  <a:rPr lang="en-US" sz="1600" b="0" i="0" u="none" strike="noStrike" cap="none">
                    <a:solidFill>
                      <a:schemeClr val="lt1"/>
                    </a:solidFill>
                    <a:latin typeface="Tahoma"/>
                    <a:ea typeface="Tahoma"/>
                    <a:cs typeface="Tahoma"/>
                    <a:sym typeface="Tahoma"/>
                  </a:rPr>
                  <a:t>Cost-Driven Content Delivery</a:t>
                </a:r>
                <a:endParaRPr sz="1400" b="0" i="0" u="none" strike="noStrike" cap="none">
                  <a:solidFill>
                    <a:srgbClr val="000000"/>
                  </a:solidFill>
                  <a:latin typeface="Arial"/>
                  <a:ea typeface="Arial"/>
                  <a:cs typeface="Arial"/>
                  <a:sym typeface="Arial"/>
                </a:endParaRPr>
              </a:p>
            </p:txBody>
          </p:sp>
        </p:grpSp>
        <p:grpSp>
          <p:nvGrpSpPr>
            <p:cNvPr id="884" name="Google Shape;884;p56"/>
            <p:cNvGrpSpPr/>
            <p:nvPr/>
          </p:nvGrpSpPr>
          <p:grpSpPr>
            <a:xfrm>
              <a:off x="493352058" y="1179603718"/>
              <a:ext cx="569051945" cy="967879928"/>
              <a:chOff x="-116118187" y="0"/>
              <a:chExt cx="1576847869" cy="2147483600"/>
            </a:xfrm>
          </p:grpSpPr>
          <p:pic>
            <p:nvPicPr>
              <p:cNvPr id="885" name="Google Shape;885;p56"/>
              <p:cNvPicPr preferRelativeResize="0"/>
              <p:nvPr/>
            </p:nvPicPr>
            <p:blipFill rotWithShape="1">
              <a:blip r:embed="rId9">
                <a:alphaModFix/>
              </a:blip>
              <a:srcRect/>
              <a:stretch/>
            </p:blipFill>
            <p:spPr>
              <a:xfrm>
                <a:off x="-116118187" y="0"/>
                <a:ext cx="1576847869" cy="2147483600"/>
              </a:xfrm>
              <a:prstGeom prst="rect">
                <a:avLst/>
              </a:prstGeom>
              <a:noFill/>
              <a:ln>
                <a:noFill/>
              </a:ln>
            </p:spPr>
          </p:pic>
          <p:sp>
            <p:nvSpPr>
              <p:cNvPr id="886" name="Google Shape;886;p56"/>
              <p:cNvSpPr txBox="1"/>
              <p:nvPr/>
            </p:nvSpPr>
            <p:spPr>
              <a:xfrm>
                <a:off x="118399963" y="133155388"/>
                <a:ext cx="1249391327" cy="18182583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Tahoma"/>
                  <a:buNone/>
                </a:pPr>
                <a:r>
                  <a:rPr lang="en-US" sz="1600" b="0" i="0" u="none" strike="noStrike" cap="none">
                    <a:solidFill>
                      <a:srgbClr val="FFFFFF"/>
                    </a:solidFill>
                    <a:latin typeface="Tahoma"/>
                    <a:ea typeface="Tahoma"/>
                    <a:cs typeface="Tahoma"/>
                    <a:sym typeface="Tahoma"/>
                  </a:rPr>
                  <a:t>Delay- Guaranteed Content Delivery</a:t>
                </a:r>
                <a:endParaRPr sz="1400" b="0" i="0" u="none" strike="noStrike" cap="none">
                  <a:solidFill>
                    <a:srgbClr val="000000"/>
                  </a:solidFill>
                  <a:latin typeface="Arial"/>
                  <a:ea typeface="Arial"/>
                  <a:cs typeface="Arial"/>
                  <a:sym typeface="Arial"/>
                </a:endParaRPr>
              </a:p>
            </p:txBody>
          </p:sp>
        </p:grpSp>
      </p:grpSp>
      <p:sp>
        <p:nvSpPr>
          <p:cNvPr id="887" name="Google Shape;887;p56"/>
          <p:cNvSpPr/>
          <p:nvPr/>
        </p:nvSpPr>
        <p:spPr>
          <a:xfrm>
            <a:off x="4288387" y="6215390"/>
            <a:ext cx="45720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3399"/>
                </a:solidFill>
                <a:latin typeface="Arial Black"/>
                <a:ea typeface="Arial Black"/>
                <a:cs typeface="Arial Black"/>
                <a:sym typeface="Arial Black"/>
              </a:rPr>
              <a:t>Content Delivery with </a:t>
            </a:r>
            <a:br>
              <a:rPr lang="en-US" sz="1400" b="0" i="0" u="none" strike="noStrike" cap="none">
                <a:solidFill>
                  <a:srgbClr val="003399"/>
                </a:solidFill>
                <a:latin typeface="Arial Black"/>
                <a:ea typeface="Arial Black"/>
                <a:cs typeface="Arial Black"/>
                <a:sym typeface="Arial Black"/>
              </a:rPr>
            </a:br>
            <a:r>
              <a:rPr lang="en-US" sz="1400" b="0" i="0" u="none" strike="noStrike" cap="none">
                <a:solidFill>
                  <a:srgbClr val="003399"/>
                </a:solidFill>
                <a:latin typeface="Arial Black"/>
                <a:ea typeface="Arial Black"/>
                <a:cs typeface="Arial Black"/>
                <a:sym typeface="Arial Black"/>
              </a:rPr>
              <a:t>Hybrid Networks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7"/>
                                        </p:tgtEl>
                                        <p:attrNameLst>
                                          <p:attrName>style.visibility</p:attrName>
                                        </p:attrNameLst>
                                      </p:cBhvr>
                                      <p:to>
                                        <p:strVal val="visible"/>
                                      </p:to>
                                    </p:set>
                                    <p:animEffect transition="in" filter="fade">
                                      <p:cBhvr>
                                        <p:cTn id="7" dur="500"/>
                                        <p:tgtEl>
                                          <p:spTgt spid="847"/>
                                        </p:tgtEl>
                                      </p:cBhvr>
                                    </p:animEffect>
                                  </p:childTnLst>
                                </p:cTn>
                              </p:par>
                              <p:par>
                                <p:cTn id="8" presetID="10" presetClass="entr" presetSubtype="0" fill="hold" nodeType="withEffect">
                                  <p:stCondLst>
                                    <p:cond delay="0"/>
                                  </p:stCondLst>
                                  <p:childTnLst>
                                    <p:set>
                                      <p:cBhvr>
                                        <p:cTn id="9" dur="1" fill="hold">
                                          <p:stCondLst>
                                            <p:cond delay="0"/>
                                          </p:stCondLst>
                                        </p:cTn>
                                        <p:tgtEl>
                                          <p:spTgt spid="846"/>
                                        </p:tgtEl>
                                        <p:attrNameLst>
                                          <p:attrName>style.visibility</p:attrName>
                                        </p:attrNameLst>
                                      </p:cBhvr>
                                      <p:to>
                                        <p:strVal val="visible"/>
                                      </p:to>
                                    </p:set>
                                    <p:animEffect transition="in" filter="fade">
                                      <p:cBhvr>
                                        <p:cTn id="10" dur="500"/>
                                        <p:tgtEl>
                                          <p:spTgt spid="846"/>
                                        </p:tgtEl>
                                      </p:cBhvr>
                                    </p:animEffect>
                                  </p:childTnLst>
                                </p:cTn>
                              </p:par>
                              <p:par>
                                <p:cTn id="11" presetID="10" presetClass="entr" presetSubtype="0" fill="hold" nodeType="withEffect">
                                  <p:stCondLst>
                                    <p:cond delay="0"/>
                                  </p:stCondLst>
                                  <p:childTnLst>
                                    <p:set>
                                      <p:cBhvr>
                                        <p:cTn id="12" dur="1" fill="hold">
                                          <p:stCondLst>
                                            <p:cond delay="0"/>
                                          </p:stCondLst>
                                        </p:cTn>
                                        <p:tgtEl>
                                          <p:spTgt spid="845"/>
                                        </p:tgtEl>
                                        <p:attrNameLst>
                                          <p:attrName>style.visibility</p:attrName>
                                        </p:attrNameLst>
                                      </p:cBhvr>
                                      <p:to>
                                        <p:strVal val="visible"/>
                                      </p:to>
                                    </p:set>
                                    <p:animEffect transition="in" filter="fade">
                                      <p:cBhvr>
                                        <p:cTn id="13" dur="500"/>
                                        <p:tgtEl>
                                          <p:spTgt spid="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58"/>
          <p:cNvSpPr txBox="1">
            <a:spLocks noGrp="1"/>
          </p:cNvSpPr>
          <p:nvPr>
            <p:ph type="title"/>
          </p:nvPr>
        </p:nvSpPr>
        <p:spPr>
          <a:xfrm>
            <a:off x="406400" y="228600"/>
            <a:ext cx="8516536"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 Modeling Distributed Systems</a:t>
            </a:r>
            <a:endParaRPr/>
          </a:p>
        </p:txBody>
      </p:sp>
      <p:sp>
        <p:nvSpPr>
          <p:cNvPr id="900" name="Google Shape;900;p58"/>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533400" lvl="1" indent="0" algn="l" rtl="0">
              <a:lnSpc>
                <a:spcPct val="100000"/>
              </a:lnSpc>
              <a:spcBef>
                <a:spcPts val="480"/>
              </a:spcBef>
              <a:spcAft>
                <a:spcPts val="0"/>
              </a:spcAft>
              <a:buSzPts val="2400"/>
              <a:buNone/>
            </a:pPr>
            <a:r>
              <a:rPr lang="en-US"/>
              <a:t>Key Questions </a:t>
            </a:r>
            <a:endParaRPr/>
          </a:p>
          <a:p>
            <a:pPr marL="914400" lvl="1" indent="-381000" algn="l" rtl="0">
              <a:lnSpc>
                <a:spcPct val="100000"/>
              </a:lnSpc>
              <a:spcBef>
                <a:spcPts val="480"/>
              </a:spcBef>
              <a:spcAft>
                <a:spcPts val="0"/>
              </a:spcAft>
              <a:buSzPts val="2400"/>
              <a:buChar char="●"/>
            </a:pPr>
            <a:r>
              <a:rPr lang="en-US"/>
              <a:t>What are the main </a:t>
            </a:r>
            <a:r>
              <a:rPr lang="en-US" u="sng"/>
              <a:t>entities</a:t>
            </a:r>
            <a:r>
              <a:rPr lang="en-US"/>
              <a:t> in the system?</a:t>
            </a:r>
            <a:endParaRPr/>
          </a:p>
          <a:p>
            <a:pPr marL="914400" lvl="1" indent="-381000" algn="l" rtl="0">
              <a:lnSpc>
                <a:spcPct val="100000"/>
              </a:lnSpc>
              <a:spcBef>
                <a:spcPts val="480"/>
              </a:spcBef>
              <a:spcAft>
                <a:spcPts val="0"/>
              </a:spcAft>
              <a:buSzPts val="2400"/>
              <a:buChar char="●"/>
            </a:pPr>
            <a:r>
              <a:rPr lang="en-US"/>
              <a:t>How do they </a:t>
            </a:r>
            <a:r>
              <a:rPr lang="en-US" u="sng"/>
              <a:t>interact</a:t>
            </a:r>
            <a:r>
              <a:rPr lang="en-US"/>
              <a:t>?</a:t>
            </a:r>
            <a:endParaRPr/>
          </a:p>
          <a:p>
            <a:pPr marL="914400" lvl="1" indent="-381000" algn="l" rtl="0">
              <a:lnSpc>
                <a:spcPct val="100000"/>
              </a:lnSpc>
              <a:spcBef>
                <a:spcPts val="480"/>
              </a:spcBef>
              <a:spcAft>
                <a:spcPts val="0"/>
              </a:spcAft>
              <a:buSzPts val="2400"/>
              <a:buChar char="●"/>
            </a:pPr>
            <a:r>
              <a:rPr lang="en-US"/>
              <a:t>How does the system operate?</a:t>
            </a:r>
            <a:endParaRPr/>
          </a:p>
          <a:p>
            <a:pPr marL="914400" lvl="1" indent="-381000" algn="l" rtl="0">
              <a:lnSpc>
                <a:spcPct val="100000"/>
              </a:lnSpc>
              <a:spcBef>
                <a:spcPts val="480"/>
              </a:spcBef>
              <a:spcAft>
                <a:spcPts val="0"/>
              </a:spcAft>
              <a:buSzPts val="2400"/>
              <a:buChar char="●"/>
            </a:pPr>
            <a:r>
              <a:rPr lang="en-US"/>
              <a:t>What are the characteristics that affect their individual and </a:t>
            </a:r>
            <a:r>
              <a:rPr lang="en-US" u="sng"/>
              <a:t>collective</a:t>
            </a:r>
            <a:r>
              <a:rPr lang="en-US"/>
              <a:t> behavior?</a:t>
            </a:r>
            <a:endParaRPr/>
          </a:p>
          <a:p>
            <a:pPr marL="50800" lvl="0" indent="0" algn="l" rtl="0">
              <a:lnSpc>
                <a:spcPct val="100000"/>
              </a:lnSpc>
              <a:spcBef>
                <a:spcPts val="560"/>
              </a:spcBef>
              <a:spcAft>
                <a:spcPts val="0"/>
              </a:spcAft>
              <a:buSzPts val="2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59"/>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906" name="Google Shape;906;p59"/>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
        <p:nvSpPr>
          <p:cNvPr id="907" name="Google Shape;907;p59"/>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Classifying Distributed Systems</a:t>
            </a:r>
            <a:endParaRPr/>
          </a:p>
        </p:txBody>
      </p:sp>
      <p:sp>
        <p:nvSpPr>
          <p:cNvPr id="908" name="Google Shape;908;p59"/>
          <p:cNvSpPr txBox="1">
            <a:spLocks noGrp="1"/>
          </p:cNvSpPr>
          <p:nvPr>
            <p:ph type="body" idx="1"/>
          </p:nvPr>
        </p:nvSpPr>
        <p:spPr>
          <a:xfrm>
            <a:off x="4572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Based on Architectural Models</a:t>
            </a:r>
            <a:endParaRPr/>
          </a:p>
          <a:p>
            <a:pPr marL="800100" lvl="1" indent="-342900" algn="l" rtl="0">
              <a:lnSpc>
                <a:spcPct val="80000"/>
              </a:lnSpc>
              <a:spcBef>
                <a:spcPts val="0"/>
              </a:spcBef>
              <a:spcAft>
                <a:spcPts val="0"/>
              </a:spcAft>
              <a:buSzPts val="2800"/>
              <a:buChar char="●"/>
            </a:pPr>
            <a:r>
              <a:rPr lang="en-US" sz="2400">
                <a:solidFill>
                  <a:schemeClr val="dk1"/>
                </a:solidFill>
              </a:rPr>
              <a:t>Client-Server, Peer-to-peer, Proxy based,…</a:t>
            </a:r>
            <a:endParaRPr/>
          </a:p>
          <a:p>
            <a:pPr marL="457200" lvl="1" indent="0" algn="l" rtl="0">
              <a:lnSpc>
                <a:spcPct val="80000"/>
              </a:lnSpc>
              <a:spcBef>
                <a:spcPts val="0"/>
              </a:spcBef>
              <a:spcAft>
                <a:spcPts val="0"/>
              </a:spcAft>
              <a:buSzPts val="2800"/>
              <a:buNone/>
            </a:pPr>
            <a:endParaRPr sz="2400" b="0" i="0" u="none">
              <a:solidFill>
                <a:schemeClr val="dk1"/>
              </a:solidFill>
              <a:latin typeface="Tahoma"/>
              <a:ea typeface="Tahoma"/>
              <a:cs typeface="Tahoma"/>
              <a:sym typeface="Tahoma"/>
            </a:endParaRPr>
          </a:p>
          <a:p>
            <a:pPr marL="342900" marR="0" lvl="0" indent="-342900" algn="l" rtl="0">
              <a:lnSpc>
                <a:spcPct val="8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Based on computation/communication  - degree of synchrony</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Synchronous, </a:t>
            </a:r>
            <a:r>
              <a:rPr lang="en-US"/>
              <a:t> </a:t>
            </a:r>
            <a:r>
              <a:rPr lang="en-US" sz="2400" b="0" i="0" u="none" strike="noStrike" cap="none">
                <a:solidFill>
                  <a:schemeClr val="accent1"/>
                </a:solidFill>
                <a:latin typeface="Tahoma"/>
                <a:ea typeface="Tahoma"/>
                <a:cs typeface="Tahoma"/>
                <a:sym typeface="Tahoma"/>
              </a:rPr>
              <a:t>Asynchronous</a:t>
            </a:r>
            <a:endParaRPr/>
          </a:p>
          <a:p>
            <a:pPr marL="742950" marR="0" lvl="1" indent="-133350" algn="l" rtl="0">
              <a:lnSpc>
                <a:spcPct val="80000"/>
              </a:lnSpc>
              <a:spcBef>
                <a:spcPts val="480"/>
              </a:spcBef>
              <a:spcAft>
                <a:spcPts val="0"/>
              </a:spcAft>
              <a:buClr>
                <a:schemeClr val="accent2"/>
              </a:buClr>
              <a:buSzPts val="2400"/>
              <a:buFont typeface="Arial"/>
              <a:buNone/>
            </a:pP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Based on communication style</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Message Passing, </a:t>
            </a:r>
            <a:r>
              <a:rPr lang="en-US"/>
              <a:t> </a:t>
            </a:r>
            <a:r>
              <a:rPr lang="en-US" sz="2400" b="0" i="0" u="none" strike="noStrike" cap="none">
                <a:solidFill>
                  <a:schemeClr val="accent1"/>
                </a:solidFill>
                <a:latin typeface="Tahoma"/>
                <a:ea typeface="Tahoma"/>
                <a:cs typeface="Tahoma"/>
                <a:sym typeface="Tahoma"/>
              </a:rPr>
              <a:t>Shared Memory</a:t>
            </a:r>
            <a:endParaRPr/>
          </a:p>
          <a:p>
            <a:pPr marL="742950" marR="0" lvl="1" indent="-133350" algn="l" rtl="0">
              <a:lnSpc>
                <a:spcPct val="80000"/>
              </a:lnSpc>
              <a:spcBef>
                <a:spcPts val="480"/>
              </a:spcBef>
              <a:spcAft>
                <a:spcPts val="0"/>
              </a:spcAft>
              <a:buClr>
                <a:schemeClr val="accent2"/>
              </a:buClr>
              <a:buSzPts val="2400"/>
              <a:buFont typeface="Arial"/>
              <a:buNone/>
            </a:pP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Based on Fault model</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Crash failures, Omission failures, Byzantine failures</a:t>
            </a:r>
            <a:endParaRPr/>
          </a:p>
          <a:p>
            <a:pPr marL="742950" lvl="1" indent="-285750" algn="l" rtl="0">
              <a:lnSpc>
                <a:spcPct val="80000"/>
              </a:lnSpc>
              <a:spcBef>
                <a:spcPts val="480"/>
              </a:spcBef>
              <a:spcAft>
                <a:spcPts val="0"/>
              </a:spcAft>
              <a:buSzPts val="2400"/>
              <a:buChar char="●"/>
            </a:pPr>
            <a:r>
              <a:rPr lang="en-US"/>
              <a:t>how to handle failure of processes/channels</a:t>
            </a:r>
            <a:endParaRPr/>
          </a:p>
          <a:p>
            <a:pPr marL="742950" marR="0" lvl="1" indent="-133350" algn="l" rtl="0">
              <a:lnSpc>
                <a:spcPct val="80000"/>
              </a:lnSpc>
              <a:spcBef>
                <a:spcPts val="480"/>
              </a:spcBef>
              <a:spcAft>
                <a:spcPts val="0"/>
              </a:spcAft>
              <a:buClr>
                <a:schemeClr val="accent2"/>
              </a:buClr>
              <a:buSzPts val="2400"/>
              <a:buFont typeface="Arial"/>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60"/>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Architectural Models</a:t>
            </a:r>
            <a:endParaRPr/>
          </a:p>
        </p:txBody>
      </p:sp>
      <p:sp>
        <p:nvSpPr>
          <p:cNvPr id="914" name="Google Shape;914;p60"/>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chemeClr val="accent2"/>
              </a:buClr>
              <a:buSzPts val="2800"/>
              <a:buFont typeface="Arial"/>
              <a:buChar char="●"/>
            </a:pPr>
            <a:r>
              <a:rPr lang="en-US" u="sng"/>
              <a:t>Client-Server</a:t>
            </a:r>
            <a:endParaRPr u="sng"/>
          </a:p>
        </p:txBody>
      </p:sp>
      <p:pic>
        <p:nvPicPr>
          <p:cNvPr id="915" name="Google Shape;915;p60"/>
          <p:cNvPicPr preferRelativeResize="0"/>
          <p:nvPr/>
        </p:nvPicPr>
        <p:blipFill rotWithShape="1">
          <a:blip r:embed="rId3">
            <a:alphaModFix/>
          </a:blip>
          <a:srcRect/>
          <a:stretch/>
        </p:blipFill>
        <p:spPr>
          <a:xfrm>
            <a:off x="685800" y="2209800"/>
            <a:ext cx="7975600" cy="3114675"/>
          </a:xfrm>
          <a:prstGeom prst="rect">
            <a:avLst/>
          </a:prstGeom>
          <a:noFill/>
          <a:ln>
            <a:noFill/>
          </a:ln>
        </p:spPr>
      </p:pic>
      <p:sp>
        <p:nvSpPr>
          <p:cNvPr id="916" name="Google Shape;916;p60"/>
          <p:cNvSpPr txBox="1"/>
          <p:nvPr/>
        </p:nvSpPr>
        <p:spPr>
          <a:xfrm>
            <a:off x="914400" y="5943600"/>
            <a:ext cx="7620000" cy="58477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Arial"/>
                <a:ea typeface="Arial"/>
                <a:cs typeface="Arial"/>
                <a:sym typeface="Arial"/>
              </a:rPr>
              <a:t>Request-response paradigm</a:t>
            </a:r>
            <a:endParaRPr sz="32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61"/>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Architectural Models</a:t>
            </a:r>
            <a:endParaRPr/>
          </a:p>
        </p:txBody>
      </p:sp>
      <p:sp>
        <p:nvSpPr>
          <p:cNvPr id="922" name="Google Shape;922;p61"/>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chemeClr val="accent2"/>
              </a:buClr>
              <a:buSzPts val="2800"/>
              <a:buFont typeface="Arial"/>
              <a:buChar char="●"/>
            </a:pPr>
            <a:r>
              <a:rPr lang="en-US" u="sng"/>
              <a:t>Peer-to-Peer</a:t>
            </a:r>
            <a:endParaRPr u="sng"/>
          </a:p>
        </p:txBody>
      </p:sp>
      <p:pic>
        <p:nvPicPr>
          <p:cNvPr id="923" name="Google Shape;923;p61"/>
          <p:cNvPicPr preferRelativeResize="0"/>
          <p:nvPr/>
        </p:nvPicPr>
        <p:blipFill rotWithShape="1">
          <a:blip r:embed="rId3">
            <a:alphaModFix/>
          </a:blip>
          <a:srcRect/>
          <a:stretch/>
        </p:blipFill>
        <p:spPr>
          <a:xfrm>
            <a:off x="152400" y="2094876"/>
            <a:ext cx="4992356" cy="4012246"/>
          </a:xfrm>
          <a:prstGeom prst="rect">
            <a:avLst/>
          </a:prstGeom>
          <a:noFill/>
          <a:ln>
            <a:noFill/>
          </a:ln>
        </p:spPr>
      </p:pic>
      <p:sp>
        <p:nvSpPr>
          <p:cNvPr id="924" name="Google Shape;924;p61"/>
          <p:cNvSpPr txBox="1"/>
          <p:nvPr/>
        </p:nvSpPr>
        <p:spPr>
          <a:xfrm>
            <a:off x="5733924" y="2870549"/>
            <a:ext cx="2667000" cy="193899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No single node server as a server</a:t>
            </a:r>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All nodes act as client (and server) at a time</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62"/>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Architectural Models</a:t>
            </a:r>
            <a:endParaRPr/>
          </a:p>
        </p:txBody>
      </p:sp>
      <p:sp>
        <p:nvSpPr>
          <p:cNvPr id="931" name="Google Shape;931;p62"/>
          <p:cNvSpPr txBox="1">
            <a:spLocks noGrp="1"/>
          </p:cNvSpPr>
          <p:nvPr>
            <p:ph type="body" idx="1"/>
          </p:nvPr>
        </p:nvSpPr>
        <p:spPr>
          <a:xfrm>
            <a:off x="380999" y="1676400"/>
            <a:ext cx="8656321" cy="51054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chemeClr val="accent2"/>
              </a:buClr>
              <a:buSzPts val="2800"/>
              <a:buFont typeface="Arial"/>
              <a:buChar char="●"/>
            </a:pPr>
            <a:r>
              <a:rPr lang="en-US" sz="2400"/>
              <a:t>Multiple servers, proxy servers and caches, mobile code, …</a:t>
            </a:r>
            <a:endParaRPr sz="2400"/>
          </a:p>
        </p:txBody>
      </p:sp>
      <p:pic>
        <p:nvPicPr>
          <p:cNvPr id="932" name="Google Shape;932;p62"/>
          <p:cNvPicPr preferRelativeResize="0"/>
          <p:nvPr/>
        </p:nvPicPr>
        <p:blipFill rotWithShape="1">
          <a:blip r:embed="rId3">
            <a:alphaModFix/>
          </a:blip>
          <a:srcRect/>
          <a:stretch/>
        </p:blipFill>
        <p:spPr>
          <a:xfrm>
            <a:off x="573498" y="2211680"/>
            <a:ext cx="3882203" cy="3017520"/>
          </a:xfrm>
          <a:prstGeom prst="rect">
            <a:avLst/>
          </a:prstGeom>
          <a:noFill/>
          <a:ln>
            <a:noFill/>
          </a:ln>
        </p:spPr>
      </p:pic>
      <p:pic>
        <p:nvPicPr>
          <p:cNvPr id="933" name="Google Shape;933;p62"/>
          <p:cNvPicPr preferRelativeResize="0"/>
          <p:nvPr/>
        </p:nvPicPr>
        <p:blipFill rotWithShape="1">
          <a:blip r:embed="rId4">
            <a:alphaModFix/>
          </a:blip>
          <a:srcRect/>
          <a:stretch/>
        </p:blipFill>
        <p:spPr>
          <a:xfrm>
            <a:off x="3227363" y="5462882"/>
            <a:ext cx="3657600" cy="1239596"/>
          </a:xfrm>
          <a:prstGeom prst="rect">
            <a:avLst/>
          </a:prstGeom>
          <a:noFill/>
          <a:ln>
            <a:noFill/>
          </a:ln>
        </p:spPr>
      </p:pic>
      <p:pic>
        <p:nvPicPr>
          <p:cNvPr id="934" name="Google Shape;934;p62"/>
          <p:cNvPicPr preferRelativeResize="0"/>
          <p:nvPr/>
        </p:nvPicPr>
        <p:blipFill rotWithShape="1">
          <a:blip r:embed="rId5">
            <a:alphaModFix/>
          </a:blip>
          <a:srcRect/>
          <a:stretch/>
        </p:blipFill>
        <p:spPr>
          <a:xfrm>
            <a:off x="4629285" y="2468880"/>
            <a:ext cx="4408035" cy="2305397"/>
          </a:xfrm>
          <a:prstGeom prst="rect">
            <a:avLst/>
          </a:prstGeom>
          <a:noFill/>
          <a:ln>
            <a:noFill/>
          </a:ln>
        </p:spPr>
      </p:pic>
      <p:sp>
        <p:nvSpPr>
          <p:cNvPr id="935" name="Google Shape;935;p62"/>
          <p:cNvSpPr txBox="1"/>
          <p:nvPr/>
        </p:nvSpPr>
        <p:spPr>
          <a:xfrm>
            <a:off x="1905000" y="6292334"/>
            <a:ext cx="1219200"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Proxy</a:t>
            </a:r>
            <a:endParaRPr sz="1400" b="0" i="0" u="none" strike="noStrike" cap="none">
              <a:solidFill>
                <a:srgbClr val="000000"/>
              </a:solidFill>
              <a:latin typeface="Arial"/>
              <a:ea typeface="Arial"/>
              <a:cs typeface="Arial"/>
              <a:sym typeface="Arial"/>
            </a:endParaRPr>
          </a:p>
        </p:txBody>
      </p:sp>
      <p:sp>
        <p:nvSpPr>
          <p:cNvPr id="936" name="Google Shape;936;p62"/>
          <p:cNvSpPr txBox="1"/>
          <p:nvPr/>
        </p:nvSpPr>
        <p:spPr>
          <a:xfrm>
            <a:off x="1761643" y="4906034"/>
            <a:ext cx="12192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Multiple servers</a:t>
            </a:r>
            <a:endParaRPr sz="1400" b="0" i="0" u="none" strike="noStrike" cap="none">
              <a:solidFill>
                <a:srgbClr val="000000"/>
              </a:solidFill>
              <a:latin typeface="Arial"/>
              <a:ea typeface="Arial"/>
              <a:cs typeface="Arial"/>
              <a:sym typeface="Arial"/>
            </a:endParaRPr>
          </a:p>
        </p:txBody>
      </p:sp>
      <p:sp>
        <p:nvSpPr>
          <p:cNvPr id="937" name="Google Shape;937;p62"/>
          <p:cNvSpPr txBox="1"/>
          <p:nvPr/>
        </p:nvSpPr>
        <p:spPr>
          <a:xfrm>
            <a:off x="6693201" y="3848933"/>
            <a:ext cx="1485599"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Mobile code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50" name="Google Shape;150;p22"/>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
        <p:nvSpPr>
          <p:cNvPr id="151" name="Google Shape;151;p22"/>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CompSci 237 Grading Policy</a:t>
            </a:r>
            <a:endParaRPr/>
          </a:p>
        </p:txBody>
      </p:sp>
      <p:sp>
        <p:nvSpPr>
          <p:cNvPr id="152" name="Google Shape;152;p22"/>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Homeworks - 30% of final grade</a:t>
            </a:r>
            <a:endParaRPr/>
          </a:p>
          <a:p>
            <a:pPr marL="1600200" marR="0" lvl="3" indent="-228600" algn="l" rtl="0">
              <a:lnSpc>
                <a:spcPct val="100000"/>
              </a:lnSpc>
              <a:spcBef>
                <a:spcPts val="360"/>
              </a:spcBef>
              <a:spcAft>
                <a:spcPts val="0"/>
              </a:spcAft>
              <a:buClr>
                <a:schemeClr val="accent2"/>
              </a:buClr>
              <a:buSzPts val="1800"/>
              <a:buFont typeface="Tahoma"/>
              <a:buChar char="•"/>
            </a:pPr>
            <a:r>
              <a:rPr lang="en-US" sz="1800" b="1" i="0" u="none" strike="noStrike" cap="none">
                <a:solidFill>
                  <a:srgbClr val="0066FF"/>
                </a:solidFill>
                <a:latin typeface="Tahoma"/>
                <a:ea typeface="Tahoma"/>
                <a:cs typeface="Tahoma"/>
                <a:sym typeface="Tahoma"/>
              </a:rPr>
              <a:t>4 summary sets based on reading list</a:t>
            </a:r>
            <a:endParaRPr/>
          </a:p>
          <a:p>
            <a:pPr marL="1600200" marR="0" lvl="3" indent="-228600" algn="l" rtl="0">
              <a:lnSpc>
                <a:spcPct val="100000"/>
              </a:lnSpc>
              <a:spcBef>
                <a:spcPts val="360"/>
              </a:spcBef>
              <a:spcAft>
                <a:spcPts val="0"/>
              </a:spcAft>
              <a:buClr>
                <a:schemeClr val="accent2"/>
              </a:buClr>
              <a:buSzPts val="1800"/>
              <a:buFont typeface="Tahoma"/>
              <a:buChar char="•"/>
            </a:pPr>
            <a:r>
              <a:rPr lang="en-US"/>
              <a:t>A</a:t>
            </a:r>
            <a:r>
              <a:rPr lang="en-US" sz="1800" b="1" i="0" u="none" strike="noStrike" cap="none">
                <a:solidFill>
                  <a:srgbClr val="0066FF"/>
                </a:solidFill>
                <a:latin typeface="Tahoma"/>
                <a:ea typeface="Tahoma"/>
                <a:cs typeface="Tahoma"/>
                <a:sym typeface="Tahoma"/>
              </a:rPr>
              <a:t> summary set  due approximately every 2 weeks (2 papers in each summary)</a:t>
            </a:r>
            <a:endParaRPr/>
          </a:p>
          <a:p>
            <a:pPr marL="1600200" marR="0" lvl="3" indent="-228600" algn="l" rtl="0">
              <a:lnSpc>
                <a:spcPct val="100000"/>
              </a:lnSpc>
              <a:spcBef>
                <a:spcPts val="360"/>
              </a:spcBef>
              <a:spcAft>
                <a:spcPts val="0"/>
              </a:spcAft>
              <a:buClr>
                <a:schemeClr val="accent2"/>
              </a:buClr>
              <a:buSzPts val="1800"/>
              <a:buFont typeface="Tahoma"/>
              <a:buChar char="•"/>
            </a:pPr>
            <a:r>
              <a:rPr lang="en-US" sz="1800" b="1" i="0" u="none" strike="noStrike" cap="none">
                <a:solidFill>
                  <a:srgbClr val="0066FF"/>
                </a:solidFill>
                <a:latin typeface="Tahoma"/>
                <a:ea typeface="Tahoma"/>
                <a:cs typeface="Tahoma"/>
                <a:sym typeface="Tahoma"/>
              </a:rPr>
              <a:t>Each summary set worth 10% of the final grade (3 will be chosen at random)</a:t>
            </a:r>
            <a:endParaRPr/>
          </a:p>
          <a:p>
            <a:pPr marL="1600200" marR="0" lvl="3" indent="-228600" algn="l" rtl="0">
              <a:lnSpc>
                <a:spcPct val="100000"/>
              </a:lnSpc>
              <a:spcBef>
                <a:spcPts val="360"/>
              </a:spcBef>
              <a:spcAft>
                <a:spcPts val="0"/>
              </a:spcAft>
              <a:buClr>
                <a:schemeClr val="accent2"/>
              </a:buClr>
              <a:buSzPts val="1800"/>
              <a:buFont typeface="Tahoma"/>
              <a:buChar char="•"/>
            </a:pPr>
            <a:r>
              <a:rPr lang="en-US" sz="1800" b="1" i="0" u="none" strike="noStrike" cap="none">
                <a:solidFill>
                  <a:srgbClr val="0066FF"/>
                </a:solidFill>
                <a:latin typeface="Tahoma"/>
                <a:ea typeface="Tahoma"/>
                <a:cs typeface="Tahoma"/>
                <a:sym typeface="Tahoma"/>
              </a:rPr>
              <a:t>Make sure to follow instructions while writing and creating summary sets.  </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Midterm Exam – 35% of final grade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Class Project - 35% of final grade</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strike="noStrike" cap="none">
                <a:solidFill>
                  <a:schemeClr val="dk1"/>
                </a:solidFill>
                <a:latin typeface="Tahoma"/>
                <a:ea typeface="Tahoma"/>
                <a:cs typeface="Tahoma"/>
                <a:sym typeface="Tahoma"/>
              </a:rPr>
              <a:t>Final assignment of grades will be based on a curve.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63"/>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943" name="Google Shape;943;p63"/>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
        <p:nvSpPr>
          <p:cNvPr id="944" name="Google Shape;944;p63"/>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Computation in distributed systems</a:t>
            </a:r>
            <a:endParaRPr/>
          </a:p>
        </p:txBody>
      </p:sp>
      <p:sp>
        <p:nvSpPr>
          <p:cNvPr id="945" name="Google Shape;945;p63"/>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2400"/>
              <a:buNone/>
            </a:pPr>
            <a:r>
              <a:rPr lang="en-US" sz="2400"/>
              <a:t>Two variants based on </a:t>
            </a:r>
            <a:r>
              <a:rPr lang="en-US" sz="2400" u="sng"/>
              <a:t>bound on timing of events</a:t>
            </a:r>
            <a:endParaRPr/>
          </a:p>
          <a:p>
            <a:pPr marL="342900" marR="0" lvl="0" indent="-190500" algn="l" rtl="0">
              <a:lnSpc>
                <a:spcPct val="80000"/>
              </a:lnSpc>
              <a:spcBef>
                <a:spcPts val="0"/>
              </a:spcBef>
              <a:spcAft>
                <a:spcPts val="0"/>
              </a:spcAft>
              <a:buClr>
                <a:schemeClr val="accent2"/>
              </a:buClr>
              <a:buSzPts val="2400"/>
              <a:buFont typeface="Arial"/>
              <a:buNone/>
            </a:pPr>
            <a:endParaRPr sz="2400" b="0" i="0" u="none">
              <a:solidFill>
                <a:schemeClr val="dk1"/>
              </a:solidFill>
              <a:latin typeface="Tahoma"/>
              <a:ea typeface="Tahoma"/>
              <a:cs typeface="Tahoma"/>
              <a:sym typeface="Tahoma"/>
            </a:endParaRPr>
          </a:p>
          <a:p>
            <a:pPr marL="342900" marR="0" lvl="0" indent="-342900" algn="l" rtl="0">
              <a:lnSpc>
                <a:spcPct val="80000"/>
              </a:lnSpc>
              <a:spcBef>
                <a:spcPts val="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Asynchronous system</a:t>
            </a:r>
            <a:endParaRPr/>
          </a:p>
          <a:p>
            <a:pPr marL="742950" marR="0" lvl="1" indent="-285750" algn="l" rtl="0">
              <a:lnSpc>
                <a:spcPct val="8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no assumptions about process execution speeds and message delivery delays</a:t>
            </a:r>
            <a:endParaRPr/>
          </a:p>
          <a:p>
            <a:pPr marL="742950" marR="0" lvl="1" indent="-158750" algn="l" rtl="0">
              <a:lnSpc>
                <a:spcPct val="80000"/>
              </a:lnSpc>
              <a:spcBef>
                <a:spcPts val="400"/>
              </a:spcBef>
              <a:spcAft>
                <a:spcPts val="0"/>
              </a:spcAft>
              <a:buClr>
                <a:schemeClr val="accent2"/>
              </a:buClr>
              <a:buSzPts val="2000"/>
              <a:buFont typeface="Arial"/>
              <a:buNone/>
            </a:pPr>
            <a:endParaRPr/>
          </a:p>
          <a:p>
            <a:pPr marL="342900" marR="0" lvl="0" indent="-342900" algn="l" rtl="0">
              <a:lnSpc>
                <a:spcPct val="8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Synchronous system</a:t>
            </a:r>
            <a:endParaRPr/>
          </a:p>
          <a:p>
            <a:pPr marL="742950" marR="0" lvl="1" indent="-285750" algn="l" rtl="0">
              <a:lnSpc>
                <a:spcPct val="8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make assumptions about relative speeds of processes and delays associated with communication channels</a:t>
            </a:r>
            <a:endParaRPr/>
          </a:p>
          <a:p>
            <a:pPr marL="742950" marR="0" lvl="1" indent="-285750" algn="l" rtl="0">
              <a:lnSpc>
                <a:spcPct val="8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constrains implementation of processes and communication</a:t>
            </a:r>
            <a:endParaRPr/>
          </a:p>
          <a:p>
            <a:pPr marL="742950" marR="0" lvl="1" indent="-158750" algn="l" rtl="0">
              <a:lnSpc>
                <a:spcPct val="80000"/>
              </a:lnSpc>
              <a:spcBef>
                <a:spcPts val="400"/>
              </a:spcBef>
              <a:spcAft>
                <a:spcPts val="0"/>
              </a:spcAft>
              <a:buClr>
                <a:schemeClr val="accent2"/>
              </a:buClr>
              <a:buSzPts val="2000"/>
              <a:buFont typeface="Arial"/>
              <a:buNone/>
            </a:pPr>
            <a:endParaRPr sz="2400" b="0" i="0" u="none">
              <a:solidFill>
                <a:schemeClr val="dk1"/>
              </a:solidFill>
              <a:latin typeface="Tahoma"/>
              <a:ea typeface="Tahoma"/>
              <a:cs typeface="Tahoma"/>
              <a:sym typeface="Tahoma"/>
            </a:endParaRPr>
          </a:p>
          <a:p>
            <a:pPr marL="285750" lvl="0" indent="-285750" algn="l" rtl="0">
              <a:lnSpc>
                <a:spcPct val="80000"/>
              </a:lnSpc>
              <a:spcBef>
                <a:spcPts val="400"/>
              </a:spcBef>
              <a:spcAft>
                <a:spcPts val="0"/>
              </a:spcAft>
              <a:buSzPts val="2000"/>
              <a:buChar char="●"/>
            </a:pPr>
            <a:r>
              <a:rPr lang="en-US" sz="2800" b="0" i="0" u="none">
                <a:solidFill>
                  <a:schemeClr val="dk1"/>
                </a:solidFill>
                <a:latin typeface="Tahoma"/>
                <a:ea typeface="Tahoma"/>
                <a:cs typeface="Tahoma"/>
                <a:sym typeface="Tahoma"/>
              </a:rPr>
              <a:t>Concurrent Programming Models </a:t>
            </a:r>
            <a:endParaRPr/>
          </a:p>
          <a:p>
            <a:pPr marL="800100" lvl="1" indent="-342900" algn="l" rtl="0">
              <a:lnSpc>
                <a:spcPct val="80000"/>
              </a:lnSpc>
              <a:spcBef>
                <a:spcPts val="480"/>
              </a:spcBef>
              <a:spcAft>
                <a:spcPts val="0"/>
              </a:spcAft>
              <a:buSzPts val="2400"/>
              <a:buChar char="●"/>
            </a:pPr>
            <a:r>
              <a:rPr lang="en-US" sz="2000" b="0" i="0" u="none" strike="noStrike" cap="none">
                <a:solidFill>
                  <a:schemeClr val="accent1"/>
                </a:solidFill>
              </a:rPr>
              <a:t>Communicating processes</a:t>
            </a:r>
            <a:r>
              <a:rPr lang="en-US" sz="2000"/>
              <a:t>, </a:t>
            </a:r>
            <a:r>
              <a:rPr lang="en-US" sz="2000" b="0" i="0" u="none" strike="noStrike" cap="none">
                <a:solidFill>
                  <a:schemeClr val="accent1"/>
                </a:solidFill>
              </a:rPr>
              <a:t>Functions, Logical clauses</a:t>
            </a:r>
            <a:r>
              <a:rPr lang="en-US" sz="2000"/>
              <a:t>, </a:t>
            </a:r>
            <a:r>
              <a:rPr lang="en-US" sz="2000" b="0" i="0" u="none" strike="noStrike" cap="none">
                <a:solidFill>
                  <a:schemeClr val="accent1"/>
                </a:solidFill>
              </a:rPr>
              <a:t>Passive Objects</a:t>
            </a:r>
            <a:r>
              <a:rPr lang="en-US" sz="2000"/>
              <a:t>, </a:t>
            </a:r>
            <a:r>
              <a:rPr lang="en-US" sz="2000" b="0" i="0" u="none" strike="noStrike" cap="none">
                <a:solidFill>
                  <a:schemeClr val="accent1"/>
                </a:solidFill>
              </a:rPr>
              <a:t>Active objects, Agents</a:t>
            </a: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64"/>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951" name="Google Shape;951;p64"/>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
        <p:nvSpPr>
          <p:cNvPr id="952" name="Google Shape;952;p64"/>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Concurrency issues</a:t>
            </a:r>
            <a:endParaRPr/>
          </a:p>
        </p:txBody>
      </p:sp>
      <p:sp>
        <p:nvSpPr>
          <p:cNvPr id="953" name="Google Shape;953;p64"/>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Consider the requirements of transaction based systems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Atomicity - either all effects take place or none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Consistency - correctness of data</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Isolated - as if there were one serial database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Durable - effects are not lost</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General correctness of distributed computation</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Safety</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Liveness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65"/>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Flynn’s Taxonomy for Parallel Computing</a:t>
            </a:r>
            <a:endParaRPr/>
          </a:p>
        </p:txBody>
      </p:sp>
      <p:sp>
        <p:nvSpPr>
          <p:cNvPr id="959" name="Google Shape;959;p65"/>
          <p:cNvSpPr txBox="1"/>
          <p:nvPr/>
        </p:nvSpPr>
        <p:spPr>
          <a:xfrm>
            <a:off x="2667000" y="1371600"/>
            <a:ext cx="4495800" cy="339725"/>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Instructions</a:t>
            </a:r>
            <a:endParaRPr sz="1400" b="0" i="0" u="none" strike="noStrike" cap="none">
              <a:solidFill>
                <a:srgbClr val="000000"/>
              </a:solidFill>
              <a:latin typeface="Arial"/>
              <a:ea typeface="Arial"/>
              <a:cs typeface="Arial"/>
              <a:sym typeface="Arial"/>
            </a:endParaRPr>
          </a:p>
        </p:txBody>
      </p:sp>
      <p:sp>
        <p:nvSpPr>
          <p:cNvPr id="960" name="Google Shape;960;p65"/>
          <p:cNvSpPr txBox="1"/>
          <p:nvPr/>
        </p:nvSpPr>
        <p:spPr>
          <a:xfrm>
            <a:off x="2667000" y="1905000"/>
            <a:ext cx="2209800" cy="339725"/>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Single (SI)</a:t>
            </a:r>
            <a:endParaRPr sz="1400" b="0" i="0" u="none" strike="noStrike" cap="none">
              <a:solidFill>
                <a:srgbClr val="000000"/>
              </a:solidFill>
              <a:latin typeface="Arial"/>
              <a:ea typeface="Arial"/>
              <a:cs typeface="Arial"/>
              <a:sym typeface="Arial"/>
            </a:endParaRPr>
          </a:p>
        </p:txBody>
      </p:sp>
      <p:sp>
        <p:nvSpPr>
          <p:cNvPr id="961" name="Google Shape;961;p65"/>
          <p:cNvSpPr txBox="1"/>
          <p:nvPr/>
        </p:nvSpPr>
        <p:spPr>
          <a:xfrm>
            <a:off x="4953000" y="1905000"/>
            <a:ext cx="2209800" cy="339725"/>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Multiple (MI)</a:t>
            </a:r>
            <a:endParaRPr sz="1400" b="0" i="0" u="none" strike="noStrike" cap="none">
              <a:solidFill>
                <a:srgbClr val="000000"/>
              </a:solidFill>
              <a:latin typeface="Arial"/>
              <a:ea typeface="Arial"/>
              <a:cs typeface="Arial"/>
              <a:sym typeface="Arial"/>
            </a:endParaRPr>
          </a:p>
        </p:txBody>
      </p:sp>
      <p:sp>
        <p:nvSpPr>
          <p:cNvPr id="962" name="Google Shape;962;p65"/>
          <p:cNvSpPr txBox="1"/>
          <p:nvPr/>
        </p:nvSpPr>
        <p:spPr>
          <a:xfrm rot="-5400000">
            <a:off x="214312" y="3822700"/>
            <a:ext cx="2743200" cy="431800"/>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Data</a:t>
            </a:r>
            <a:endParaRPr sz="1400" b="0" i="0" u="none" strike="noStrike" cap="none">
              <a:solidFill>
                <a:srgbClr val="000000"/>
              </a:solidFill>
              <a:latin typeface="Arial"/>
              <a:ea typeface="Arial"/>
              <a:cs typeface="Arial"/>
              <a:sym typeface="Arial"/>
            </a:endParaRPr>
          </a:p>
        </p:txBody>
      </p:sp>
      <p:sp>
        <p:nvSpPr>
          <p:cNvPr id="963" name="Google Shape;963;p65"/>
          <p:cNvSpPr txBox="1"/>
          <p:nvPr/>
        </p:nvSpPr>
        <p:spPr>
          <a:xfrm rot="-5400000">
            <a:off x="1309687" y="4660900"/>
            <a:ext cx="1828800" cy="431800"/>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Multiple (MD)</a:t>
            </a:r>
            <a:endParaRPr sz="1400" b="0" i="0" u="none" strike="noStrike" cap="none">
              <a:solidFill>
                <a:srgbClr val="000000"/>
              </a:solidFill>
              <a:latin typeface="Arial"/>
              <a:ea typeface="Arial"/>
              <a:cs typeface="Arial"/>
              <a:sym typeface="Arial"/>
            </a:endParaRPr>
          </a:p>
        </p:txBody>
      </p:sp>
      <p:graphicFrame>
        <p:nvGraphicFramePr>
          <p:cNvPr id="964" name="Google Shape;964;p65"/>
          <p:cNvGraphicFramePr/>
          <p:nvPr/>
        </p:nvGraphicFramePr>
        <p:xfrm>
          <a:off x="2590800" y="2362200"/>
          <a:ext cx="4648200" cy="3352800"/>
        </p:xfrm>
        <a:graphic>
          <a:graphicData uri="http://schemas.openxmlformats.org/drawingml/2006/table">
            <a:tbl>
              <a:tblPr>
                <a:noFill/>
                <a:tableStyleId>{331FB707-9F36-495E-A1BA-BD1E36C89170}</a:tableStyleId>
              </a:tblPr>
              <a:tblGrid>
                <a:gridCol w="2324100"/>
                <a:gridCol w="2324100"/>
              </a:tblGrid>
              <a:tr h="1676400">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SISD</a:t>
                      </a:r>
                      <a:endParaRPr sz="1400" u="none" strike="noStrike" cap="none"/>
                    </a:p>
                    <a:p>
                      <a:pPr marL="0" marR="0" lvl="0" indent="0" algn="ctr" rtl="0">
                        <a:lnSpc>
                          <a:spcPct val="100000"/>
                        </a:lnSpc>
                        <a:spcBef>
                          <a:spcPts val="10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Single-threaded process</a:t>
                      </a:r>
                      <a:endParaRPr sz="1400" u="none" strike="noStrike" cap="none"/>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MISD</a:t>
                      </a:r>
                      <a:endParaRPr sz="1400" u="none" strike="noStrike" cap="none"/>
                    </a:p>
                    <a:p>
                      <a:pPr marL="0" marR="0" lvl="0" indent="0" algn="ctr" rtl="0">
                        <a:lnSpc>
                          <a:spcPct val="100000"/>
                        </a:lnSpc>
                        <a:spcBef>
                          <a:spcPts val="10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Pipeline architecture</a:t>
                      </a:r>
                      <a:endParaRPr sz="1400" u="none" strike="noStrike" cap="none"/>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r>
              <a:tr h="1676400">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SIMD</a:t>
                      </a:r>
                      <a:endParaRPr sz="1400" u="none" strike="noStrike" cap="none"/>
                    </a:p>
                    <a:p>
                      <a:pPr marL="0" marR="0" lvl="0" indent="0" algn="ctr" rtl="0">
                        <a:lnSpc>
                          <a:spcPct val="100000"/>
                        </a:lnSpc>
                        <a:spcBef>
                          <a:spcPts val="10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Vector Processing</a:t>
                      </a:r>
                      <a:endParaRPr sz="1400" u="none" strike="noStrike" cap="none"/>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chemeClr val="dk1"/>
                          </a:solidFill>
                          <a:latin typeface="Arial"/>
                          <a:ea typeface="Arial"/>
                          <a:cs typeface="Arial"/>
                          <a:sym typeface="Arial"/>
                        </a:rPr>
                        <a:t>MIMD</a:t>
                      </a:r>
                      <a:endParaRPr sz="1400" u="none" strike="noStrike" cap="none"/>
                    </a:p>
                    <a:p>
                      <a:pPr marL="0" marR="0" lvl="0" indent="0" algn="ctr" rtl="0">
                        <a:lnSpc>
                          <a:spcPct val="100000"/>
                        </a:lnSpc>
                        <a:spcBef>
                          <a:spcPts val="10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Multi-threaded Programming</a:t>
                      </a:r>
                      <a:endParaRPr sz="1400" u="none" strike="noStrike" cap="none"/>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r>
            </a:tbl>
          </a:graphicData>
        </a:graphic>
      </p:graphicFrame>
      <p:sp>
        <p:nvSpPr>
          <p:cNvPr id="965" name="Google Shape;965;p65"/>
          <p:cNvSpPr txBox="1"/>
          <p:nvPr/>
        </p:nvSpPr>
        <p:spPr>
          <a:xfrm rot="-5400000">
            <a:off x="1309687" y="2984500"/>
            <a:ext cx="1828800" cy="431800"/>
          </a:xfrm>
          <a:prstGeom prst="rect">
            <a:avLst/>
          </a:prstGeom>
          <a:noFill/>
          <a:ln>
            <a:noFill/>
          </a:ln>
        </p:spPr>
        <p:txBody>
          <a:bodyPr spcFirstLastPara="1" wrap="square" lIns="90000" tIns="45000" rIns="90000" bIns="45000" anchor="t" anchorCtr="0">
            <a:noAutofit/>
          </a:bodyPr>
          <a:lstStyle/>
          <a:p>
            <a:pPr marL="0" marR="0" lvl="0" indent="0" algn="ctr" rtl="0">
              <a:lnSpc>
                <a:spcPct val="81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Single (SD)</a:t>
            </a:r>
            <a:endParaRPr sz="1400" b="0" i="0" u="none" strike="noStrike" cap="none">
              <a:solidFill>
                <a:srgbClr val="000000"/>
              </a:solidFill>
              <a:latin typeface="Arial"/>
              <a:ea typeface="Arial"/>
              <a:cs typeface="Arial"/>
              <a:sym typeface="Arial"/>
            </a:endParaRPr>
          </a:p>
        </p:txBody>
      </p:sp>
      <p:sp>
        <p:nvSpPr>
          <p:cNvPr id="966" name="Google Shape;966;p65"/>
          <p:cNvSpPr txBox="1"/>
          <p:nvPr/>
        </p:nvSpPr>
        <p:spPr>
          <a:xfrm>
            <a:off x="1295400" y="6019800"/>
            <a:ext cx="6705600" cy="3698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1800"/>
              <a:buFont typeface="Arial"/>
              <a:buNone/>
            </a:pPr>
            <a:r>
              <a:rPr lang="en-US" sz="1800" b="1" i="1" u="none" strike="noStrike" cap="none">
                <a:solidFill>
                  <a:srgbClr val="FF0000"/>
                </a:solidFill>
                <a:latin typeface="Arial"/>
                <a:ea typeface="Arial"/>
                <a:cs typeface="Arial"/>
                <a:sym typeface="Arial"/>
              </a:rPr>
              <a:t>Parallelism –  A Practical Realization of  Concurrency </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cxnSp>
        <p:nvCxnSpPr>
          <p:cNvPr id="971" name="Google Shape;971;p66"/>
          <p:cNvCxnSpPr/>
          <p:nvPr/>
        </p:nvCxnSpPr>
        <p:spPr>
          <a:xfrm>
            <a:off x="2286000" y="3163887"/>
            <a:ext cx="1828800" cy="1587"/>
          </a:xfrm>
          <a:prstGeom prst="straightConnector1">
            <a:avLst/>
          </a:prstGeom>
          <a:noFill/>
          <a:ln w="15875" cap="flat" cmpd="sng">
            <a:solidFill>
              <a:schemeClr val="dk1"/>
            </a:solidFill>
            <a:prstDash val="solid"/>
            <a:miter lim="8000"/>
            <a:headEnd type="none" w="sm" len="sm"/>
            <a:tailEnd type="triangle" w="med" len="med"/>
          </a:ln>
        </p:spPr>
      </p:cxnSp>
      <p:cxnSp>
        <p:nvCxnSpPr>
          <p:cNvPr id="972" name="Google Shape;972;p66"/>
          <p:cNvCxnSpPr/>
          <p:nvPr/>
        </p:nvCxnSpPr>
        <p:spPr>
          <a:xfrm>
            <a:off x="5029200" y="3162300"/>
            <a:ext cx="1828800" cy="1587"/>
          </a:xfrm>
          <a:prstGeom prst="straightConnector1">
            <a:avLst/>
          </a:prstGeom>
          <a:noFill/>
          <a:ln w="15875" cap="flat" cmpd="sng">
            <a:solidFill>
              <a:schemeClr val="dk1"/>
            </a:solidFill>
            <a:prstDash val="solid"/>
            <a:miter lim="8000"/>
            <a:headEnd type="none" w="sm" len="sm"/>
            <a:tailEnd type="triangle" w="med" len="med"/>
          </a:ln>
        </p:spPr>
      </p:cxnSp>
      <p:sp>
        <p:nvSpPr>
          <p:cNvPr id="973" name="Google Shape;973;p66"/>
          <p:cNvSpPr/>
          <p:nvPr/>
        </p:nvSpPr>
        <p:spPr>
          <a:xfrm>
            <a:off x="4114800" y="2667000"/>
            <a:ext cx="914400" cy="990600"/>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974" name="Google Shape;974;p66"/>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SISD (Single Instruction Single Data Stream)</a:t>
            </a:r>
            <a:endParaRPr/>
          </a:p>
        </p:txBody>
      </p:sp>
      <p:sp>
        <p:nvSpPr>
          <p:cNvPr id="975" name="Google Shape;975;p66"/>
          <p:cNvSpPr txBox="1"/>
          <p:nvPr/>
        </p:nvSpPr>
        <p:spPr>
          <a:xfrm>
            <a:off x="2667000" y="2971800"/>
            <a:ext cx="3048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76" name="Google Shape;976;p66"/>
          <p:cNvSpPr txBox="1"/>
          <p:nvPr/>
        </p:nvSpPr>
        <p:spPr>
          <a:xfrm>
            <a:off x="3124200" y="2971800"/>
            <a:ext cx="3048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77" name="Google Shape;977;p66"/>
          <p:cNvSpPr txBox="1"/>
          <p:nvPr/>
        </p:nvSpPr>
        <p:spPr>
          <a:xfrm>
            <a:off x="3581400" y="2971800"/>
            <a:ext cx="3048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78" name="Google Shape;978;p66"/>
          <p:cNvSpPr txBox="1"/>
          <p:nvPr/>
        </p:nvSpPr>
        <p:spPr>
          <a:xfrm>
            <a:off x="4419600" y="29718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79" name="Google Shape;979;p66"/>
          <p:cNvSpPr txBox="1"/>
          <p:nvPr/>
        </p:nvSpPr>
        <p:spPr>
          <a:xfrm>
            <a:off x="5257800" y="29718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80" name="Google Shape;980;p66"/>
          <p:cNvSpPr txBox="1"/>
          <p:nvPr/>
        </p:nvSpPr>
        <p:spPr>
          <a:xfrm>
            <a:off x="5715000" y="29718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81" name="Google Shape;981;p66"/>
          <p:cNvSpPr txBox="1"/>
          <p:nvPr/>
        </p:nvSpPr>
        <p:spPr>
          <a:xfrm>
            <a:off x="6172200" y="29718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982" name="Google Shape;982;p66"/>
          <p:cNvSpPr txBox="1"/>
          <p:nvPr/>
        </p:nvSpPr>
        <p:spPr>
          <a:xfrm>
            <a:off x="3995736" y="2286000"/>
            <a:ext cx="1604457"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Processor</a:t>
            </a:r>
            <a:endParaRPr sz="1400" b="0" i="0" u="none" strike="noStrike" cap="none" dirty="0">
              <a:solidFill>
                <a:srgbClr val="000000"/>
              </a:solidFill>
              <a:latin typeface="Arial"/>
              <a:ea typeface="Arial"/>
              <a:cs typeface="Arial"/>
              <a:sym typeface="Arial"/>
            </a:endParaRPr>
          </a:p>
        </p:txBody>
      </p:sp>
      <p:cxnSp>
        <p:nvCxnSpPr>
          <p:cNvPr id="983" name="Google Shape;983;p66"/>
          <p:cNvCxnSpPr/>
          <p:nvPr/>
        </p:nvCxnSpPr>
        <p:spPr>
          <a:xfrm rot="-5400000">
            <a:off x="4324350" y="3903662"/>
            <a:ext cx="495300" cy="3175"/>
          </a:xfrm>
          <a:prstGeom prst="straightConnector1">
            <a:avLst/>
          </a:prstGeom>
          <a:noFill/>
          <a:ln w="15875" cap="flat" cmpd="sng">
            <a:solidFill>
              <a:schemeClr val="dk1"/>
            </a:solidFill>
            <a:prstDash val="solid"/>
            <a:miter lim="8000"/>
            <a:headEnd type="none" w="sm" len="sm"/>
            <a:tailEnd type="triangle" w="med" len="med"/>
          </a:ln>
        </p:spPr>
      </p:cxnSp>
      <p:sp>
        <p:nvSpPr>
          <p:cNvPr id="984" name="Google Shape;984;p66"/>
          <p:cNvSpPr txBox="1"/>
          <p:nvPr/>
        </p:nvSpPr>
        <p:spPr>
          <a:xfrm>
            <a:off x="3946525" y="4157662"/>
            <a:ext cx="1815623"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sp>
        <p:nvSpPr>
          <p:cNvPr id="985" name="Google Shape;985;p66"/>
          <p:cNvSpPr txBox="1"/>
          <p:nvPr/>
        </p:nvSpPr>
        <p:spPr>
          <a:xfrm>
            <a:off x="685800" y="4876800"/>
            <a:ext cx="7789862"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 sequential computer which exploits no parallelism in either the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instruction or data streams.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Examples of SISD architecture are the traditional </a:t>
            </a:r>
            <a:r>
              <a:rPr lang="en-US" sz="1800" b="0" i="0" u="sng" strike="noStrike" cap="none">
                <a:solidFill>
                  <a:schemeClr val="hlink"/>
                </a:solidFill>
                <a:latin typeface="Arial"/>
                <a:ea typeface="Arial"/>
                <a:cs typeface="Arial"/>
                <a:sym typeface="Arial"/>
                <a:hlinkClick r:id="rId3"/>
              </a:rPr>
              <a:t>uniprocessor</a:t>
            </a:r>
            <a:r>
              <a:rPr lang="en-US" sz="1800" b="0" i="0" u="none" strike="noStrike" cap="none">
                <a:solidFill>
                  <a:schemeClr val="dk1"/>
                </a:solidFill>
                <a:latin typeface="Arial"/>
                <a:ea typeface="Arial"/>
                <a:cs typeface="Arial"/>
                <a:sym typeface="Arial"/>
              </a:rPr>
              <a:t> machines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(currently manufactured PCs have multiple processors) or old </a:t>
            </a:r>
            <a:r>
              <a:rPr lang="en-US" sz="1800" b="0" i="0" u="sng" strike="noStrike" cap="none">
                <a:solidFill>
                  <a:schemeClr val="hlink"/>
                </a:solidFill>
                <a:latin typeface="Arial"/>
                <a:ea typeface="Arial"/>
                <a:cs typeface="Arial"/>
                <a:sym typeface="Arial"/>
                <a:hlinkClick r:id="rId4"/>
              </a:rPr>
              <a:t>mainframes</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67"/>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SIMD</a:t>
            </a:r>
            <a:endParaRPr/>
          </a:p>
        </p:txBody>
      </p:sp>
      <p:cxnSp>
        <p:nvCxnSpPr>
          <p:cNvPr id="991" name="Google Shape;991;p67"/>
          <p:cNvCxnSpPr/>
          <p:nvPr/>
        </p:nvCxnSpPr>
        <p:spPr>
          <a:xfrm>
            <a:off x="5029200" y="3581400"/>
            <a:ext cx="2133600" cy="1587"/>
          </a:xfrm>
          <a:prstGeom prst="straightConnector1">
            <a:avLst/>
          </a:prstGeom>
          <a:noFill/>
          <a:ln w="15875" cap="flat" cmpd="sng">
            <a:solidFill>
              <a:schemeClr val="dk1"/>
            </a:solidFill>
            <a:prstDash val="solid"/>
            <a:miter lim="8000"/>
            <a:headEnd type="none" w="sm" len="sm"/>
            <a:tailEnd type="triangle" w="med" len="med"/>
          </a:ln>
        </p:spPr>
      </p:cxnSp>
      <p:cxnSp>
        <p:nvCxnSpPr>
          <p:cNvPr id="992" name="Google Shape;992;p67"/>
          <p:cNvCxnSpPr/>
          <p:nvPr/>
        </p:nvCxnSpPr>
        <p:spPr>
          <a:xfrm>
            <a:off x="1524000" y="3581400"/>
            <a:ext cx="2590800" cy="1587"/>
          </a:xfrm>
          <a:prstGeom prst="straightConnector1">
            <a:avLst/>
          </a:prstGeom>
          <a:noFill/>
          <a:ln w="15875" cap="flat" cmpd="sng">
            <a:solidFill>
              <a:schemeClr val="dk1"/>
            </a:solidFill>
            <a:prstDash val="solid"/>
            <a:miter lim="8000"/>
            <a:headEnd type="none" w="sm" len="sm"/>
            <a:tailEnd type="triangle" w="med" len="med"/>
          </a:ln>
        </p:spPr>
      </p:cxnSp>
      <p:sp>
        <p:nvSpPr>
          <p:cNvPr id="993" name="Google Shape;993;p67"/>
          <p:cNvSpPr/>
          <p:nvPr/>
        </p:nvSpPr>
        <p:spPr>
          <a:xfrm>
            <a:off x="4114800" y="1905000"/>
            <a:ext cx="914400" cy="3352800"/>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994" name="Google Shape;994;p67"/>
          <p:cNvSpPr txBox="1"/>
          <p:nvPr/>
        </p:nvSpPr>
        <p:spPr>
          <a:xfrm>
            <a:off x="2362200" y="2209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995" name="Google Shape;995;p67"/>
          <p:cNvSpPr txBox="1"/>
          <p:nvPr/>
        </p:nvSpPr>
        <p:spPr>
          <a:xfrm>
            <a:off x="3995737" y="1524000"/>
            <a:ext cx="1493646"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Processor</a:t>
            </a:r>
            <a:endParaRPr sz="1400" b="0" i="0" u="none" strike="noStrike" cap="none" dirty="0">
              <a:solidFill>
                <a:srgbClr val="000000"/>
              </a:solidFill>
              <a:latin typeface="Arial"/>
              <a:ea typeface="Arial"/>
              <a:cs typeface="Arial"/>
              <a:sym typeface="Arial"/>
            </a:endParaRPr>
          </a:p>
        </p:txBody>
      </p:sp>
      <p:cxnSp>
        <p:nvCxnSpPr>
          <p:cNvPr id="996" name="Google Shape;996;p67"/>
          <p:cNvCxnSpPr/>
          <p:nvPr/>
        </p:nvCxnSpPr>
        <p:spPr>
          <a:xfrm rot="-5400000">
            <a:off x="4324350" y="5122862"/>
            <a:ext cx="495300" cy="3175"/>
          </a:xfrm>
          <a:prstGeom prst="straightConnector1">
            <a:avLst/>
          </a:prstGeom>
          <a:noFill/>
          <a:ln w="15875" cap="flat" cmpd="sng">
            <a:solidFill>
              <a:schemeClr val="dk1"/>
            </a:solidFill>
            <a:prstDash val="solid"/>
            <a:miter lim="8000"/>
            <a:headEnd type="none" w="sm" len="sm"/>
            <a:tailEnd type="triangle" w="med" len="med"/>
          </a:ln>
        </p:spPr>
      </p:cxnSp>
      <p:sp>
        <p:nvSpPr>
          <p:cNvPr id="997" name="Google Shape;997;p67"/>
          <p:cNvSpPr txBox="1"/>
          <p:nvPr/>
        </p:nvSpPr>
        <p:spPr>
          <a:xfrm>
            <a:off x="3946525" y="5376862"/>
            <a:ext cx="1525811"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sp>
        <p:nvSpPr>
          <p:cNvPr id="998" name="Google Shape;998;p67"/>
          <p:cNvSpPr txBox="1"/>
          <p:nvPr/>
        </p:nvSpPr>
        <p:spPr>
          <a:xfrm>
            <a:off x="3429000" y="2209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999" name="Google Shape;999;p67"/>
          <p:cNvSpPr txBox="1"/>
          <p:nvPr/>
        </p:nvSpPr>
        <p:spPr>
          <a:xfrm>
            <a:off x="2895600" y="2209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000" name="Google Shape;1000;p67"/>
          <p:cNvSpPr txBox="1"/>
          <p:nvPr/>
        </p:nvSpPr>
        <p:spPr>
          <a:xfrm>
            <a:off x="5257800" y="2209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001" name="Google Shape;1001;p67"/>
          <p:cNvSpPr txBox="1"/>
          <p:nvPr/>
        </p:nvSpPr>
        <p:spPr>
          <a:xfrm>
            <a:off x="5791200" y="2209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002" name="Google Shape;1002;p67"/>
          <p:cNvSpPr txBox="1"/>
          <p:nvPr/>
        </p:nvSpPr>
        <p:spPr>
          <a:xfrm>
            <a:off x="6324600" y="2209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003" name="Google Shape;1003;p67"/>
          <p:cNvSpPr txBox="1"/>
          <p:nvPr/>
        </p:nvSpPr>
        <p:spPr>
          <a:xfrm>
            <a:off x="2362200" y="2590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04" name="Google Shape;1004;p67"/>
          <p:cNvSpPr txBox="1"/>
          <p:nvPr/>
        </p:nvSpPr>
        <p:spPr>
          <a:xfrm>
            <a:off x="2362200" y="2971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05" name="Google Shape;1005;p67"/>
          <p:cNvSpPr txBox="1"/>
          <p:nvPr/>
        </p:nvSpPr>
        <p:spPr>
          <a:xfrm>
            <a:off x="2362200" y="3352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06" name="Google Shape;1006;p67"/>
          <p:cNvSpPr txBox="1"/>
          <p:nvPr/>
        </p:nvSpPr>
        <p:spPr>
          <a:xfrm>
            <a:off x="2362200" y="3733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07" name="Google Shape;1007;p67"/>
          <p:cNvSpPr txBox="1"/>
          <p:nvPr/>
        </p:nvSpPr>
        <p:spPr>
          <a:xfrm>
            <a:off x="2362200" y="4114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08" name="Google Shape;1008;p67"/>
          <p:cNvSpPr txBox="1"/>
          <p:nvPr/>
        </p:nvSpPr>
        <p:spPr>
          <a:xfrm>
            <a:off x="2362200" y="4495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09" name="Google Shape;1009;p67"/>
          <p:cNvSpPr txBox="1"/>
          <p:nvPr/>
        </p:nvSpPr>
        <p:spPr>
          <a:xfrm>
            <a:off x="2895600" y="2590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10" name="Google Shape;1010;p67"/>
          <p:cNvSpPr txBox="1"/>
          <p:nvPr/>
        </p:nvSpPr>
        <p:spPr>
          <a:xfrm>
            <a:off x="2895600" y="2971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11" name="Google Shape;1011;p67"/>
          <p:cNvSpPr txBox="1"/>
          <p:nvPr/>
        </p:nvSpPr>
        <p:spPr>
          <a:xfrm>
            <a:off x="2895600" y="3352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12" name="Google Shape;1012;p67"/>
          <p:cNvSpPr txBox="1"/>
          <p:nvPr/>
        </p:nvSpPr>
        <p:spPr>
          <a:xfrm>
            <a:off x="2895600" y="3733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13" name="Google Shape;1013;p67"/>
          <p:cNvSpPr txBox="1"/>
          <p:nvPr/>
        </p:nvSpPr>
        <p:spPr>
          <a:xfrm>
            <a:off x="2895600" y="4114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14" name="Google Shape;1014;p67"/>
          <p:cNvSpPr txBox="1"/>
          <p:nvPr/>
        </p:nvSpPr>
        <p:spPr>
          <a:xfrm>
            <a:off x="2895600" y="4495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15" name="Google Shape;1015;p67"/>
          <p:cNvSpPr txBox="1"/>
          <p:nvPr/>
        </p:nvSpPr>
        <p:spPr>
          <a:xfrm>
            <a:off x="3429000" y="2590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16" name="Google Shape;1016;p67"/>
          <p:cNvSpPr txBox="1"/>
          <p:nvPr/>
        </p:nvSpPr>
        <p:spPr>
          <a:xfrm>
            <a:off x="3429000" y="2971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17" name="Google Shape;1017;p67"/>
          <p:cNvSpPr txBox="1"/>
          <p:nvPr/>
        </p:nvSpPr>
        <p:spPr>
          <a:xfrm>
            <a:off x="3429000" y="3352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18" name="Google Shape;1018;p67"/>
          <p:cNvSpPr txBox="1"/>
          <p:nvPr/>
        </p:nvSpPr>
        <p:spPr>
          <a:xfrm>
            <a:off x="3429000" y="3733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19" name="Google Shape;1019;p67"/>
          <p:cNvSpPr txBox="1"/>
          <p:nvPr/>
        </p:nvSpPr>
        <p:spPr>
          <a:xfrm>
            <a:off x="3429000" y="4114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20" name="Google Shape;1020;p67"/>
          <p:cNvSpPr txBox="1"/>
          <p:nvPr/>
        </p:nvSpPr>
        <p:spPr>
          <a:xfrm>
            <a:off x="3429000" y="4495800"/>
            <a:ext cx="457200" cy="381000"/>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21" name="Google Shape;1021;p67"/>
          <p:cNvSpPr txBox="1"/>
          <p:nvPr/>
        </p:nvSpPr>
        <p:spPr>
          <a:xfrm>
            <a:off x="5257800" y="2590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22" name="Google Shape;1022;p67"/>
          <p:cNvSpPr txBox="1"/>
          <p:nvPr/>
        </p:nvSpPr>
        <p:spPr>
          <a:xfrm>
            <a:off x="5257800" y="2971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23" name="Google Shape;1023;p67"/>
          <p:cNvSpPr txBox="1"/>
          <p:nvPr/>
        </p:nvSpPr>
        <p:spPr>
          <a:xfrm>
            <a:off x="5257800" y="3352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24" name="Google Shape;1024;p67"/>
          <p:cNvSpPr txBox="1"/>
          <p:nvPr/>
        </p:nvSpPr>
        <p:spPr>
          <a:xfrm>
            <a:off x="5257800" y="3733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25" name="Google Shape;1025;p67"/>
          <p:cNvSpPr txBox="1"/>
          <p:nvPr/>
        </p:nvSpPr>
        <p:spPr>
          <a:xfrm>
            <a:off x="5257800" y="4114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26" name="Google Shape;1026;p67"/>
          <p:cNvSpPr txBox="1"/>
          <p:nvPr/>
        </p:nvSpPr>
        <p:spPr>
          <a:xfrm>
            <a:off x="5257800" y="4495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27" name="Google Shape;1027;p67"/>
          <p:cNvSpPr txBox="1"/>
          <p:nvPr/>
        </p:nvSpPr>
        <p:spPr>
          <a:xfrm>
            <a:off x="5791200" y="2590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28" name="Google Shape;1028;p67"/>
          <p:cNvSpPr txBox="1"/>
          <p:nvPr/>
        </p:nvSpPr>
        <p:spPr>
          <a:xfrm>
            <a:off x="5791200" y="2971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29" name="Google Shape;1029;p67"/>
          <p:cNvSpPr txBox="1"/>
          <p:nvPr/>
        </p:nvSpPr>
        <p:spPr>
          <a:xfrm>
            <a:off x="5791200" y="3352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30" name="Google Shape;1030;p67"/>
          <p:cNvSpPr txBox="1"/>
          <p:nvPr/>
        </p:nvSpPr>
        <p:spPr>
          <a:xfrm>
            <a:off x="5791200" y="3733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31" name="Google Shape;1031;p67"/>
          <p:cNvSpPr txBox="1"/>
          <p:nvPr/>
        </p:nvSpPr>
        <p:spPr>
          <a:xfrm>
            <a:off x="5791200" y="4114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32" name="Google Shape;1032;p67"/>
          <p:cNvSpPr txBox="1"/>
          <p:nvPr/>
        </p:nvSpPr>
        <p:spPr>
          <a:xfrm>
            <a:off x="5791200" y="4495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33" name="Google Shape;1033;p67"/>
          <p:cNvSpPr txBox="1"/>
          <p:nvPr/>
        </p:nvSpPr>
        <p:spPr>
          <a:xfrm>
            <a:off x="6324600" y="2590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34" name="Google Shape;1034;p67"/>
          <p:cNvSpPr txBox="1"/>
          <p:nvPr/>
        </p:nvSpPr>
        <p:spPr>
          <a:xfrm>
            <a:off x="6324600" y="2971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35" name="Google Shape;1035;p67"/>
          <p:cNvSpPr txBox="1"/>
          <p:nvPr/>
        </p:nvSpPr>
        <p:spPr>
          <a:xfrm>
            <a:off x="6324600" y="3352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36" name="Google Shape;1036;p67"/>
          <p:cNvSpPr txBox="1"/>
          <p:nvPr/>
        </p:nvSpPr>
        <p:spPr>
          <a:xfrm>
            <a:off x="6324600" y="3733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37" name="Google Shape;1037;p67"/>
          <p:cNvSpPr txBox="1"/>
          <p:nvPr/>
        </p:nvSpPr>
        <p:spPr>
          <a:xfrm>
            <a:off x="6324600" y="4114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38" name="Google Shape;1038;p67"/>
          <p:cNvSpPr txBox="1"/>
          <p:nvPr/>
        </p:nvSpPr>
        <p:spPr>
          <a:xfrm>
            <a:off x="6324600" y="4495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39" name="Google Shape;1039;p67"/>
          <p:cNvSpPr txBox="1"/>
          <p:nvPr/>
        </p:nvSpPr>
        <p:spPr>
          <a:xfrm>
            <a:off x="4343400" y="2590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040" name="Google Shape;1040;p67"/>
          <p:cNvSpPr txBox="1"/>
          <p:nvPr/>
        </p:nvSpPr>
        <p:spPr>
          <a:xfrm>
            <a:off x="4343400" y="2971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1041" name="Google Shape;1041;p67"/>
          <p:cNvSpPr txBox="1"/>
          <p:nvPr/>
        </p:nvSpPr>
        <p:spPr>
          <a:xfrm>
            <a:off x="4343400" y="3352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1042" name="Google Shape;1042;p67"/>
          <p:cNvSpPr txBox="1"/>
          <p:nvPr/>
        </p:nvSpPr>
        <p:spPr>
          <a:xfrm>
            <a:off x="4343400" y="3733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1043" name="Google Shape;1043;p67"/>
          <p:cNvSpPr txBox="1"/>
          <p:nvPr/>
        </p:nvSpPr>
        <p:spPr>
          <a:xfrm>
            <a:off x="4343400" y="4114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4" name="Google Shape;1044;p67"/>
          <p:cNvSpPr txBox="1"/>
          <p:nvPr/>
        </p:nvSpPr>
        <p:spPr>
          <a:xfrm>
            <a:off x="4343400" y="4495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1" u="none" strike="noStrike" cap="none" baseline="-25000">
                <a:solidFill>
                  <a:schemeClr val="lt2"/>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1045" name="Google Shape;1045;p67"/>
          <p:cNvSpPr txBox="1"/>
          <p:nvPr/>
        </p:nvSpPr>
        <p:spPr>
          <a:xfrm>
            <a:off x="4343400" y="2209800"/>
            <a:ext cx="4572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r>
              <a:rPr lang="en-US" sz="1800" b="0" i="0" u="none" strike="noStrike" cap="none" baseline="-25000">
                <a:solidFill>
                  <a:schemeClr val="lt2"/>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1046" name="Google Shape;1046;p67"/>
          <p:cNvSpPr txBox="1"/>
          <p:nvPr/>
        </p:nvSpPr>
        <p:spPr>
          <a:xfrm>
            <a:off x="533400" y="5715000"/>
            <a:ext cx="7956550"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 computer which exploits multiple data streams against a single instruction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stream to perform operations which may be naturally parallelized.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For example, an </a:t>
            </a:r>
            <a:r>
              <a:rPr lang="en-US" sz="1800" b="0" i="0" u="sng" strike="noStrike" cap="none">
                <a:solidFill>
                  <a:schemeClr val="hlink"/>
                </a:solidFill>
                <a:latin typeface="Arial"/>
                <a:ea typeface="Arial"/>
                <a:cs typeface="Arial"/>
                <a:sym typeface="Arial"/>
                <a:hlinkClick r:id="rId3"/>
              </a:rPr>
              <a:t>array processor</a:t>
            </a:r>
            <a:r>
              <a:rPr lang="en-US" sz="1800" b="0" i="0" u="none" strike="noStrike" cap="none">
                <a:solidFill>
                  <a:schemeClr val="dk1"/>
                </a:solidFill>
                <a:latin typeface="Arial"/>
                <a:ea typeface="Arial"/>
                <a:cs typeface="Arial"/>
                <a:sym typeface="Arial"/>
              </a:rPr>
              <a:t>For example, an array processor or </a:t>
            </a:r>
            <a:r>
              <a:rPr lang="en-US" sz="1800" b="0" i="0" u="sng" strike="noStrike" cap="none">
                <a:solidFill>
                  <a:schemeClr val="hlink"/>
                </a:solidFill>
                <a:latin typeface="Arial"/>
                <a:ea typeface="Arial"/>
                <a:cs typeface="Arial"/>
                <a:sym typeface="Arial"/>
                <a:hlinkClick r:id="rId4"/>
              </a:rPr>
              <a:t>GPU</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68"/>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MISD (Multiple Instruction Single Data)</a:t>
            </a:r>
            <a:endParaRPr/>
          </a:p>
        </p:txBody>
      </p:sp>
      <p:sp>
        <p:nvSpPr>
          <p:cNvPr id="1052" name="Google Shape;1052;p68"/>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053" name="Google Shape;1053;p68"/>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
        <p:nvSpPr>
          <p:cNvPr id="1054" name="Google Shape;1054;p68"/>
          <p:cNvSpPr txBox="1"/>
          <p:nvPr/>
        </p:nvSpPr>
        <p:spPr>
          <a:xfrm>
            <a:off x="990600" y="4800600"/>
            <a:ext cx="7058025" cy="14779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Multiple instructions operate on a single data stream.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Uncommon architecture which is generally used for fault tolerance.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Heterogeneous systems operate on the same data stream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aim to  agree on the result.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Examples include the </a:t>
            </a:r>
            <a:r>
              <a:rPr lang="en-US" sz="1800" b="0" i="0" u="sng" strike="noStrike" cap="none">
                <a:solidFill>
                  <a:schemeClr val="hlink"/>
                </a:solidFill>
                <a:latin typeface="Arial"/>
                <a:ea typeface="Arial"/>
                <a:cs typeface="Arial"/>
                <a:sym typeface="Arial"/>
                <a:hlinkClick r:id="rId3"/>
              </a:rPr>
              <a:t>Space Shuttle</a:t>
            </a:r>
            <a:r>
              <a:rPr lang="en-US" sz="1800" b="0" i="0" u="none" strike="noStrike" cap="none">
                <a:solidFill>
                  <a:schemeClr val="dk1"/>
                </a:solidFill>
                <a:latin typeface="Arial"/>
                <a:ea typeface="Arial"/>
                <a:cs typeface="Arial"/>
                <a:sym typeface="Arial"/>
              </a:rPr>
              <a:t> flight control computer.</a:t>
            </a:r>
            <a:endParaRPr sz="1400" b="0" i="0" u="none" strike="noStrike" cap="none">
              <a:solidFill>
                <a:srgbClr val="000000"/>
              </a:solidFill>
              <a:latin typeface="Arial"/>
              <a:ea typeface="Arial"/>
              <a:cs typeface="Arial"/>
              <a:sym typeface="Arial"/>
            </a:endParaRPr>
          </a:p>
        </p:txBody>
      </p:sp>
      <p:cxnSp>
        <p:nvCxnSpPr>
          <p:cNvPr id="1055" name="Google Shape;1055;p68"/>
          <p:cNvCxnSpPr/>
          <p:nvPr/>
        </p:nvCxnSpPr>
        <p:spPr>
          <a:xfrm>
            <a:off x="2133600" y="2173287"/>
            <a:ext cx="1828800" cy="1587"/>
          </a:xfrm>
          <a:prstGeom prst="straightConnector1">
            <a:avLst/>
          </a:prstGeom>
          <a:noFill/>
          <a:ln w="15875" cap="flat" cmpd="sng">
            <a:solidFill>
              <a:schemeClr val="dk1"/>
            </a:solidFill>
            <a:prstDash val="solid"/>
            <a:miter lim="8000"/>
            <a:headEnd type="none" w="sm" len="sm"/>
            <a:tailEnd type="triangle" w="med" len="med"/>
          </a:ln>
        </p:spPr>
      </p:cxnSp>
      <p:cxnSp>
        <p:nvCxnSpPr>
          <p:cNvPr id="1056" name="Google Shape;1056;p68"/>
          <p:cNvCxnSpPr/>
          <p:nvPr/>
        </p:nvCxnSpPr>
        <p:spPr>
          <a:xfrm>
            <a:off x="4876800" y="2171700"/>
            <a:ext cx="1828800" cy="1587"/>
          </a:xfrm>
          <a:prstGeom prst="straightConnector1">
            <a:avLst/>
          </a:prstGeom>
          <a:noFill/>
          <a:ln w="15875" cap="flat" cmpd="sng">
            <a:solidFill>
              <a:schemeClr val="dk1"/>
            </a:solidFill>
            <a:prstDash val="solid"/>
            <a:miter lim="8000"/>
            <a:headEnd type="none" w="sm" len="sm"/>
            <a:tailEnd type="triangle" w="med" len="med"/>
          </a:ln>
        </p:spPr>
      </p:cxnSp>
      <p:sp>
        <p:nvSpPr>
          <p:cNvPr id="1057" name="Google Shape;1057;p68"/>
          <p:cNvSpPr/>
          <p:nvPr/>
        </p:nvSpPr>
        <p:spPr>
          <a:xfrm>
            <a:off x="3962400" y="1676400"/>
            <a:ext cx="914400" cy="990600"/>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58" name="Google Shape;1058;p68"/>
          <p:cNvSpPr txBox="1"/>
          <p:nvPr/>
        </p:nvSpPr>
        <p:spPr>
          <a:xfrm>
            <a:off x="4267200" y="19812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cxnSp>
        <p:nvCxnSpPr>
          <p:cNvPr id="1059" name="Google Shape;1059;p68"/>
          <p:cNvCxnSpPr/>
          <p:nvPr/>
        </p:nvCxnSpPr>
        <p:spPr>
          <a:xfrm rot="-5400000">
            <a:off x="4171950" y="2913062"/>
            <a:ext cx="495300" cy="3175"/>
          </a:xfrm>
          <a:prstGeom prst="straightConnector1">
            <a:avLst/>
          </a:prstGeom>
          <a:noFill/>
          <a:ln w="15875" cap="flat" cmpd="sng">
            <a:solidFill>
              <a:schemeClr val="dk1"/>
            </a:solidFill>
            <a:prstDash val="solid"/>
            <a:miter lim="8000"/>
            <a:headEnd type="none" w="sm" len="sm"/>
            <a:tailEnd type="triangle" w="med" len="med"/>
          </a:ln>
        </p:spPr>
      </p:cxnSp>
      <p:sp>
        <p:nvSpPr>
          <p:cNvPr id="1060" name="Google Shape;1060;p68"/>
          <p:cNvSpPr txBox="1"/>
          <p:nvPr/>
        </p:nvSpPr>
        <p:spPr>
          <a:xfrm>
            <a:off x="4495800" y="2895600"/>
            <a:ext cx="1880068"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cxnSp>
        <p:nvCxnSpPr>
          <p:cNvPr id="1061" name="Google Shape;1061;p68"/>
          <p:cNvCxnSpPr/>
          <p:nvPr/>
        </p:nvCxnSpPr>
        <p:spPr>
          <a:xfrm>
            <a:off x="2133600" y="3886200"/>
            <a:ext cx="1828800" cy="1587"/>
          </a:xfrm>
          <a:prstGeom prst="straightConnector1">
            <a:avLst/>
          </a:prstGeom>
          <a:noFill/>
          <a:ln w="15875" cap="flat" cmpd="sng">
            <a:solidFill>
              <a:schemeClr val="dk1"/>
            </a:solidFill>
            <a:prstDash val="solid"/>
            <a:miter lim="8000"/>
            <a:headEnd type="none" w="sm" len="sm"/>
            <a:tailEnd type="triangle" w="med" len="med"/>
          </a:ln>
        </p:spPr>
      </p:cxnSp>
      <p:cxnSp>
        <p:nvCxnSpPr>
          <p:cNvPr id="1062" name="Google Shape;1062;p68"/>
          <p:cNvCxnSpPr/>
          <p:nvPr/>
        </p:nvCxnSpPr>
        <p:spPr>
          <a:xfrm>
            <a:off x="4876800" y="3848100"/>
            <a:ext cx="1828800" cy="1587"/>
          </a:xfrm>
          <a:prstGeom prst="straightConnector1">
            <a:avLst/>
          </a:prstGeom>
          <a:noFill/>
          <a:ln w="15875" cap="flat" cmpd="sng">
            <a:solidFill>
              <a:schemeClr val="dk1"/>
            </a:solidFill>
            <a:prstDash val="solid"/>
            <a:miter lim="8000"/>
            <a:headEnd type="none" w="sm" len="sm"/>
            <a:tailEnd type="triangle" w="med" len="med"/>
          </a:ln>
        </p:spPr>
      </p:cxnSp>
      <p:sp>
        <p:nvSpPr>
          <p:cNvPr id="1063" name="Google Shape;1063;p68"/>
          <p:cNvSpPr/>
          <p:nvPr/>
        </p:nvSpPr>
        <p:spPr>
          <a:xfrm>
            <a:off x="3962400" y="3352800"/>
            <a:ext cx="914400" cy="990600"/>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64" name="Google Shape;1064;p68"/>
          <p:cNvSpPr txBox="1"/>
          <p:nvPr/>
        </p:nvSpPr>
        <p:spPr>
          <a:xfrm>
            <a:off x="4343400" y="3505200"/>
            <a:ext cx="304800" cy="381000"/>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cxnSp>
        <p:nvCxnSpPr>
          <p:cNvPr id="1065" name="Google Shape;1065;p68"/>
          <p:cNvCxnSpPr/>
          <p:nvPr/>
        </p:nvCxnSpPr>
        <p:spPr>
          <a:xfrm rot="-5400000">
            <a:off x="4248150" y="4437062"/>
            <a:ext cx="495300" cy="3175"/>
          </a:xfrm>
          <a:prstGeom prst="straightConnector1">
            <a:avLst/>
          </a:prstGeom>
          <a:noFill/>
          <a:ln w="15875" cap="flat" cmpd="sng">
            <a:solidFill>
              <a:schemeClr val="dk1"/>
            </a:solidFill>
            <a:prstDash val="solid"/>
            <a:miter lim="8000"/>
            <a:headEnd type="none" w="sm" len="sm"/>
            <a:tailEnd type="triangle" w="med" len="med"/>
          </a:ln>
        </p:spPr>
      </p:cxnSp>
      <p:sp>
        <p:nvSpPr>
          <p:cNvPr id="1066" name="Google Shape;1066;p68"/>
          <p:cNvSpPr txBox="1"/>
          <p:nvPr/>
        </p:nvSpPr>
        <p:spPr>
          <a:xfrm>
            <a:off x="4572000" y="4419600"/>
            <a:ext cx="1522579" cy="338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69"/>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MIMD</a:t>
            </a:r>
            <a:endParaRPr/>
          </a:p>
        </p:txBody>
      </p:sp>
      <p:grpSp>
        <p:nvGrpSpPr>
          <p:cNvPr id="1072" name="Google Shape;1072;p69"/>
          <p:cNvGrpSpPr/>
          <p:nvPr/>
        </p:nvGrpSpPr>
        <p:grpSpPr>
          <a:xfrm>
            <a:off x="2395212" y="1363716"/>
            <a:ext cx="4462788" cy="2065284"/>
            <a:chOff x="0" y="0"/>
            <a:chExt cx="2147483646" cy="2147483647"/>
          </a:xfrm>
        </p:grpSpPr>
        <p:cxnSp>
          <p:nvCxnSpPr>
            <p:cNvPr id="1073" name="Google Shape;1073;p69"/>
            <p:cNvCxnSpPr/>
            <p:nvPr/>
          </p:nvCxnSpPr>
          <p:spPr>
            <a:xfrm>
              <a:off x="0" y="853069266"/>
              <a:ext cx="858993442" cy="1543217"/>
            </a:xfrm>
            <a:prstGeom prst="straightConnector1">
              <a:avLst/>
            </a:prstGeom>
            <a:noFill/>
            <a:ln w="15875" cap="flat" cmpd="sng">
              <a:solidFill>
                <a:schemeClr val="dk1"/>
              </a:solidFill>
              <a:prstDash val="solid"/>
              <a:miter lim="8000"/>
              <a:headEnd type="none" w="sm" len="sm"/>
              <a:tailEnd type="triangle" w="med" len="med"/>
            </a:ln>
          </p:spPr>
        </p:cxnSp>
        <p:cxnSp>
          <p:nvCxnSpPr>
            <p:cNvPr id="1074" name="Google Shape;1074;p69"/>
            <p:cNvCxnSpPr/>
            <p:nvPr/>
          </p:nvCxnSpPr>
          <p:spPr>
            <a:xfrm>
              <a:off x="1288490204" y="851588366"/>
              <a:ext cx="858993442" cy="1543217"/>
            </a:xfrm>
            <a:prstGeom prst="straightConnector1">
              <a:avLst/>
            </a:prstGeom>
            <a:noFill/>
            <a:ln w="15875" cap="flat" cmpd="sng">
              <a:solidFill>
                <a:schemeClr val="dk1"/>
              </a:solidFill>
              <a:prstDash val="solid"/>
              <a:miter lim="8000"/>
              <a:headEnd type="none" w="sm" len="sm"/>
              <a:tailEnd type="triangle" w="med" len="med"/>
            </a:ln>
          </p:spPr>
        </p:cxnSp>
        <p:sp>
          <p:nvSpPr>
            <p:cNvPr id="1075" name="Google Shape;1075;p69"/>
            <p:cNvSpPr/>
            <p:nvPr/>
          </p:nvSpPr>
          <p:spPr>
            <a:xfrm>
              <a:off x="858993403" y="370255835"/>
              <a:ext cx="429496720" cy="962664970"/>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76" name="Google Shape;1076;p69"/>
            <p:cNvSpPr txBox="1"/>
            <p:nvPr/>
          </p:nvSpPr>
          <p:spPr>
            <a:xfrm>
              <a:off x="178956988" y="666460423"/>
              <a:ext cx="143165565" cy="370255768"/>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77" name="Google Shape;1077;p69"/>
            <p:cNvSpPr txBox="1"/>
            <p:nvPr/>
          </p:nvSpPr>
          <p:spPr>
            <a:xfrm>
              <a:off x="393705401" y="666460423"/>
              <a:ext cx="143165565" cy="370255768"/>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78" name="Google Shape;1078;p69"/>
            <p:cNvSpPr txBox="1"/>
            <p:nvPr/>
          </p:nvSpPr>
          <p:spPr>
            <a:xfrm>
              <a:off x="608453702" y="666460423"/>
              <a:ext cx="143165565" cy="370255768"/>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79" name="Google Shape;1079;p69"/>
            <p:cNvSpPr txBox="1"/>
            <p:nvPr/>
          </p:nvSpPr>
          <p:spPr>
            <a:xfrm>
              <a:off x="1002159103" y="666460423"/>
              <a:ext cx="143165565" cy="370255768"/>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80" name="Google Shape;1080;p69"/>
            <p:cNvSpPr txBox="1"/>
            <p:nvPr/>
          </p:nvSpPr>
          <p:spPr>
            <a:xfrm>
              <a:off x="1395864405" y="666460423"/>
              <a:ext cx="143165565" cy="370255768"/>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81" name="Google Shape;1081;p69"/>
            <p:cNvSpPr txBox="1"/>
            <p:nvPr/>
          </p:nvSpPr>
          <p:spPr>
            <a:xfrm>
              <a:off x="1610612705" y="666460423"/>
              <a:ext cx="143165565" cy="370255768"/>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82" name="Google Shape;1082;p69"/>
            <p:cNvSpPr txBox="1"/>
            <p:nvPr/>
          </p:nvSpPr>
          <p:spPr>
            <a:xfrm>
              <a:off x="1825361006" y="666460423"/>
              <a:ext cx="143165565" cy="370255768"/>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83" name="Google Shape;1083;p69"/>
            <p:cNvSpPr txBox="1"/>
            <p:nvPr/>
          </p:nvSpPr>
          <p:spPr>
            <a:xfrm>
              <a:off x="803069640" y="0"/>
              <a:ext cx="733599577" cy="3286025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Processor</a:t>
              </a:r>
              <a:endParaRPr sz="1400" b="0" i="0" u="none" strike="noStrike" cap="none" dirty="0">
                <a:solidFill>
                  <a:srgbClr val="000000"/>
                </a:solidFill>
                <a:latin typeface="Arial"/>
                <a:ea typeface="Arial"/>
                <a:cs typeface="Arial"/>
                <a:sym typeface="Arial"/>
              </a:endParaRPr>
            </a:p>
          </p:txBody>
        </p:sp>
        <p:cxnSp>
          <p:nvCxnSpPr>
            <p:cNvPr id="1084" name="Google Shape;1084;p69"/>
            <p:cNvCxnSpPr/>
            <p:nvPr/>
          </p:nvCxnSpPr>
          <p:spPr>
            <a:xfrm rot="-5400000">
              <a:off x="957420006" y="1572044376"/>
              <a:ext cx="232644058" cy="3085463"/>
            </a:xfrm>
            <a:prstGeom prst="straightConnector1">
              <a:avLst/>
            </a:prstGeom>
            <a:noFill/>
            <a:ln w="15875" cap="flat" cmpd="sng">
              <a:solidFill>
                <a:schemeClr val="dk1"/>
              </a:solidFill>
              <a:prstDash val="solid"/>
              <a:miter lim="8000"/>
              <a:headEnd type="none" w="sm" len="sm"/>
              <a:tailEnd type="triangle" w="med" len="med"/>
            </a:ln>
          </p:spPr>
        </p:cxnSp>
        <p:sp>
          <p:nvSpPr>
            <p:cNvPr id="1085" name="Google Shape;1085;p69"/>
            <p:cNvSpPr txBox="1"/>
            <p:nvPr/>
          </p:nvSpPr>
          <p:spPr>
            <a:xfrm>
              <a:off x="779954130" y="1818882109"/>
              <a:ext cx="996937343" cy="3286015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grpSp>
      <p:grpSp>
        <p:nvGrpSpPr>
          <p:cNvPr id="1086" name="Google Shape;1086;p69"/>
          <p:cNvGrpSpPr/>
          <p:nvPr/>
        </p:nvGrpSpPr>
        <p:grpSpPr>
          <a:xfrm>
            <a:off x="2386688" y="3528615"/>
            <a:ext cx="4471312" cy="2067322"/>
            <a:chOff x="0" y="0"/>
            <a:chExt cx="2147483639" cy="2147483633"/>
          </a:xfrm>
        </p:grpSpPr>
        <p:cxnSp>
          <p:nvCxnSpPr>
            <p:cNvPr id="1087" name="Google Shape;1087;p69"/>
            <p:cNvCxnSpPr/>
            <p:nvPr/>
          </p:nvCxnSpPr>
          <p:spPr>
            <a:xfrm>
              <a:off x="0" y="869943500"/>
              <a:ext cx="858993439" cy="1573743"/>
            </a:xfrm>
            <a:prstGeom prst="straightConnector1">
              <a:avLst/>
            </a:prstGeom>
            <a:noFill/>
            <a:ln w="15875" cap="flat" cmpd="sng">
              <a:solidFill>
                <a:schemeClr val="dk1"/>
              </a:solidFill>
              <a:prstDash val="solid"/>
              <a:miter lim="8000"/>
              <a:headEnd type="none" w="sm" len="sm"/>
              <a:tailEnd type="triangle" w="med" len="med"/>
            </a:ln>
          </p:spPr>
        </p:cxnSp>
        <p:cxnSp>
          <p:nvCxnSpPr>
            <p:cNvPr id="1088" name="Google Shape;1088;p69"/>
            <p:cNvCxnSpPr/>
            <p:nvPr/>
          </p:nvCxnSpPr>
          <p:spPr>
            <a:xfrm>
              <a:off x="1288490200" y="868433200"/>
              <a:ext cx="858993439" cy="1573743"/>
            </a:xfrm>
            <a:prstGeom prst="straightConnector1">
              <a:avLst/>
            </a:prstGeom>
            <a:noFill/>
            <a:ln w="15875" cap="flat" cmpd="sng">
              <a:solidFill>
                <a:schemeClr val="dk1"/>
              </a:solidFill>
              <a:prstDash val="solid"/>
              <a:miter lim="8000"/>
              <a:headEnd type="none" w="sm" len="sm"/>
              <a:tailEnd type="triangle" w="med" len="med"/>
            </a:ln>
          </p:spPr>
        </p:cxnSp>
        <p:sp>
          <p:nvSpPr>
            <p:cNvPr id="1089" name="Google Shape;1089;p69"/>
            <p:cNvSpPr/>
            <p:nvPr/>
          </p:nvSpPr>
          <p:spPr>
            <a:xfrm>
              <a:off x="858993400" y="377579700"/>
              <a:ext cx="429496719" cy="981707062"/>
            </a:xfrm>
            <a:prstGeom prst="roundRect">
              <a:avLst>
                <a:gd name="adj" fmla="val 16667"/>
              </a:avLst>
            </a:prstGeom>
            <a:solidFill>
              <a:schemeClr val="accent1"/>
            </a:solidFill>
            <a:ln w="9525" cap="flat" cmpd="sng">
              <a:solidFill>
                <a:schemeClr val="lt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090" name="Google Shape;1090;p69"/>
            <p:cNvSpPr txBox="1"/>
            <p:nvPr/>
          </p:nvSpPr>
          <p:spPr>
            <a:xfrm>
              <a:off x="178956988" y="679643400"/>
              <a:ext cx="143165565" cy="377579636"/>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1" name="Google Shape;1091;p69"/>
            <p:cNvSpPr txBox="1"/>
            <p:nvPr/>
          </p:nvSpPr>
          <p:spPr>
            <a:xfrm>
              <a:off x="393705400" y="679643400"/>
              <a:ext cx="143165565" cy="377579636"/>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2" name="Google Shape;1092;p69"/>
            <p:cNvSpPr txBox="1"/>
            <p:nvPr/>
          </p:nvSpPr>
          <p:spPr>
            <a:xfrm>
              <a:off x="608453700" y="679643400"/>
              <a:ext cx="143165565" cy="377579636"/>
            </a:xfrm>
            <a:prstGeom prst="rect">
              <a:avLst/>
            </a:prstGeom>
            <a:solidFill>
              <a:srgbClr val="FFCC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3" name="Google Shape;1093;p69"/>
            <p:cNvSpPr txBox="1"/>
            <p:nvPr/>
          </p:nvSpPr>
          <p:spPr>
            <a:xfrm>
              <a:off x="1002159100" y="679643400"/>
              <a:ext cx="143165565" cy="377579636"/>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4" name="Google Shape;1094;p69"/>
            <p:cNvSpPr txBox="1"/>
            <p:nvPr/>
          </p:nvSpPr>
          <p:spPr>
            <a:xfrm>
              <a:off x="1395864400" y="679643400"/>
              <a:ext cx="143165565" cy="377579636"/>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5" name="Google Shape;1095;p69"/>
            <p:cNvSpPr txBox="1"/>
            <p:nvPr/>
          </p:nvSpPr>
          <p:spPr>
            <a:xfrm>
              <a:off x="1610612700" y="679643400"/>
              <a:ext cx="143165565" cy="377579636"/>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6" name="Google Shape;1096;p69"/>
            <p:cNvSpPr txBox="1"/>
            <p:nvPr/>
          </p:nvSpPr>
          <p:spPr>
            <a:xfrm>
              <a:off x="1825361000" y="679643400"/>
              <a:ext cx="143165565" cy="377579636"/>
            </a:xfrm>
            <a:prstGeom prst="rect">
              <a:avLst/>
            </a:prstGeom>
            <a:solidFill>
              <a:srgbClr val="CCFF99"/>
            </a:solidFill>
            <a:ln w="9525" cap="flat" cmpd="sng">
              <a:solidFill>
                <a:schemeClr val="l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2"/>
                </a:buClr>
                <a:buSzPts val="1800"/>
                <a:buFont typeface="Arial"/>
                <a:buNone/>
              </a:pPr>
              <a:r>
                <a:rPr lang="en-US" sz="1800" b="0" i="0" u="none" strike="noStrike" cap="none">
                  <a:solidFill>
                    <a:schemeClr val="lt2"/>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1097" name="Google Shape;1097;p69"/>
            <p:cNvSpPr txBox="1"/>
            <p:nvPr/>
          </p:nvSpPr>
          <p:spPr>
            <a:xfrm>
              <a:off x="803069168" y="0"/>
              <a:ext cx="865721956" cy="3351024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Processor</a:t>
              </a:r>
              <a:endParaRPr sz="1400" b="0" i="0" u="none" strike="noStrike" cap="none" dirty="0">
                <a:solidFill>
                  <a:srgbClr val="000000"/>
                </a:solidFill>
                <a:latin typeface="Arial"/>
                <a:ea typeface="Arial"/>
                <a:cs typeface="Arial"/>
                <a:sym typeface="Arial"/>
              </a:endParaRPr>
            </a:p>
          </p:txBody>
        </p:sp>
        <p:cxnSp>
          <p:nvCxnSpPr>
            <p:cNvPr id="1098" name="Google Shape;1098;p69"/>
            <p:cNvCxnSpPr/>
            <p:nvPr/>
          </p:nvCxnSpPr>
          <p:spPr>
            <a:xfrm rot="-5400000">
              <a:off x="957419919" y="1603140323"/>
              <a:ext cx="232644058" cy="3146496"/>
            </a:xfrm>
            <a:prstGeom prst="straightConnector1">
              <a:avLst/>
            </a:prstGeom>
            <a:noFill/>
            <a:ln w="15875" cap="flat" cmpd="sng">
              <a:solidFill>
                <a:schemeClr val="dk1"/>
              </a:solidFill>
              <a:prstDash val="solid"/>
              <a:miter lim="8000"/>
              <a:headEnd type="none" w="sm" len="sm"/>
              <a:tailEnd type="triangle" w="med" len="med"/>
            </a:ln>
          </p:spPr>
        </p:cxnSp>
        <p:sp>
          <p:nvSpPr>
            <p:cNvPr id="1099" name="Google Shape;1099;p69"/>
            <p:cNvSpPr txBox="1"/>
            <p:nvPr/>
          </p:nvSpPr>
          <p:spPr>
            <a:xfrm>
              <a:off x="787410668" y="1812382210"/>
              <a:ext cx="805310592" cy="33510142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dirty="0">
                  <a:solidFill>
                    <a:schemeClr val="dk1"/>
                  </a:solidFill>
                  <a:latin typeface="Arial"/>
                  <a:ea typeface="Arial"/>
                  <a:cs typeface="Arial"/>
                  <a:sym typeface="Arial"/>
                </a:rPr>
                <a:t>Instructions</a:t>
              </a:r>
              <a:endParaRPr sz="1400" b="0" i="0" u="none" strike="noStrike" cap="none" dirty="0">
                <a:solidFill>
                  <a:srgbClr val="000000"/>
                </a:solidFill>
                <a:latin typeface="Arial"/>
                <a:ea typeface="Arial"/>
                <a:cs typeface="Arial"/>
                <a:sym typeface="Arial"/>
              </a:endParaRPr>
            </a:p>
          </p:txBody>
        </p:sp>
      </p:grpSp>
      <p:sp>
        <p:nvSpPr>
          <p:cNvPr id="1100" name="Google Shape;1100;p69"/>
          <p:cNvSpPr txBox="1"/>
          <p:nvPr/>
        </p:nvSpPr>
        <p:spPr>
          <a:xfrm>
            <a:off x="0" y="5657850"/>
            <a:ext cx="8770937"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Multiple autonomous processors simultaneously executing  different instructions on different data.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hlink"/>
                </a:solidFill>
                <a:latin typeface="Arial"/>
                <a:ea typeface="Arial"/>
                <a:cs typeface="Arial"/>
                <a:sym typeface="Arial"/>
                <a:hlinkClick r:id="rId3"/>
              </a:rPr>
              <a:t>Distributed systems</a:t>
            </a:r>
            <a:r>
              <a:rPr lang="en-US" sz="1800" b="0" i="0" u="none" strike="noStrike" cap="none">
                <a:solidFill>
                  <a:schemeClr val="dk1"/>
                </a:solidFill>
                <a:latin typeface="Arial"/>
                <a:ea typeface="Arial"/>
                <a:cs typeface="Arial"/>
                <a:sym typeface="Arial"/>
              </a:rPr>
              <a:t> are generally recognized to be MIMD architectures;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either exploiting a single shared memory space or a distributed memory space.</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med">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70"/>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06" name="Google Shape;1106;p70"/>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
        <p:nvSpPr>
          <p:cNvPr id="1107" name="Google Shape;1107;p70"/>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Communication in Distributed Systems</a:t>
            </a:r>
            <a:endParaRPr/>
          </a:p>
        </p:txBody>
      </p:sp>
      <p:sp>
        <p:nvSpPr>
          <p:cNvPr id="1108" name="Google Shape;1108;p70"/>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Provide support for entities to communicate among themselves</a:t>
            </a:r>
            <a:endParaRPr/>
          </a:p>
          <a:p>
            <a:pPr marL="742950" marR="0" lvl="1" indent="-285750" algn="l" rtl="0">
              <a:lnSpc>
                <a:spcPct val="9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Centralized (traditional) OS’s - local communication support</a:t>
            </a:r>
            <a:endParaRPr/>
          </a:p>
          <a:p>
            <a:pPr marL="742950" marR="0" lvl="1" indent="-285750" algn="l" rtl="0">
              <a:lnSpc>
                <a:spcPct val="9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Distributed systems - communication across machine boundaries (WAN, LAN).</a:t>
            </a:r>
            <a:endParaRPr/>
          </a:p>
          <a:p>
            <a:pPr marL="342900" marR="0" lvl="0" indent="-342900" algn="l" rtl="0">
              <a:lnSpc>
                <a:spcPct val="9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2 paradigms</a:t>
            </a:r>
            <a:endParaRPr/>
          </a:p>
          <a:p>
            <a:pPr marL="742950" marR="0" lvl="1" indent="-285750" algn="l" rtl="0">
              <a:lnSpc>
                <a:spcPct val="9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Message Passing</a:t>
            </a:r>
            <a:endParaRPr/>
          </a:p>
          <a:p>
            <a:pPr marL="1143000" marR="0" lvl="2" indent="-228600" algn="l" rtl="0">
              <a:lnSpc>
                <a:spcPct val="9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Processes communicate by sharing messages</a:t>
            </a:r>
            <a:endParaRPr sz="1600" b="1" i="0" u="none" strike="noStrike" cap="none">
              <a:solidFill>
                <a:srgbClr val="009900"/>
              </a:solidFill>
              <a:latin typeface="Tahoma"/>
              <a:ea typeface="Tahoma"/>
              <a:cs typeface="Tahoma"/>
              <a:sym typeface="Tahoma"/>
            </a:endParaRPr>
          </a:p>
          <a:p>
            <a:pPr marL="742950" marR="0" lvl="1" indent="-285750" algn="l" rtl="0">
              <a:lnSpc>
                <a:spcPct val="9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Distributed Shared Memory (DSM)</a:t>
            </a:r>
            <a:endParaRPr/>
          </a:p>
          <a:p>
            <a:pPr marL="1143000" marR="0" lvl="2" indent="-228600" algn="l" rtl="0">
              <a:lnSpc>
                <a:spcPct val="9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Communication through a virtual shared memory.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71"/>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Message Passing</a:t>
            </a:r>
            <a:endParaRPr/>
          </a:p>
        </p:txBody>
      </p:sp>
      <p:pic>
        <p:nvPicPr>
          <p:cNvPr id="1114" name="Google Shape;1114;p71"/>
          <p:cNvPicPr preferRelativeResize="0"/>
          <p:nvPr/>
        </p:nvPicPr>
        <p:blipFill rotWithShape="1">
          <a:blip r:embed="rId3">
            <a:alphaModFix/>
          </a:blip>
          <a:srcRect/>
          <a:stretch/>
        </p:blipFill>
        <p:spPr>
          <a:xfrm>
            <a:off x="819945" y="1508760"/>
            <a:ext cx="7519193" cy="2083869"/>
          </a:xfrm>
          <a:prstGeom prst="rect">
            <a:avLst/>
          </a:prstGeom>
          <a:noFill/>
          <a:ln>
            <a:noFill/>
          </a:ln>
        </p:spPr>
      </p:pic>
      <p:sp>
        <p:nvSpPr>
          <p:cNvPr id="1115" name="Google Shape;1115;p71"/>
          <p:cNvSpPr/>
          <p:nvPr/>
        </p:nvSpPr>
        <p:spPr>
          <a:xfrm>
            <a:off x="2057400" y="1676400"/>
            <a:ext cx="838200" cy="457200"/>
          </a:xfrm>
          <a:prstGeom prst="roundRect">
            <a:avLst>
              <a:gd name="adj" fmla="val 16667"/>
            </a:avLst>
          </a:prstGeom>
          <a:solidFill>
            <a:schemeClr val="accent2"/>
          </a:solidFill>
          <a:ln w="25400" cap="flat" cmpd="sng">
            <a:solidFill>
              <a:srgbClr val="BA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State</a:t>
            </a:r>
            <a:endParaRPr sz="1400" b="0" i="0" u="none" strike="noStrike" cap="none">
              <a:solidFill>
                <a:schemeClr val="lt1"/>
              </a:solidFill>
              <a:latin typeface="Arial"/>
              <a:ea typeface="Arial"/>
              <a:cs typeface="Arial"/>
              <a:sym typeface="Arial"/>
            </a:endParaRPr>
          </a:p>
        </p:txBody>
      </p:sp>
      <p:sp>
        <p:nvSpPr>
          <p:cNvPr id="1116" name="Google Shape;1116;p71"/>
          <p:cNvSpPr/>
          <p:nvPr/>
        </p:nvSpPr>
        <p:spPr>
          <a:xfrm>
            <a:off x="8001000" y="1645920"/>
            <a:ext cx="838200" cy="457200"/>
          </a:xfrm>
          <a:prstGeom prst="roundRect">
            <a:avLst>
              <a:gd name="adj" fmla="val 16667"/>
            </a:avLst>
          </a:prstGeom>
          <a:solidFill>
            <a:schemeClr val="accent2"/>
          </a:solidFill>
          <a:ln w="25400" cap="flat" cmpd="sng">
            <a:solidFill>
              <a:srgbClr val="BA94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State</a:t>
            </a:r>
            <a:endParaRPr sz="1400" b="0" i="0" u="none" strike="noStrike" cap="none">
              <a:solidFill>
                <a:schemeClr val="lt1"/>
              </a:solidFill>
              <a:latin typeface="Arial"/>
              <a:ea typeface="Arial"/>
              <a:cs typeface="Arial"/>
              <a:sym typeface="Arial"/>
            </a:endParaRPr>
          </a:p>
        </p:txBody>
      </p:sp>
      <p:sp>
        <p:nvSpPr>
          <p:cNvPr id="1117" name="Google Shape;1117;p71"/>
          <p:cNvSpPr/>
          <p:nvPr/>
        </p:nvSpPr>
        <p:spPr>
          <a:xfrm>
            <a:off x="4114800" y="2438400"/>
            <a:ext cx="1066800" cy="304800"/>
          </a:xfrm>
          <a:prstGeom prst="roundRect">
            <a:avLst>
              <a:gd name="adj" fmla="val 16667"/>
            </a:avLst>
          </a:prstGeom>
          <a:solidFill>
            <a:srgbClr val="C00000"/>
          </a:solidFill>
          <a:ln w="25400" cap="flat" cmpd="sng">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Message</a:t>
            </a:r>
            <a:endParaRPr sz="1400" b="0" i="0" u="none" strike="noStrike" cap="none">
              <a:solidFill>
                <a:schemeClr val="lt1"/>
              </a:solidFill>
              <a:latin typeface="Arial"/>
              <a:ea typeface="Arial"/>
              <a:cs typeface="Arial"/>
              <a:sym typeface="Arial"/>
            </a:endParaRPr>
          </a:p>
        </p:txBody>
      </p:sp>
      <p:sp>
        <p:nvSpPr>
          <p:cNvPr id="1118" name="Google Shape;1118;p71"/>
          <p:cNvSpPr/>
          <p:nvPr/>
        </p:nvSpPr>
        <p:spPr>
          <a:xfrm>
            <a:off x="-4019" y="3770395"/>
            <a:ext cx="9148019" cy="1089529"/>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accent2"/>
              </a:buClr>
              <a:buSzPts val="2400"/>
              <a:buFont typeface="Arial"/>
              <a:buChar char="●"/>
            </a:pPr>
            <a:r>
              <a:rPr lang="en-US" sz="2000" b="0" i="0" u="none" strike="noStrike" cap="none">
                <a:solidFill>
                  <a:schemeClr val="dk1"/>
                </a:solidFill>
                <a:latin typeface="Tahoma"/>
                <a:ea typeface="Tahoma"/>
                <a:cs typeface="Tahoma"/>
                <a:sym typeface="Tahoma"/>
              </a:rPr>
              <a:t>Basic primitives</a:t>
            </a:r>
            <a:endParaRPr sz="1200" b="0" i="0" u="none" strike="noStrike" cap="none">
              <a:solidFill>
                <a:srgbClr val="000000"/>
              </a:solidFill>
              <a:latin typeface="Arial"/>
              <a:ea typeface="Arial"/>
              <a:cs typeface="Arial"/>
              <a:sym typeface="Arial"/>
            </a:endParaRPr>
          </a:p>
          <a:p>
            <a:pPr marL="742950" marR="0" lvl="1" indent="-285750" algn="l" rtl="0">
              <a:lnSpc>
                <a:spcPct val="80000"/>
              </a:lnSpc>
              <a:spcBef>
                <a:spcPts val="400"/>
              </a:spcBef>
              <a:spcAft>
                <a:spcPts val="0"/>
              </a:spcAft>
              <a:buClr>
                <a:schemeClr val="accent2"/>
              </a:buClr>
              <a:buSzPts val="2000"/>
              <a:buFont typeface="Arial"/>
              <a:buChar char="●"/>
            </a:pPr>
            <a:r>
              <a:rPr lang="en-US" sz="1800" b="0" i="0" u="none" strike="noStrike" cap="none">
                <a:solidFill>
                  <a:schemeClr val="accent1"/>
                </a:solidFill>
                <a:latin typeface="Tahoma"/>
                <a:ea typeface="Tahoma"/>
                <a:cs typeface="Tahoma"/>
                <a:sym typeface="Tahoma"/>
              </a:rPr>
              <a:t>Send message, </a:t>
            </a:r>
            <a:r>
              <a:rPr lang="en-US" sz="1200" b="0" i="0" u="none" strike="noStrike" cap="none">
                <a:solidFill>
                  <a:srgbClr val="000000"/>
                </a:solidFill>
                <a:latin typeface="Arial"/>
                <a:ea typeface="Arial"/>
                <a:cs typeface="Arial"/>
                <a:sym typeface="Arial"/>
              </a:rPr>
              <a:t> </a:t>
            </a:r>
            <a:r>
              <a:rPr lang="en-US" sz="1800" b="0" i="0" u="none" strike="noStrike" cap="none">
                <a:solidFill>
                  <a:schemeClr val="accent1"/>
                </a:solidFill>
                <a:latin typeface="Tahoma"/>
                <a:ea typeface="Tahoma"/>
                <a:cs typeface="Tahoma"/>
                <a:sym typeface="Tahoma"/>
              </a:rPr>
              <a:t>Receive message</a:t>
            </a:r>
            <a:endParaRPr/>
          </a:p>
          <a:p>
            <a:pPr marL="742950" marR="0" lvl="1" indent="-158750" algn="l" rtl="0">
              <a:lnSpc>
                <a:spcPct val="80000"/>
              </a:lnSpc>
              <a:spcBef>
                <a:spcPts val="400"/>
              </a:spcBef>
              <a:spcAft>
                <a:spcPts val="0"/>
              </a:spcAft>
              <a:buClr>
                <a:schemeClr val="accent2"/>
              </a:buClr>
              <a:buSzPts val="2000"/>
              <a:buFont typeface="Arial"/>
              <a:buNone/>
            </a:pPr>
            <a:endParaRPr sz="1800" b="0" i="0" u="none" strike="noStrike" cap="none">
              <a:solidFill>
                <a:schemeClr val="accent1"/>
              </a:solidFill>
              <a:latin typeface="Tahoma"/>
              <a:ea typeface="Tahoma"/>
              <a:cs typeface="Tahoma"/>
              <a:sym typeface="Tahoma"/>
            </a:endParaRPr>
          </a:p>
          <a:p>
            <a:pPr marL="742950" marR="0" lvl="0" indent="-158750" algn="l" rtl="0">
              <a:lnSpc>
                <a:spcPct val="80000"/>
              </a:lnSpc>
              <a:spcBef>
                <a:spcPts val="400"/>
              </a:spcBef>
              <a:spcAft>
                <a:spcPts val="0"/>
              </a:spcAft>
              <a:buClr>
                <a:schemeClr val="accent2"/>
              </a:buClr>
              <a:buSzPts val="2000"/>
              <a:buFont typeface="Arial"/>
              <a:buNone/>
            </a:pPr>
            <a:endParaRPr sz="1200" b="0" i="0" u="none" strike="noStrike" cap="none">
              <a:solidFill>
                <a:srgbClr val="000000"/>
              </a:solidFill>
              <a:latin typeface="Arial"/>
              <a:ea typeface="Arial"/>
              <a:cs typeface="Arial"/>
              <a:sym typeface="Arial"/>
            </a:endParaRPr>
          </a:p>
        </p:txBody>
      </p:sp>
      <p:sp>
        <p:nvSpPr>
          <p:cNvPr id="1119" name="Google Shape;1119;p71"/>
          <p:cNvSpPr/>
          <p:nvPr/>
        </p:nvSpPr>
        <p:spPr>
          <a:xfrm>
            <a:off x="609600" y="4919565"/>
            <a:ext cx="6866374"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Properties of communication channel</a:t>
            </a:r>
            <a:endParaRPr/>
          </a:p>
          <a:p>
            <a:pPr marL="0" marR="0" lvl="2"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Latency, bandwidth and jitter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7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25" name="Google Shape;1125;p72"/>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59</a:t>
            </a:fld>
            <a:endParaRPr sz="1400" b="0" i="0" u="none" strike="noStrike" cap="none">
              <a:solidFill>
                <a:srgbClr val="000000"/>
              </a:solidFill>
              <a:latin typeface="Arial"/>
              <a:ea typeface="Arial"/>
              <a:cs typeface="Arial"/>
              <a:sym typeface="Arial"/>
            </a:endParaRPr>
          </a:p>
        </p:txBody>
      </p:sp>
      <p:sp>
        <p:nvSpPr>
          <p:cNvPr id="1126" name="Google Shape;1126;p72"/>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Messaging issues</a:t>
            </a:r>
            <a:endParaRPr/>
          </a:p>
        </p:txBody>
      </p:sp>
      <p:sp>
        <p:nvSpPr>
          <p:cNvPr id="1127" name="Google Shape;1127;p72"/>
          <p:cNvSpPr txBox="1">
            <a:spLocks noGrp="1"/>
          </p:cNvSpPr>
          <p:nvPr>
            <p:ph type="body" idx="1"/>
          </p:nvPr>
        </p:nvSpPr>
        <p:spPr>
          <a:xfrm>
            <a:off x="4856816" y="1676400"/>
            <a:ext cx="40513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000" b="0" i="0" u="none">
                <a:solidFill>
                  <a:schemeClr val="dk1"/>
                </a:solidFill>
              </a:rPr>
              <a:t>Unreliable communication</a:t>
            </a:r>
            <a:endParaRPr sz="2000"/>
          </a:p>
          <a:p>
            <a:pPr marL="742950" marR="0" lvl="1" indent="-285750" algn="l" rtl="0">
              <a:lnSpc>
                <a:spcPct val="100000"/>
              </a:lnSpc>
              <a:spcBef>
                <a:spcPts val="480"/>
              </a:spcBef>
              <a:spcAft>
                <a:spcPts val="0"/>
              </a:spcAft>
              <a:buClr>
                <a:schemeClr val="accent2"/>
              </a:buClr>
              <a:buSzPts val="2400"/>
              <a:buFont typeface="Arial"/>
              <a:buChar char="●"/>
            </a:pPr>
            <a:r>
              <a:rPr lang="en-US" sz="1800" b="0" i="0" u="none" strike="noStrike" cap="none">
                <a:solidFill>
                  <a:schemeClr val="accent1"/>
                </a:solidFill>
              </a:rPr>
              <a:t>Best effort, No ACK’s or retransmissions</a:t>
            </a:r>
            <a:endParaRPr sz="1800"/>
          </a:p>
          <a:p>
            <a:pPr marL="742950" marR="0" lvl="1" indent="-285750" algn="l" rtl="0">
              <a:lnSpc>
                <a:spcPct val="100000"/>
              </a:lnSpc>
              <a:spcBef>
                <a:spcPts val="480"/>
              </a:spcBef>
              <a:spcAft>
                <a:spcPts val="0"/>
              </a:spcAft>
              <a:buClr>
                <a:schemeClr val="accent2"/>
              </a:buClr>
              <a:buSzPts val="2400"/>
              <a:buFont typeface="Arial"/>
              <a:buChar char="●"/>
            </a:pPr>
            <a:r>
              <a:rPr lang="en-US" sz="1800" b="0" i="0" u="none" strike="noStrike" cap="none">
                <a:solidFill>
                  <a:schemeClr val="accent1"/>
                </a:solidFill>
              </a:rPr>
              <a:t>Application programmer designs own reliability mechanism</a:t>
            </a:r>
            <a:endParaRPr sz="1800"/>
          </a:p>
          <a:p>
            <a:pPr marL="342900" marR="0" lvl="0" indent="-342900" algn="l" rtl="0">
              <a:lnSpc>
                <a:spcPct val="100000"/>
              </a:lnSpc>
              <a:spcBef>
                <a:spcPts val="560"/>
              </a:spcBef>
              <a:spcAft>
                <a:spcPts val="0"/>
              </a:spcAft>
              <a:buClr>
                <a:schemeClr val="accent2"/>
              </a:buClr>
              <a:buSzPts val="2800"/>
              <a:buFont typeface="Arial"/>
              <a:buChar char="●"/>
            </a:pPr>
            <a:r>
              <a:rPr lang="en-US" sz="2000" b="0" i="0" u="none">
                <a:solidFill>
                  <a:schemeClr val="dk1"/>
                </a:solidFill>
              </a:rPr>
              <a:t>Reliable communication</a:t>
            </a:r>
            <a:endParaRPr sz="2000"/>
          </a:p>
          <a:p>
            <a:pPr marL="742950" marR="0" lvl="1" indent="-285750" algn="l" rtl="0">
              <a:lnSpc>
                <a:spcPct val="100000"/>
              </a:lnSpc>
              <a:spcBef>
                <a:spcPts val="480"/>
              </a:spcBef>
              <a:spcAft>
                <a:spcPts val="0"/>
              </a:spcAft>
              <a:buClr>
                <a:schemeClr val="accent2"/>
              </a:buClr>
              <a:buSzPts val="2400"/>
              <a:buFont typeface="Arial"/>
              <a:buChar char="●"/>
            </a:pPr>
            <a:r>
              <a:rPr lang="en-US" sz="1800" b="0" i="0" u="none" strike="noStrike" cap="none">
                <a:solidFill>
                  <a:schemeClr val="accent1"/>
                </a:solidFill>
              </a:rPr>
              <a:t>Different degrees of reliability</a:t>
            </a:r>
            <a:endParaRPr sz="1800"/>
          </a:p>
          <a:p>
            <a:pPr marL="742950" marR="0" lvl="1" indent="-285750" algn="l" rtl="0">
              <a:lnSpc>
                <a:spcPct val="100000"/>
              </a:lnSpc>
              <a:spcBef>
                <a:spcPts val="480"/>
              </a:spcBef>
              <a:spcAft>
                <a:spcPts val="0"/>
              </a:spcAft>
              <a:buClr>
                <a:schemeClr val="accent2"/>
              </a:buClr>
              <a:buSzPts val="2400"/>
              <a:buFont typeface="Arial"/>
              <a:buChar char="●"/>
            </a:pPr>
            <a:r>
              <a:rPr lang="en-US" sz="1800" b="0" i="0" u="none" strike="noStrike" cap="none">
                <a:solidFill>
                  <a:schemeClr val="accent1"/>
                </a:solidFill>
              </a:rPr>
              <a:t>Processes have some guarantee that messages will be delivered.</a:t>
            </a:r>
            <a:endParaRPr sz="1800"/>
          </a:p>
          <a:p>
            <a:pPr marL="742950" marR="0" lvl="1" indent="-285750" algn="l" rtl="0">
              <a:lnSpc>
                <a:spcPct val="100000"/>
              </a:lnSpc>
              <a:spcBef>
                <a:spcPts val="480"/>
              </a:spcBef>
              <a:spcAft>
                <a:spcPts val="0"/>
              </a:spcAft>
              <a:buClr>
                <a:schemeClr val="accent2"/>
              </a:buClr>
              <a:buSzPts val="2400"/>
              <a:buFont typeface="Arial"/>
              <a:buChar char="●"/>
            </a:pPr>
            <a:r>
              <a:rPr lang="en-US" sz="1800" b="0" i="0" u="none" strike="noStrike" cap="none">
                <a:solidFill>
                  <a:schemeClr val="accent1"/>
                </a:solidFill>
              </a:rPr>
              <a:t>Reliability mechanisms - ACKs, NACKs.</a:t>
            </a:r>
            <a:endParaRPr sz="1800"/>
          </a:p>
        </p:txBody>
      </p:sp>
      <p:sp>
        <p:nvSpPr>
          <p:cNvPr id="1128" name="Google Shape;1128;p72"/>
          <p:cNvSpPr txBox="1">
            <a:spLocks noGrp="1"/>
          </p:cNvSpPr>
          <p:nvPr>
            <p:ph type="body" idx="2"/>
          </p:nvPr>
        </p:nvSpPr>
        <p:spPr>
          <a:xfrm>
            <a:off x="257069" y="1676400"/>
            <a:ext cx="40513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0" lvl="0" indent="0" algn="l" rtl="0">
              <a:lnSpc>
                <a:spcPct val="80000"/>
              </a:lnSpc>
              <a:spcBef>
                <a:spcPts val="400"/>
              </a:spcBef>
              <a:spcAft>
                <a:spcPts val="0"/>
              </a:spcAft>
              <a:buSzPts val="2000"/>
              <a:buNone/>
            </a:pPr>
            <a:r>
              <a:rPr lang="en-US" sz="1600"/>
              <a:t>Synchronous </a:t>
            </a:r>
            <a:endParaRPr sz="1100"/>
          </a:p>
          <a:p>
            <a:pPr marL="685800" lvl="1" indent="-228600" algn="l" rtl="0">
              <a:lnSpc>
                <a:spcPct val="80000"/>
              </a:lnSpc>
              <a:spcBef>
                <a:spcPts val="360"/>
              </a:spcBef>
              <a:spcAft>
                <a:spcPts val="0"/>
              </a:spcAft>
              <a:buSzPts val="1800"/>
              <a:buChar char="●"/>
            </a:pPr>
            <a:r>
              <a:rPr lang="en-US" sz="1600" b="0"/>
              <a:t>atomic action requiring the participation of the sender and receiver.</a:t>
            </a:r>
            <a:endParaRPr sz="1100" b="0"/>
          </a:p>
          <a:p>
            <a:pPr marL="685800" lvl="1" indent="-228600" algn="l" rtl="0">
              <a:lnSpc>
                <a:spcPct val="80000"/>
              </a:lnSpc>
              <a:spcBef>
                <a:spcPts val="360"/>
              </a:spcBef>
              <a:spcAft>
                <a:spcPts val="0"/>
              </a:spcAft>
              <a:buSzPts val="1800"/>
              <a:buChar char="●"/>
            </a:pPr>
            <a:r>
              <a:rPr lang="en-US" sz="1600" b="0"/>
              <a:t>Blocking send: blocks until message is transmitted out of the system send queue</a:t>
            </a:r>
            <a:endParaRPr sz="1100" b="0"/>
          </a:p>
          <a:p>
            <a:pPr marL="685800" lvl="1" indent="-228600" algn="l" rtl="0">
              <a:lnSpc>
                <a:spcPct val="80000"/>
              </a:lnSpc>
              <a:spcBef>
                <a:spcPts val="360"/>
              </a:spcBef>
              <a:spcAft>
                <a:spcPts val="0"/>
              </a:spcAft>
              <a:buSzPts val="1800"/>
              <a:buChar char="●"/>
            </a:pPr>
            <a:r>
              <a:rPr lang="en-US" sz="1600" b="0"/>
              <a:t>Blocking receive: blocks until message arrives in receive queue</a:t>
            </a:r>
            <a:endParaRPr sz="1100" b="0"/>
          </a:p>
          <a:p>
            <a:pPr marL="0" lvl="0" indent="0" algn="l" rtl="0">
              <a:lnSpc>
                <a:spcPct val="80000"/>
              </a:lnSpc>
              <a:spcBef>
                <a:spcPts val="400"/>
              </a:spcBef>
              <a:spcAft>
                <a:spcPts val="0"/>
              </a:spcAft>
              <a:buSzPts val="2000"/>
              <a:buNone/>
            </a:pPr>
            <a:endParaRPr sz="1600"/>
          </a:p>
          <a:p>
            <a:pPr marL="0" lvl="0" indent="0" algn="l" rtl="0">
              <a:lnSpc>
                <a:spcPct val="80000"/>
              </a:lnSpc>
              <a:spcBef>
                <a:spcPts val="400"/>
              </a:spcBef>
              <a:spcAft>
                <a:spcPts val="0"/>
              </a:spcAft>
              <a:buSzPts val="2000"/>
              <a:buNone/>
            </a:pPr>
            <a:r>
              <a:rPr lang="en-US" sz="1600"/>
              <a:t>Asynchronous</a:t>
            </a:r>
            <a:endParaRPr sz="1100"/>
          </a:p>
          <a:p>
            <a:pPr marL="685800" lvl="1" indent="-228600" algn="l" rtl="0">
              <a:lnSpc>
                <a:spcPct val="80000"/>
              </a:lnSpc>
              <a:spcBef>
                <a:spcPts val="360"/>
              </a:spcBef>
              <a:spcAft>
                <a:spcPts val="0"/>
              </a:spcAft>
              <a:buSzPts val="1800"/>
              <a:buChar char="●"/>
            </a:pPr>
            <a:r>
              <a:rPr lang="en-US" sz="1600" b="0"/>
              <a:t>Non-blocking send:sending process continues after message is sent</a:t>
            </a:r>
            <a:endParaRPr sz="1100" b="0"/>
          </a:p>
          <a:p>
            <a:pPr marL="685800" lvl="1" indent="-228600" algn="l" rtl="0">
              <a:lnSpc>
                <a:spcPct val="80000"/>
              </a:lnSpc>
              <a:spcBef>
                <a:spcPts val="360"/>
              </a:spcBef>
              <a:spcAft>
                <a:spcPts val="0"/>
              </a:spcAft>
              <a:buSzPts val="1800"/>
              <a:buChar char="●"/>
            </a:pPr>
            <a:r>
              <a:rPr lang="en-US" sz="1600" b="0"/>
              <a:t>Blocking or non-blocking receive: Blocking receive implemented by timeout or threads.  Non-blocking receive proceeds while waiting for message. Message is queued(BUFFERED) upon arrival.</a:t>
            </a:r>
            <a:endParaRPr sz="1100" b="0"/>
          </a:p>
          <a:p>
            <a:pPr marL="457200" marR="0" lvl="0" indent="-228600" algn="l" rtl="0">
              <a:lnSpc>
                <a:spcPct val="100000"/>
              </a:lnSpc>
              <a:spcBef>
                <a:spcPts val="560"/>
              </a:spcBef>
              <a:spcAft>
                <a:spcPts val="0"/>
              </a:spcAft>
              <a:buClr>
                <a:schemeClr val="accent2"/>
              </a:buClr>
              <a:buSzPts val="2800"/>
              <a:buFont typeface="Arial"/>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latin typeface="Arial Black"/>
                <a:ea typeface="Arial Black"/>
                <a:cs typeface="Arial Black"/>
                <a:sym typeface="Arial Black"/>
              </a:rPr>
              <a:t>Course Events and Schedules</a:t>
            </a:r>
            <a:endParaRPr/>
          </a:p>
        </p:txBody>
      </p:sp>
      <p:graphicFrame>
        <p:nvGraphicFramePr>
          <p:cNvPr id="158" name="Google Shape;158;p23"/>
          <p:cNvGraphicFramePr/>
          <p:nvPr/>
        </p:nvGraphicFramePr>
        <p:xfrm>
          <a:off x="155274" y="1362329"/>
          <a:ext cx="8485500" cy="5012250"/>
        </p:xfrm>
        <a:graphic>
          <a:graphicData uri="http://schemas.openxmlformats.org/drawingml/2006/table">
            <a:tbl>
              <a:tblPr>
                <a:noFill/>
                <a:tableStyleId>{BA7A464A-DA8C-4437-85CB-C283F869F32B}</a:tableStyleId>
              </a:tblPr>
              <a:tblGrid>
                <a:gridCol w="896875"/>
                <a:gridCol w="2038650"/>
                <a:gridCol w="2280325"/>
                <a:gridCol w="3269650"/>
              </a:tblGrid>
              <a:tr h="393950">
                <a:tc>
                  <a:txBody>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Tahoma"/>
                          <a:ea typeface="Tahoma"/>
                          <a:cs typeface="Tahoma"/>
                          <a:sym typeface="Tahoma"/>
                        </a:rPr>
                        <a:t>Week</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Tahoma"/>
                          <a:ea typeface="Tahoma"/>
                          <a:cs typeface="Tahoma"/>
                          <a:sym typeface="Tahoma"/>
                        </a:rPr>
                        <a:t>Dates</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Clr>
                          <a:srgbClr val="FFFFFF"/>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chemeClr val="accent1"/>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1</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Apr </a:t>
                      </a:r>
                      <a:r>
                        <a:rPr lang="en-US" sz="1800">
                          <a:latin typeface="Tahoma"/>
                          <a:ea typeface="Tahoma"/>
                          <a:cs typeface="Tahoma"/>
                          <a:sym typeface="Tahoma"/>
                        </a:rPr>
                        <a:t>3</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chemeClr val="dk1"/>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D52300"/>
                        </a:buClr>
                        <a:buSzPts val="1800"/>
                        <a:buFont typeface="Arial"/>
                        <a:buNone/>
                      </a:pPr>
                      <a:r>
                        <a:rPr lang="en-US" sz="1800" b="1" i="0" u="none" strike="noStrike" cap="none">
                          <a:solidFill>
                            <a:srgbClr val="980000"/>
                          </a:solidFill>
                          <a:latin typeface="Tahoma"/>
                          <a:ea typeface="Tahoma"/>
                          <a:cs typeface="Tahoma"/>
                          <a:sym typeface="Tahoma"/>
                        </a:rPr>
                        <a:t>Project group formation</a:t>
                      </a:r>
                      <a:endParaRPr>
                        <a:solidFill>
                          <a:srgbClr val="980000"/>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2</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Apr </a:t>
                      </a:r>
                      <a:r>
                        <a:rPr lang="en-US" sz="1800">
                          <a:latin typeface="Tahoma"/>
                          <a:ea typeface="Tahoma"/>
                          <a:cs typeface="Tahoma"/>
                          <a:sym typeface="Tahoma"/>
                        </a:rPr>
                        <a:t>10</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lvl="0" indent="0" algn="l" rtl="0">
                        <a:spcBef>
                          <a:spcPts val="0"/>
                        </a:spcBef>
                        <a:spcAft>
                          <a:spcPts val="0"/>
                        </a:spcAft>
                        <a:buClr>
                          <a:srgbClr val="D52300"/>
                        </a:buClr>
                        <a:buSzPts val="1800"/>
                        <a:buFont typeface="Arial"/>
                        <a:buNone/>
                      </a:pPr>
                      <a:r>
                        <a:rPr lang="en-US" sz="1800" b="1">
                          <a:solidFill>
                            <a:srgbClr val="980000"/>
                          </a:solidFill>
                          <a:latin typeface="Tahoma"/>
                          <a:ea typeface="Tahoma"/>
                          <a:cs typeface="Tahoma"/>
                          <a:sym typeface="Tahoma"/>
                        </a:rPr>
                        <a:t>Project proposal due</a:t>
                      </a:r>
                      <a:endParaRPr>
                        <a:solidFill>
                          <a:srgbClr val="980000"/>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3</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Apr </a:t>
                      </a:r>
                      <a:r>
                        <a:rPr lang="en-US" sz="1800">
                          <a:latin typeface="Tahoma"/>
                          <a:ea typeface="Tahoma"/>
                          <a:cs typeface="Tahoma"/>
                          <a:sym typeface="Tahoma"/>
                        </a:rPr>
                        <a:t>17</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lvl="0" indent="0" algn="l" rtl="0">
                        <a:spcBef>
                          <a:spcPts val="0"/>
                        </a:spcBef>
                        <a:spcAft>
                          <a:spcPts val="0"/>
                        </a:spcAft>
                        <a:buClr>
                          <a:srgbClr val="003399"/>
                        </a:buClr>
                        <a:buSzPts val="1800"/>
                        <a:buFont typeface="Arial"/>
                        <a:buNone/>
                      </a:pPr>
                      <a:r>
                        <a:rPr lang="en-US" sz="1800" b="1">
                          <a:solidFill>
                            <a:srgbClr val="003399"/>
                          </a:solidFill>
                          <a:latin typeface="Tahoma"/>
                          <a:ea typeface="Tahoma"/>
                          <a:cs typeface="Tahoma"/>
                          <a:sym typeface="Tahoma"/>
                        </a:rPr>
                        <a:t>Paper Review 1</a:t>
                      </a:r>
                      <a:endParaRPr sz="1800" b="0" i="0" u="none" strike="noStrike" cap="none">
                        <a:solidFill>
                          <a:srgbClr val="00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D52300"/>
                        </a:buClr>
                        <a:buSzPts val="1800"/>
                        <a:buFont typeface="Arial"/>
                        <a:buNone/>
                      </a:pPr>
                      <a:endParaRPr>
                        <a:solidFill>
                          <a:srgbClr val="980000"/>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4</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Apr </a:t>
                      </a:r>
                      <a:r>
                        <a:rPr lang="en-US" sz="1800">
                          <a:latin typeface="Tahoma"/>
                          <a:ea typeface="Tahoma"/>
                          <a:cs typeface="Tahoma"/>
                          <a:sym typeface="Tahoma"/>
                        </a:rPr>
                        <a:t>24</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3399"/>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980000"/>
                          </a:solidFill>
                          <a:latin typeface="Tahoma"/>
                          <a:ea typeface="Tahoma"/>
                          <a:cs typeface="Tahoma"/>
                          <a:sym typeface="Tahoma"/>
                        </a:rPr>
                        <a:t>Project meetings 1</a:t>
                      </a:r>
                      <a:endParaRPr sz="1800" b="1" i="0" u="none" strike="noStrike" cap="none">
                        <a:solidFill>
                          <a:srgbClr val="98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5</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May </a:t>
                      </a:r>
                      <a:r>
                        <a:rPr lang="en-US" sz="1800">
                          <a:latin typeface="Tahoma"/>
                          <a:ea typeface="Tahoma"/>
                          <a:cs typeface="Tahoma"/>
                          <a:sym typeface="Tahoma"/>
                        </a:rPr>
                        <a:t>1</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lvl="0" indent="0" algn="l" rtl="0">
                        <a:spcBef>
                          <a:spcPts val="0"/>
                        </a:spcBef>
                        <a:spcAft>
                          <a:spcPts val="0"/>
                        </a:spcAft>
                        <a:buClr>
                          <a:srgbClr val="003399"/>
                        </a:buClr>
                        <a:buSzPts val="1800"/>
                        <a:buFont typeface="Arial"/>
                        <a:buNone/>
                      </a:pPr>
                      <a:r>
                        <a:rPr lang="en-US" sz="1800" b="1">
                          <a:solidFill>
                            <a:srgbClr val="003399"/>
                          </a:solidFill>
                          <a:latin typeface="Tahoma"/>
                          <a:ea typeface="Tahoma"/>
                          <a:cs typeface="Tahoma"/>
                          <a:sym typeface="Tahoma"/>
                        </a:rPr>
                        <a:t>Paper Review 2</a:t>
                      </a:r>
                      <a:endParaRPr sz="1800" b="1">
                        <a:solidFill>
                          <a:srgbClr val="003399"/>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98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6</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May </a:t>
                      </a:r>
                      <a:r>
                        <a:rPr lang="en-US" sz="1800">
                          <a:latin typeface="Tahoma"/>
                          <a:ea typeface="Tahoma"/>
                          <a:cs typeface="Tahoma"/>
                          <a:sym typeface="Tahoma"/>
                        </a:rPr>
                        <a:t>8</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3399"/>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D52300"/>
                        </a:buClr>
                        <a:buSzPts val="1800"/>
                        <a:buFont typeface="Arial"/>
                        <a:buNone/>
                      </a:pPr>
                      <a:r>
                        <a:rPr lang="en-US" sz="1800" b="1" i="0" u="none" strike="noStrike" cap="none">
                          <a:solidFill>
                            <a:srgbClr val="980000"/>
                          </a:solidFill>
                          <a:latin typeface="Tahoma"/>
                          <a:ea typeface="Tahoma"/>
                          <a:cs typeface="Tahoma"/>
                          <a:sym typeface="Tahoma"/>
                        </a:rPr>
                        <a:t>Project survey report due</a:t>
                      </a:r>
                      <a:endParaRPr>
                        <a:solidFill>
                          <a:srgbClr val="980000"/>
                        </a:solidFill>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7</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May 1</a:t>
                      </a:r>
                      <a:r>
                        <a:rPr lang="en-US" sz="1800">
                          <a:latin typeface="Tahoma"/>
                          <a:ea typeface="Tahoma"/>
                          <a:cs typeface="Tahoma"/>
                          <a:sym typeface="Tahoma"/>
                        </a:rPr>
                        <a:t>5</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lvl="0" indent="0" algn="l" rtl="0">
                        <a:spcBef>
                          <a:spcPts val="0"/>
                        </a:spcBef>
                        <a:spcAft>
                          <a:spcPts val="0"/>
                        </a:spcAft>
                        <a:buClr>
                          <a:srgbClr val="003399"/>
                        </a:buClr>
                        <a:buSzPts val="1800"/>
                        <a:buFont typeface="Arial"/>
                        <a:buNone/>
                      </a:pPr>
                      <a:r>
                        <a:rPr lang="en-US" sz="1800" b="1">
                          <a:solidFill>
                            <a:srgbClr val="003399"/>
                          </a:solidFill>
                          <a:latin typeface="Tahoma"/>
                          <a:ea typeface="Tahoma"/>
                          <a:cs typeface="Tahoma"/>
                          <a:sym typeface="Tahoma"/>
                        </a:rPr>
                        <a:t>Paper Review 3</a:t>
                      </a:r>
                      <a:endParaRPr sz="1800">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8</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May </a:t>
                      </a:r>
                      <a:r>
                        <a:rPr lang="en-US" sz="1800">
                          <a:latin typeface="Tahoma"/>
                          <a:ea typeface="Tahoma"/>
                          <a:cs typeface="Tahoma"/>
                          <a:sym typeface="Tahoma"/>
                        </a:rPr>
                        <a:t>22</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3399"/>
                        </a:buClr>
                        <a:buSzPts val="1800"/>
                        <a:buFont typeface="Arial"/>
                        <a:buNone/>
                      </a:pPr>
                      <a:r>
                        <a:rPr lang="en-US" sz="1800" b="1" i="0" u="none" strike="noStrike" cap="none">
                          <a:solidFill>
                            <a:srgbClr val="003399"/>
                          </a:solidFill>
                          <a:latin typeface="Tahoma"/>
                          <a:ea typeface="Tahoma"/>
                          <a:cs typeface="Tahoma"/>
                          <a:sym typeface="Tahoma"/>
                        </a:rPr>
                        <a:t>Paper Review 4</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7030A0"/>
                        </a:buClr>
                        <a:buSzPts val="1800"/>
                        <a:buFont typeface="Arial"/>
                        <a:buNone/>
                      </a:pPr>
                      <a:r>
                        <a:rPr lang="en-US" sz="1800" b="1">
                          <a:solidFill>
                            <a:srgbClr val="7030A0"/>
                          </a:solidFill>
                          <a:latin typeface="Tahoma"/>
                          <a:ea typeface="Tahoma"/>
                          <a:cs typeface="Tahoma"/>
                          <a:sym typeface="Tahoma"/>
                        </a:rPr>
                        <a:t>Course e</a:t>
                      </a:r>
                      <a:r>
                        <a:rPr lang="en-US" sz="1800" b="1" i="0" u="none" strike="noStrike" cap="none">
                          <a:solidFill>
                            <a:srgbClr val="7030A0"/>
                          </a:solidFill>
                          <a:latin typeface="Tahoma"/>
                          <a:ea typeface="Tahoma"/>
                          <a:cs typeface="Tahoma"/>
                          <a:sym typeface="Tahoma"/>
                        </a:rPr>
                        <a:t>xam</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9</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FF0000"/>
                        </a:buClr>
                        <a:buSzPts val="1800"/>
                        <a:buFont typeface="Arial"/>
                        <a:buNone/>
                      </a:pPr>
                      <a:r>
                        <a:rPr lang="en-US" sz="1800" b="0" i="0" u="none" strike="noStrike" cap="none">
                          <a:solidFill>
                            <a:srgbClr val="000000"/>
                          </a:solidFill>
                          <a:latin typeface="Tahoma"/>
                          <a:ea typeface="Tahoma"/>
                          <a:cs typeface="Tahoma"/>
                          <a:sym typeface="Tahoma"/>
                        </a:rPr>
                        <a:t>May </a:t>
                      </a:r>
                      <a:r>
                        <a:rPr lang="en-US" sz="1800">
                          <a:latin typeface="Tahoma"/>
                          <a:ea typeface="Tahoma"/>
                          <a:cs typeface="Tahoma"/>
                          <a:sym typeface="Tahoma"/>
                        </a:rPr>
                        <a:t>29</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a:solidFill>
                            <a:srgbClr val="980000"/>
                          </a:solidFill>
                          <a:latin typeface="Tahoma"/>
                          <a:ea typeface="Tahoma"/>
                          <a:cs typeface="Tahoma"/>
                          <a:sym typeface="Tahoma"/>
                        </a:rPr>
                        <a:t>Project meetings 2</a:t>
                      </a:r>
                      <a:endParaRPr sz="1800" b="1" i="0" u="none" strike="noStrike" cap="none">
                        <a:solidFill>
                          <a:srgbClr val="98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r>
              <a:tr h="39395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10</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Jun </a:t>
                      </a:r>
                      <a:r>
                        <a:rPr lang="en-US" sz="1800">
                          <a:latin typeface="Tahoma"/>
                          <a:ea typeface="Tahoma"/>
                          <a:cs typeface="Tahoma"/>
                          <a:sym typeface="Tahoma"/>
                        </a:rPr>
                        <a:t>5</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AE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E98F"/>
                    </a:solidFill>
                  </a:tcPr>
                </a:tc>
              </a:tr>
              <a:tr h="678800">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11</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ahoma"/>
                          <a:ea typeface="Tahoma"/>
                          <a:cs typeface="Tahoma"/>
                          <a:sym typeface="Tahoma"/>
                        </a:rPr>
                        <a:t>Jun 1</a:t>
                      </a:r>
                      <a:r>
                        <a:rPr lang="en-US" sz="1800">
                          <a:latin typeface="Tahoma"/>
                          <a:ea typeface="Tahoma"/>
                          <a:cs typeface="Tahoma"/>
                          <a:sym typeface="Tahoma"/>
                        </a:rPr>
                        <a:t>2</a:t>
                      </a:r>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gridSpan="2">
                  <a:txBody>
                    <a:bodyPr/>
                    <a:lstStyle/>
                    <a:p>
                      <a:pPr marL="0" marR="0" lvl="0" indent="0" algn="ctr" rtl="0">
                        <a:lnSpc>
                          <a:spcPct val="100000"/>
                        </a:lnSpc>
                        <a:spcBef>
                          <a:spcPts val="0"/>
                        </a:spcBef>
                        <a:spcAft>
                          <a:spcPts val="0"/>
                        </a:spcAft>
                        <a:buClr>
                          <a:srgbClr val="D52300"/>
                        </a:buClr>
                        <a:buSzPts val="1800"/>
                        <a:buFont typeface="Arial"/>
                        <a:buNone/>
                      </a:pPr>
                      <a:r>
                        <a:rPr lang="en-US" sz="1800" b="1" i="0" u="none" strike="noStrike" cap="none">
                          <a:solidFill>
                            <a:srgbClr val="D52300"/>
                          </a:solidFill>
                          <a:latin typeface="Tahoma"/>
                          <a:ea typeface="Tahoma"/>
                          <a:cs typeface="Tahoma"/>
                          <a:sym typeface="Tahoma"/>
                        </a:rPr>
                        <a:t>Project demos, reports, slides (if possible, poster presentation to dept.)</a:t>
                      </a:r>
                      <a:endParaRPr sz="1800" b="1" i="0" u="none" strike="noStrike" cap="none">
                        <a:solidFill>
                          <a:srgbClr val="D52300"/>
                        </a:solidFill>
                        <a:latin typeface="Tahoma"/>
                        <a:ea typeface="Tahoma"/>
                        <a:cs typeface="Tahoma"/>
                        <a:sym typeface="Tahoma"/>
                      </a:endParaRP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D3CB"/>
                    </a:solidFill>
                  </a:tcPr>
                </a:tc>
                <a:tc hMerge="1">
                  <a:txBody>
                    <a:bodyPr/>
                    <a:lstStyle/>
                    <a:p>
                      <a:endParaRPr lang="en-US"/>
                    </a:p>
                  </a:txBody>
                  <a:tcPr/>
                </a:tc>
              </a:tr>
            </a:tbl>
          </a:graphicData>
        </a:graphic>
      </p:graphicFrame>
      <p:sp>
        <p:nvSpPr>
          <p:cNvPr id="159" name="Google Shape;159;p23"/>
          <p:cNvSpPr txBox="1">
            <a:spLocks noGrp="1"/>
          </p:cNvSpPr>
          <p:nvPr>
            <p:ph type="ftr" idx="11"/>
          </p:nvPr>
        </p:nvSpPr>
        <p:spPr>
          <a:xfrm>
            <a:off x="3124200" y="6400800"/>
            <a:ext cx="3606900" cy="45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700"/>
              </a:spcBef>
              <a:spcAft>
                <a:spcPts val="0"/>
              </a:spcAft>
              <a:buSzPts val="1400"/>
              <a:buNone/>
            </a:pPr>
            <a:r>
              <a:rPr lang="en-US" sz="1400" b="0" i="0" u="none" strike="noStrike" cap="none">
                <a:solidFill>
                  <a:schemeClr val="dk2"/>
                </a:solidFill>
                <a:latin typeface="Arial"/>
                <a:ea typeface="Arial"/>
                <a:cs typeface="Arial"/>
                <a:sym typeface="Arial"/>
              </a:rPr>
              <a:t>Intro to Distributed Systems Middleware</a:t>
            </a:r>
            <a:endParaRPr/>
          </a:p>
        </p:txBody>
      </p:sp>
      <p:sp>
        <p:nvSpPr>
          <p:cNvPr id="160" name="Google Shape;160;p23"/>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b="0" i="0" u="none" strike="noStrike" cap="none">
                <a:solidFill>
                  <a:schemeClr val="dk2"/>
                </a:solidFill>
                <a:latin typeface="Arial"/>
                <a:ea typeface="Arial"/>
                <a:cs typeface="Arial"/>
                <a:sym typeface="Arial"/>
              </a:rPr>
              <a:t>6</a:t>
            </a:fld>
            <a:endParaRPr sz="1400" b="0" i="0" u="none" strike="noStrike" cap="none">
              <a:solidFill>
                <a:schemeClr val="dk2"/>
              </a:solidFill>
              <a:latin typeface="Arial"/>
              <a:ea typeface="Arial"/>
              <a:cs typeface="Arial"/>
              <a:sym typeface="Arial"/>
            </a:endParaRPr>
          </a:p>
        </p:txBody>
      </p:sp>
      <p:sp>
        <p:nvSpPr>
          <p:cNvPr id="161" name="Google Shape;161;p23"/>
          <p:cNvSpPr txBox="1"/>
          <p:nvPr/>
        </p:nvSpPr>
        <p:spPr>
          <a:xfrm rot="-5400000">
            <a:off x="7688263" y="4106863"/>
            <a:ext cx="2286000" cy="38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Project meeting</a:t>
            </a:r>
            <a:endParaRPr/>
          </a:p>
        </p:txBody>
      </p:sp>
      <p:sp>
        <p:nvSpPr>
          <p:cNvPr id="162" name="Google Shape;162;p23"/>
          <p:cNvSpPr/>
          <p:nvPr/>
        </p:nvSpPr>
        <p:spPr>
          <a:xfrm>
            <a:off x="8534400" y="3106738"/>
            <a:ext cx="317500" cy="368300"/>
          </a:xfrm>
          <a:custGeom>
            <a:avLst/>
            <a:gdLst/>
            <a:ahLst/>
            <a:cxnLst/>
            <a:rect l="l" t="t" r="r" b="b"/>
            <a:pathLst>
              <a:path w="317500" h="368300" extrusionOk="0">
                <a:moveTo>
                  <a:pt x="259080" y="368300"/>
                </a:moveTo>
                <a:cubicBezTo>
                  <a:pt x="288290" y="217170"/>
                  <a:pt x="317500" y="66040"/>
                  <a:pt x="274320" y="33020"/>
                </a:cubicBezTo>
                <a:cubicBezTo>
                  <a:pt x="231140" y="0"/>
                  <a:pt x="115570" y="85090"/>
                  <a:pt x="0" y="17018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63" name="Google Shape;163;p23"/>
          <p:cNvSpPr/>
          <p:nvPr/>
        </p:nvSpPr>
        <p:spPr>
          <a:xfrm rot="10800000" flipH="1">
            <a:off x="8534400" y="5105686"/>
            <a:ext cx="381000" cy="533114"/>
          </a:xfrm>
          <a:custGeom>
            <a:avLst/>
            <a:gdLst/>
            <a:ahLst/>
            <a:cxnLst/>
            <a:rect l="l" t="t" r="r" b="b"/>
            <a:pathLst>
              <a:path w="317500" h="368300" extrusionOk="0">
                <a:moveTo>
                  <a:pt x="259080" y="368300"/>
                </a:moveTo>
                <a:cubicBezTo>
                  <a:pt x="288290" y="217170"/>
                  <a:pt x="317500" y="66040"/>
                  <a:pt x="274320" y="33020"/>
                </a:cubicBezTo>
                <a:cubicBezTo>
                  <a:pt x="231140" y="0"/>
                  <a:pt x="115570" y="85090"/>
                  <a:pt x="0" y="17018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73"/>
          <p:cNvSpPr txBox="1">
            <a:spLocks noGrp="1"/>
          </p:cNvSpPr>
          <p:nvPr>
            <p:ph type="title"/>
          </p:nvPr>
        </p:nvSpPr>
        <p:spPr>
          <a:xfrm>
            <a:off x="406400" y="228600"/>
            <a:ext cx="7772400" cy="62337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sz="3200"/>
              <a:t>Synchronous vs. Asynchronous</a:t>
            </a:r>
            <a:endParaRPr sz="3200"/>
          </a:p>
        </p:txBody>
      </p:sp>
      <p:graphicFrame>
        <p:nvGraphicFramePr>
          <p:cNvPr id="1134" name="Google Shape;1134;p73"/>
          <p:cNvGraphicFramePr/>
          <p:nvPr/>
        </p:nvGraphicFramePr>
        <p:xfrm>
          <a:off x="1432503" y="1132331"/>
          <a:ext cx="6698050" cy="5627775"/>
        </p:xfrm>
        <a:graphic>
          <a:graphicData uri="http://schemas.openxmlformats.org/drawingml/2006/table">
            <a:tbl>
              <a:tblPr firstRow="1" bandRow="1">
                <a:noFill/>
                <a:tableStyleId>{331FB707-9F36-495E-A1BA-BD1E36C89170}</a:tableStyleId>
              </a:tblPr>
              <a:tblGrid>
                <a:gridCol w="3349025"/>
                <a:gridCol w="3349025"/>
              </a:tblGrid>
              <a:tr h="490625">
                <a:tc>
                  <a:txBody>
                    <a:bodyPr/>
                    <a:lstStyle/>
                    <a:p>
                      <a:pPr marL="0" marR="0" lvl="0" indent="0" algn="l" rtl="0">
                        <a:lnSpc>
                          <a:spcPct val="100000"/>
                        </a:lnSpc>
                        <a:spcBef>
                          <a:spcPts val="0"/>
                        </a:spcBef>
                        <a:spcAft>
                          <a:spcPts val="0"/>
                        </a:spcAft>
                        <a:buNone/>
                      </a:pPr>
                      <a:r>
                        <a:rPr lang="en-US" sz="2400" b="1" u="none" strike="noStrike" cap="none"/>
                        <a:t>Communication</a:t>
                      </a:r>
                      <a:endParaRPr sz="24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b="1" u="none" strike="noStrike" cap="none"/>
                        <a:t>Type (sync/async)</a:t>
                      </a:r>
                      <a:endParaRPr sz="2400" b="1" u="none" strike="noStrike" cap="none"/>
                    </a:p>
                  </a:txBody>
                  <a:tcPr marL="91450" marR="91450" marT="45725" marB="45725"/>
                </a:tc>
              </a:tr>
              <a:tr h="490625">
                <a:tc>
                  <a:txBody>
                    <a:bodyPr/>
                    <a:lstStyle/>
                    <a:p>
                      <a:pPr marL="0" marR="0" lvl="0" indent="0" algn="l" rtl="0">
                        <a:lnSpc>
                          <a:spcPct val="100000"/>
                        </a:lnSpc>
                        <a:spcBef>
                          <a:spcPts val="0"/>
                        </a:spcBef>
                        <a:spcAft>
                          <a:spcPts val="0"/>
                        </a:spcAft>
                        <a:buNone/>
                      </a:pPr>
                      <a:r>
                        <a:rPr lang="en-US" sz="2400" u="none" strike="noStrike" cap="none"/>
                        <a:t>Personal greetings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Sync</a:t>
                      </a:r>
                      <a:endParaRPr sz="2400" u="none" strike="noStrike" cap="none"/>
                    </a:p>
                  </a:txBody>
                  <a:tcPr marL="91450" marR="91450" marT="45725" marB="45725"/>
                </a:tc>
              </a:tr>
              <a:tr h="490625">
                <a:tc>
                  <a:txBody>
                    <a:bodyPr/>
                    <a:lstStyle/>
                    <a:p>
                      <a:pPr marL="0" marR="0" lvl="0" indent="0" algn="l" rtl="0">
                        <a:lnSpc>
                          <a:spcPct val="100000"/>
                        </a:lnSpc>
                        <a:spcBef>
                          <a:spcPts val="0"/>
                        </a:spcBef>
                        <a:spcAft>
                          <a:spcPts val="0"/>
                        </a:spcAft>
                        <a:buNone/>
                      </a:pPr>
                      <a:r>
                        <a:rPr lang="en-US" sz="2400" u="none" strike="noStrike" cap="none"/>
                        <a:t>Email</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Async</a:t>
                      </a:r>
                      <a:endParaRPr sz="2400" u="none" strike="noStrike" cap="none"/>
                    </a:p>
                  </a:txBody>
                  <a:tcPr marL="91450" marR="91450" marT="45725" marB="45725"/>
                </a:tc>
              </a:tr>
              <a:tr h="490625">
                <a:tc>
                  <a:txBody>
                    <a:bodyPr/>
                    <a:lstStyle/>
                    <a:p>
                      <a:pPr marL="0" marR="0" lvl="0" indent="0" algn="l" rtl="0">
                        <a:lnSpc>
                          <a:spcPct val="100000"/>
                        </a:lnSpc>
                        <a:spcBef>
                          <a:spcPts val="0"/>
                        </a:spcBef>
                        <a:spcAft>
                          <a:spcPts val="0"/>
                        </a:spcAft>
                        <a:buNone/>
                      </a:pPr>
                      <a:r>
                        <a:rPr lang="en-US" sz="2400" u="none" strike="noStrike" cap="none"/>
                        <a:t>Voice call</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Sync</a:t>
                      </a:r>
                      <a:endParaRPr sz="2400" u="none" strike="noStrike" cap="none"/>
                    </a:p>
                  </a:txBody>
                  <a:tcPr marL="91450" marR="91450" marT="45725" marB="45725"/>
                </a:tc>
              </a:tr>
              <a:tr h="894675">
                <a:tc>
                  <a:txBody>
                    <a:bodyPr/>
                    <a:lstStyle/>
                    <a:p>
                      <a:pPr marL="0" marR="0" lvl="0" indent="0" algn="l" rtl="0">
                        <a:lnSpc>
                          <a:spcPct val="100000"/>
                        </a:lnSpc>
                        <a:spcBef>
                          <a:spcPts val="0"/>
                        </a:spcBef>
                        <a:spcAft>
                          <a:spcPts val="0"/>
                        </a:spcAft>
                        <a:buNone/>
                      </a:pPr>
                      <a:r>
                        <a:rPr lang="en-US" sz="2400" u="none" strike="noStrike" cap="none"/>
                        <a:t>Online messenger/chat</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Sync ?</a:t>
                      </a:r>
                      <a:endParaRPr sz="2400" u="none" strike="noStrike" cap="none"/>
                    </a:p>
                  </a:txBody>
                  <a:tcPr marL="91450" marR="91450" marT="45725" marB="45725"/>
                </a:tc>
              </a:tr>
              <a:tr h="894675">
                <a:tc>
                  <a:txBody>
                    <a:bodyPr/>
                    <a:lstStyle/>
                    <a:p>
                      <a:pPr marL="0" marR="0" lvl="0" indent="0" algn="l" rtl="0">
                        <a:lnSpc>
                          <a:spcPct val="100000"/>
                        </a:lnSpc>
                        <a:spcBef>
                          <a:spcPts val="0"/>
                        </a:spcBef>
                        <a:spcAft>
                          <a:spcPts val="0"/>
                        </a:spcAft>
                        <a:buNone/>
                      </a:pPr>
                      <a:r>
                        <a:rPr lang="en-US" sz="2400" u="none" strike="noStrike" cap="none"/>
                        <a:t>Letter correspondence</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Async</a:t>
                      </a:r>
                      <a:endParaRPr sz="2400" u="none" strike="noStrike" cap="none"/>
                    </a:p>
                  </a:txBody>
                  <a:tcPr marL="91450" marR="91450" marT="45725" marB="45725"/>
                </a:tc>
              </a:tr>
              <a:tr h="490625">
                <a:tc>
                  <a:txBody>
                    <a:bodyPr/>
                    <a:lstStyle/>
                    <a:p>
                      <a:pPr marL="0" marR="0" lvl="0" indent="0" algn="l" rtl="0">
                        <a:lnSpc>
                          <a:spcPct val="100000"/>
                        </a:lnSpc>
                        <a:spcBef>
                          <a:spcPts val="0"/>
                        </a:spcBef>
                        <a:spcAft>
                          <a:spcPts val="0"/>
                        </a:spcAft>
                        <a:buNone/>
                      </a:pPr>
                      <a:r>
                        <a:rPr lang="en-US" sz="2400" u="none" strike="noStrike" cap="none"/>
                        <a:t>Skype call</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Sync</a:t>
                      </a:r>
                      <a:endParaRPr sz="2400" u="none" strike="noStrike" cap="none"/>
                    </a:p>
                  </a:txBody>
                  <a:tcPr marL="91450" marR="91450" marT="45725" marB="45725"/>
                </a:tc>
              </a:tr>
              <a:tr h="894675">
                <a:tc>
                  <a:txBody>
                    <a:bodyPr/>
                    <a:lstStyle/>
                    <a:p>
                      <a:pPr marL="0" marR="0" lvl="0" indent="0" algn="l" rtl="0">
                        <a:lnSpc>
                          <a:spcPct val="100000"/>
                        </a:lnSpc>
                        <a:spcBef>
                          <a:spcPts val="0"/>
                        </a:spcBef>
                        <a:spcAft>
                          <a:spcPts val="0"/>
                        </a:spcAft>
                        <a:buNone/>
                      </a:pPr>
                      <a:r>
                        <a:rPr lang="en-US" sz="2400" u="none" strike="noStrike" cap="none"/>
                        <a:t>Voice mail/voice SMS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Async</a:t>
                      </a:r>
                      <a:endParaRPr sz="2400" u="none" strike="noStrike" cap="none"/>
                    </a:p>
                  </a:txBody>
                  <a:tcPr marL="91450" marR="91450" marT="45725" marB="45725"/>
                </a:tc>
              </a:tr>
              <a:tr h="490625">
                <a:tc>
                  <a:txBody>
                    <a:bodyPr/>
                    <a:lstStyle/>
                    <a:p>
                      <a:pPr marL="0" marR="0" lvl="0" indent="0" algn="l" rtl="0">
                        <a:lnSpc>
                          <a:spcPct val="100000"/>
                        </a:lnSpc>
                        <a:spcBef>
                          <a:spcPts val="0"/>
                        </a:spcBef>
                        <a:spcAft>
                          <a:spcPts val="0"/>
                        </a:spcAft>
                        <a:buNone/>
                      </a:pPr>
                      <a:r>
                        <a:rPr lang="en-US" sz="2400" u="none" strike="noStrike" cap="none"/>
                        <a:t>Text messages</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a:t>Async</a:t>
                      </a:r>
                      <a:endParaRPr sz="2400" u="none" strike="noStrike" cap="none"/>
                    </a:p>
                  </a:txBody>
                  <a:tcPr marL="91450" marR="91450" marT="45725" marB="45725"/>
                </a:tc>
              </a:tr>
            </a:tbl>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74"/>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40" name="Google Shape;1140;p74"/>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
        <p:nvSpPr>
          <p:cNvPr id="1141" name="Google Shape;1141;p74"/>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Remote Procedure Call</a:t>
            </a:r>
            <a:endParaRPr/>
          </a:p>
        </p:txBody>
      </p:sp>
      <p:sp>
        <p:nvSpPr>
          <p:cNvPr id="1142" name="Google Shape;1142;p74"/>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Builds on message passing</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extend traditional procedure call to perform transfer of control and data across network</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Easy to use - fits well with the client/server model.</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Helps programmer focus on the application instead of the communication protocol.</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Server is a collection of exported procedures on some shared resource</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Variety of RPC semantics</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“maybe call” </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“at least once call”</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“at most once call”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75"/>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48" name="Google Shape;1148;p75"/>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
        <p:nvSpPr>
          <p:cNvPr id="1149" name="Google Shape;1149;p75"/>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Shared Memory</a:t>
            </a:r>
            <a:endParaRPr/>
          </a:p>
        </p:txBody>
      </p:sp>
      <p:sp>
        <p:nvSpPr>
          <p:cNvPr id="1150" name="Google Shape;1150;p75"/>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Abstraction used for processes on machines that do not share memory</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Motivated by shared memory multiprocessors that do share memory</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Processes read and write from virtual shared memory.</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Primitives - read and write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OS ensures that all processes see all updates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Caching on local node for efficiency</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Issue - cache consistency</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76"/>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56" name="Google Shape;1156;p76"/>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
        <p:nvSpPr>
          <p:cNvPr id="1157" name="Google Shape;1157;p76"/>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Fault Models in Distributed Systems</a:t>
            </a:r>
            <a:endParaRPr/>
          </a:p>
        </p:txBody>
      </p:sp>
      <p:sp>
        <p:nvSpPr>
          <p:cNvPr id="1158" name="Google Shape;1158;p76"/>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Crash failures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A processor experiences a crash failure when it ceases to operate at some point without any warning. Failure may not be detectable by other processors.</a:t>
            </a:r>
            <a:endParaRPr/>
          </a:p>
          <a:p>
            <a:pPr marL="1143000" marR="0" lvl="2" indent="-228600" algn="l" rtl="0">
              <a:lnSpc>
                <a:spcPct val="8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Failstop - processor fails by halting; detectable by other processors.</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Byzantine failures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completely unconstrained failures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conservative, worst-case assumption for behavior of hardware and software</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covers the possibility of intelligent (human) intrusion.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77"/>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164" name="Google Shape;1164;p77"/>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
        <p:nvSpPr>
          <p:cNvPr id="1165" name="Google Shape;1165;p77"/>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Other Fault Models in Distributed Systems</a:t>
            </a:r>
            <a:endParaRPr/>
          </a:p>
        </p:txBody>
      </p:sp>
      <p:sp>
        <p:nvSpPr>
          <p:cNvPr id="1166" name="Google Shape;1166;p77"/>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Dealing with message loss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Crash + Link</a:t>
            </a:r>
            <a:endParaRPr/>
          </a:p>
          <a:p>
            <a:pPr marL="1143000" marR="0" lvl="2" indent="-228600" algn="l" rtl="0">
              <a:lnSpc>
                <a:spcPct val="8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Processor fails by halting.  Link fails by losing messages but does not delay, duplicate or corrupt messages.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Receive Omission</a:t>
            </a:r>
            <a:endParaRPr/>
          </a:p>
          <a:p>
            <a:pPr marL="1143000" marR="0" lvl="2" indent="-228600" algn="l" rtl="0">
              <a:lnSpc>
                <a:spcPct val="8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processor receives only a subset of messages sent to it.</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Send Omission</a:t>
            </a:r>
            <a:endParaRPr/>
          </a:p>
          <a:p>
            <a:pPr marL="1143000" marR="0" lvl="2" indent="-228600" algn="l" rtl="0">
              <a:lnSpc>
                <a:spcPct val="8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processor fails by transmitting only a subset of the messages it actually attempts to send.</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General Omission</a:t>
            </a:r>
            <a:endParaRPr/>
          </a:p>
          <a:p>
            <a:pPr marL="1143000" marR="0" lvl="2" indent="-228600" algn="l" rtl="0">
              <a:lnSpc>
                <a:spcPct val="8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Receive and/or send omission</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78"/>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Failure Models</a:t>
            </a:r>
            <a:endParaRPr/>
          </a:p>
        </p:txBody>
      </p:sp>
      <p:grpSp>
        <p:nvGrpSpPr>
          <p:cNvPr id="1172" name="Google Shape;1172;p78"/>
          <p:cNvGrpSpPr/>
          <p:nvPr/>
        </p:nvGrpSpPr>
        <p:grpSpPr>
          <a:xfrm>
            <a:off x="521508" y="2278062"/>
            <a:ext cx="7975968" cy="4197363"/>
            <a:chOff x="388" y="1028"/>
            <a:chExt cx="5443" cy="2667"/>
          </a:xfrm>
        </p:grpSpPr>
        <p:sp>
          <p:nvSpPr>
            <p:cNvPr id="1173" name="Google Shape;1173;p78"/>
            <p:cNvSpPr/>
            <p:nvPr/>
          </p:nvSpPr>
          <p:spPr>
            <a:xfrm>
              <a:off x="411" y="1051"/>
              <a:ext cx="934"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Class of failure</a:t>
              </a:r>
              <a:endParaRPr sz="1100" b="0" i="0" u="none" strike="noStrike" cap="none">
                <a:solidFill>
                  <a:srgbClr val="000000"/>
                </a:solidFill>
                <a:latin typeface="Arial"/>
                <a:ea typeface="Arial"/>
                <a:cs typeface="Arial"/>
                <a:sym typeface="Arial"/>
              </a:endParaRPr>
            </a:p>
          </p:txBody>
        </p:sp>
        <p:sp>
          <p:nvSpPr>
            <p:cNvPr id="1174" name="Google Shape;1174;p78"/>
            <p:cNvSpPr/>
            <p:nvPr/>
          </p:nvSpPr>
          <p:spPr>
            <a:xfrm>
              <a:off x="1637" y="1051"/>
              <a:ext cx="43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Affects</a:t>
              </a:r>
              <a:endParaRPr sz="1100" b="0" i="0" u="none" strike="noStrike" cap="none">
                <a:solidFill>
                  <a:srgbClr val="000000"/>
                </a:solidFill>
                <a:latin typeface="Arial"/>
                <a:ea typeface="Arial"/>
                <a:cs typeface="Arial"/>
                <a:sym typeface="Arial"/>
              </a:endParaRPr>
            </a:p>
          </p:txBody>
        </p:sp>
        <p:sp>
          <p:nvSpPr>
            <p:cNvPr id="1175" name="Google Shape;1175;p78"/>
            <p:cNvSpPr/>
            <p:nvPr/>
          </p:nvSpPr>
          <p:spPr>
            <a:xfrm>
              <a:off x="2282" y="1051"/>
              <a:ext cx="708"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Description</a:t>
              </a:r>
              <a:endParaRPr sz="1100" b="0" i="0" u="none" strike="noStrike" cap="none">
                <a:solidFill>
                  <a:srgbClr val="000000"/>
                </a:solidFill>
                <a:latin typeface="Arial"/>
                <a:ea typeface="Arial"/>
                <a:cs typeface="Arial"/>
                <a:sym typeface="Arial"/>
              </a:endParaRPr>
            </a:p>
          </p:txBody>
        </p:sp>
        <p:cxnSp>
          <p:nvCxnSpPr>
            <p:cNvPr id="1176" name="Google Shape;1176;p78"/>
            <p:cNvCxnSpPr/>
            <p:nvPr/>
          </p:nvCxnSpPr>
          <p:spPr>
            <a:xfrm>
              <a:off x="388" y="1028"/>
              <a:ext cx="1227" cy="1"/>
            </a:xfrm>
            <a:prstGeom prst="straightConnector1">
              <a:avLst/>
            </a:prstGeom>
            <a:noFill/>
            <a:ln w="36500" cap="flat" cmpd="sng">
              <a:solidFill>
                <a:srgbClr val="000000"/>
              </a:solidFill>
              <a:prstDash val="solid"/>
              <a:round/>
              <a:headEnd type="none" w="med" len="med"/>
              <a:tailEnd type="none" w="med" len="med"/>
            </a:ln>
          </p:spPr>
        </p:cxnSp>
        <p:cxnSp>
          <p:nvCxnSpPr>
            <p:cNvPr id="1177" name="Google Shape;1177;p78"/>
            <p:cNvCxnSpPr/>
            <p:nvPr/>
          </p:nvCxnSpPr>
          <p:spPr>
            <a:xfrm>
              <a:off x="1630" y="1028"/>
              <a:ext cx="629" cy="1"/>
            </a:xfrm>
            <a:prstGeom prst="straightConnector1">
              <a:avLst/>
            </a:prstGeom>
            <a:noFill/>
            <a:ln w="36500" cap="flat" cmpd="sng">
              <a:solidFill>
                <a:srgbClr val="000000"/>
              </a:solidFill>
              <a:prstDash val="solid"/>
              <a:round/>
              <a:headEnd type="none" w="med" len="med"/>
              <a:tailEnd type="none" w="med" len="med"/>
            </a:ln>
          </p:spPr>
        </p:cxnSp>
        <p:cxnSp>
          <p:nvCxnSpPr>
            <p:cNvPr id="1178" name="Google Shape;1178;p78"/>
            <p:cNvCxnSpPr/>
            <p:nvPr/>
          </p:nvCxnSpPr>
          <p:spPr>
            <a:xfrm>
              <a:off x="2275" y="1028"/>
              <a:ext cx="3555" cy="1"/>
            </a:xfrm>
            <a:prstGeom prst="straightConnector1">
              <a:avLst/>
            </a:prstGeom>
            <a:noFill/>
            <a:ln w="36500" cap="flat" cmpd="sng">
              <a:solidFill>
                <a:srgbClr val="000000"/>
              </a:solidFill>
              <a:prstDash val="solid"/>
              <a:round/>
              <a:headEnd type="none" w="med" len="med"/>
              <a:tailEnd type="none" w="med" len="med"/>
            </a:ln>
          </p:spPr>
        </p:cxnSp>
        <p:sp>
          <p:nvSpPr>
            <p:cNvPr id="1179" name="Google Shape;1179;p78"/>
            <p:cNvSpPr/>
            <p:nvPr/>
          </p:nvSpPr>
          <p:spPr>
            <a:xfrm>
              <a:off x="395" y="1255"/>
              <a:ext cx="537"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Fail-stop</a:t>
              </a:r>
              <a:endParaRPr sz="1100" b="0" i="0" u="none" strike="noStrike" cap="none">
                <a:solidFill>
                  <a:srgbClr val="000000"/>
                </a:solidFill>
                <a:latin typeface="Arial"/>
                <a:ea typeface="Arial"/>
                <a:cs typeface="Arial"/>
                <a:sym typeface="Arial"/>
              </a:endParaRPr>
            </a:p>
          </p:txBody>
        </p:sp>
        <p:sp>
          <p:nvSpPr>
            <p:cNvPr id="1180" name="Google Shape;1180;p78"/>
            <p:cNvSpPr/>
            <p:nvPr/>
          </p:nvSpPr>
          <p:spPr>
            <a:xfrm>
              <a:off x="1565" y="1255"/>
              <a:ext cx="50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181" name="Google Shape;1181;p78"/>
            <p:cNvSpPr/>
            <p:nvPr/>
          </p:nvSpPr>
          <p:spPr>
            <a:xfrm>
              <a:off x="2282" y="1255"/>
              <a:ext cx="347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 halts and remains halted. Other processes may</a:t>
              </a:r>
              <a:endParaRPr sz="1100" b="0" i="0" u="none" strike="noStrike" cap="none">
                <a:solidFill>
                  <a:srgbClr val="000000"/>
                </a:solidFill>
                <a:latin typeface="Arial"/>
                <a:ea typeface="Arial"/>
                <a:cs typeface="Arial"/>
                <a:sym typeface="Arial"/>
              </a:endParaRPr>
            </a:p>
          </p:txBody>
        </p:sp>
        <p:sp>
          <p:nvSpPr>
            <p:cNvPr id="1182" name="Google Shape;1182;p78"/>
            <p:cNvSpPr/>
            <p:nvPr/>
          </p:nvSpPr>
          <p:spPr>
            <a:xfrm>
              <a:off x="2282" y="1428"/>
              <a:ext cx="1020"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detect this state.</a:t>
              </a:r>
              <a:endParaRPr sz="1100" b="0" i="0" u="none" strike="noStrike" cap="none">
                <a:solidFill>
                  <a:srgbClr val="000000"/>
                </a:solidFill>
                <a:latin typeface="Arial"/>
                <a:ea typeface="Arial"/>
                <a:cs typeface="Arial"/>
                <a:sym typeface="Arial"/>
              </a:endParaRPr>
            </a:p>
          </p:txBody>
        </p:sp>
        <p:grpSp>
          <p:nvGrpSpPr>
            <p:cNvPr id="1183" name="Google Shape;1183;p78"/>
            <p:cNvGrpSpPr/>
            <p:nvPr/>
          </p:nvGrpSpPr>
          <p:grpSpPr>
            <a:xfrm>
              <a:off x="388" y="1249"/>
              <a:ext cx="5442" cy="1"/>
              <a:chOff x="388" y="1249"/>
              <a:chExt cx="5442" cy="1"/>
            </a:xfrm>
          </p:grpSpPr>
          <p:cxnSp>
            <p:nvCxnSpPr>
              <p:cNvPr id="1184" name="Google Shape;1184;p78"/>
              <p:cNvCxnSpPr/>
              <p:nvPr/>
            </p:nvCxnSpPr>
            <p:spPr>
              <a:xfrm>
                <a:off x="388" y="1249"/>
                <a:ext cx="1227" cy="1"/>
              </a:xfrm>
              <a:prstGeom prst="straightConnector1">
                <a:avLst/>
              </a:prstGeom>
              <a:noFill/>
              <a:ln w="36500" cap="flat" cmpd="sng">
                <a:solidFill>
                  <a:srgbClr val="000000"/>
                </a:solidFill>
                <a:prstDash val="solid"/>
                <a:round/>
                <a:headEnd type="none" w="med" len="med"/>
                <a:tailEnd type="none" w="med" len="med"/>
              </a:ln>
            </p:spPr>
          </p:cxnSp>
          <p:cxnSp>
            <p:nvCxnSpPr>
              <p:cNvPr id="1185" name="Google Shape;1185;p78"/>
              <p:cNvCxnSpPr/>
              <p:nvPr/>
            </p:nvCxnSpPr>
            <p:spPr>
              <a:xfrm>
                <a:off x="1630" y="1249"/>
                <a:ext cx="629" cy="1"/>
              </a:xfrm>
              <a:prstGeom prst="straightConnector1">
                <a:avLst/>
              </a:prstGeom>
              <a:noFill/>
              <a:ln w="36500" cap="flat" cmpd="sng">
                <a:solidFill>
                  <a:srgbClr val="000000"/>
                </a:solidFill>
                <a:prstDash val="solid"/>
                <a:round/>
                <a:headEnd type="none" w="med" len="med"/>
                <a:tailEnd type="none" w="med" len="med"/>
              </a:ln>
            </p:spPr>
          </p:cxnSp>
          <p:cxnSp>
            <p:nvCxnSpPr>
              <p:cNvPr id="1186" name="Google Shape;1186;p78"/>
              <p:cNvCxnSpPr/>
              <p:nvPr/>
            </p:nvCxnSpPr>
            <p:spPr>
              <a:xfrm>
                <a:off x="2275" y="1249"/>
                <a:ext cx="3555" cy="1"/>
              </a:xfrm>
              <a:prstGeom prst="straightConnector1">
                <a:avLst/>
              </a:prstGeom>
              <a:noFill/>
              <a:ln w="36500" cap="flat" cmpd="sng">
                <a:solidFill>
                  <a:srgbClr val="000000"/>
                </a:solidFill>
                <a:prstDash val="solid"/>
                <a:round/>
                <a:headEnd type="none" w="med" len="med"/>
                <a:tailEnd type="none" w="med" len="med"/>
              </a:ln>
            </p:spPr>
          </p:cxnSp>
        </p:grpSp>
        <p:sp>
          <p:nvSpPr>
            <p:cNvPr id="1187" name="Google Shape;1187;p78"/>
            <p:cNvSpPr/>
            <p:nvPr/>
          </p:nvSpPr>
          <p:spPr>
            <a:xfrm>
              <a:off x="395" y="1601"/>
              <a:ext cx="374"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Crash</a:t>
              </a:r>
              <a:endParaRPr sz="1100" b="0" i="0" u="none" strike="noStrike" cap="none">
                <a:solidFill>
                  <a:srgbClr val="000000"/>
                </a:solidFill>
                <a:latin typeface="Arial"/>
                <a:ea typeface="Arial"/>
                <a:cs typeface="Arial"/>
                <a:sym typeface="Arial"/>
              </a:endParaRPr>
            </a:p>
          </p:txBody>
        </p:sp>
        <p:sp>
          <p:nvSpPr>
            <p:cNvPr id="1188" name="Google Shape;1188;p78"/>
            <p:cNvSpPr/>
            <p:nvPr/>
          </p:nvSpPr>
          <p:spPr>
            <a:xfrm>
              <a:off x="1565" y="1601"/>
              <a:ext cx="50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189" name="Google Shape;1189;p78"/>
            <p:cNvSpPr/>
            <p:nvPr/>
          </p:nvSpPr>
          <p:spPr>
            <a:xfrm>
              <a:off x="2282" y="1601"/>
              <a:ext cx="347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 halts and remains halted. Other processes may</a:t>
              </a:r>
              <a:endParaRPr sz="1100" b="0" i="0" u="none" strike="noStrike" cap="none">
                <a:solidFill>
                  <a:srgbClr val="000000"/>
                </a:solidFill>
                <a:latin typeface="Arial"/>
                <a:ea typeface="Arial"/>
                <a:cs typeface="Arial"/>
                <a:sym typeface="Arial"/>
              </a:endParaRPr>
            </a:p>
          </p:txBody>
        </p:sp>
        <p:sp>
          <p:nvSpPr>
            <p:cNvPr id="1190" name="Google Shape;1190;p78"/>
            <p:cNvSpPr/>
            <p:nvPr/>
          </p:nvSpPr>
          <p:spPr>
            <a:xfrm>
              <a:off x="2282" y="1774"/>
              <a:ext cx="1907"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not be able to detect this state.</a:t>
              </a:r>
              <a:endParaRPr sz="1100" b="0" i="0" u="none" strike="noStrike" cap="none">
                <a:solidFill>
                  <a:srgbClr val="000000"/>
                </a:solidFill>
                <a:latin typeface="Arial"/>
                <a:ea typeface="Arial"/>
                <a:cs typeface="Arial"/>
                <a:sym typeface="Arial"/>
              </a:endParaRPr>
            </a:p>
          </p:txBody>
        </p:sp>
        <p:sp>
          <p:nvSpPr>
            <p:cNvPr id="1191" name="Google Shape;1191;p78"/>
            <p:cNvSpPr/>
            <p:nvPr/>
          </p:nvSpPr>
          <p:spPr>
            <a:xfrm>
              <a:off x="395" y="1947"/>
              <a:ext cx="584"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Omission</a:t>
              </a:r>
              <a:endParaRPr sz="1100" b="0" i="0" u="none" strike="noStrike" cap="none">
                <a:solidFill>
                  <a:srgbClr val="000000"/>
                </a:solidFill>
                <a:latin typeface="Arial"/>
                <a:ea typeface="Arial"/>
                <a:cs typeface="Arial"/>
                <a:sym typeface="Arial"/>
              </a:endParaRPr>
            </a:p>
          </p:txBody>
        </p:sp>
        <p:sp>
          <p:nvSpPr>
            <p:cNvPr id="1192" name="Google Shape;1192;p78"/>
            <p:cNvSpPr/>
            <p:nvPr/>
          </p:nvSpPr>
          <p:spPr>
            <a:xfrm>
              <a:off x="1565" y="1947"/>
              <a:ext cx="522"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Channel</a:t>
              </a:r>
              <a:endParaRPr sz="1100" b="0" i="0" u="none" strike="noStrike" cap="none">
                <a:solidFill>
                  <a:srgbClr val="000000"/>
                </a:solidFill>
                <a:latin typeface="Arial"/>
                <a:ea typeface="Arial"/>
                <a:cs typeface="Arial"/>
                <a:sym typeface="Arial"/>
              </a:endParaRPr>
            </a:p>
          </p:txBody>
        </p:sp>
        <p:sp>
          <p:nvSpPr>
            <p:cNvPr id="1193" name="Google Shape;1193;p78"/>
            <p:cNvSpPr/>
            <p:nvPr/>
          </p:nvSpPr>
          <p:spPr>
            <a:xfrm>
              <a:off x="2282" y="1947"/>
              <a:ext cx="354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 message inserted in an outgoing message buffer never</a:t>
              </a:r>
              <a:endParaRPr sz="1100" b="0" i="0" u="none" strike="noStrike" cap="none">
                <a:solidFill>
                  <a:srgbClr val="000000"/>
                </a:solidFill>
                <a:latin typeface="Arial"/>
                <a:ea typeface="Arial"/>
                <a:cs typeface="Arial"/>
                <a:sym typeface="Arial"/>
              </a:endParaRPr>
            </a:p>
          </p:txBody>
        </p:sp>
        <p:sp>
          <p:nvSpPr>
            <p:cNvPr id="1194" name="Google Shape;1194;p78"/>
            <p:cNvSpPr/>
            <p:nvPr/>
          </p:nvSpPr>
          <p:spPr>
            <a:xfrm>
              <a:off x="2282" y="2120"/>
              <a:ext cx="3183"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arrives at the other end’s incoming message buffer.</a:t>
              </a:r>
              <a:endParaRPr sz="1100" b="0" i="0" u="none" strike="noStrike" cap="none">
                <a:solidFill>
                  <a:srgbClr val="000000"/>
                </a:solidFill>
                <a:latin typeface="Arial"/>
                <a:ea typeface="Arial"/>
                <a:cs typeface="Arial"/>
                <a:sym typeface="Arial"/>
              </a:endParaRPr>
            </a:p>
          </p:txBody>
        </p:sp>
        <p:sp>
          <p:nvSpPr>
            <p:cNvPr id="1195" name="Google Shape;1195;p78"/>
            <p:cNvSpPr/>
            <p:nvPr/>
          </p:nvSpPr>
          <p:spPr>
            <a:xfrm>
              <a:off x="395" y="2293"/>
              <a:ext cx="92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Send-omission</a:t>
              </a:r>
              <a:endParaRPr sz="1100" b="0" i="0" u="none" strike="noStrike" cap="none">
                <a:solidFill>
                  <a:srgbClr val="000000"/>
                </a:solidFill>
                <a:latin typeface="Arial"/>
                <a:ea typeface="Arial"/>
                <a:cs typeface="Arial"/>
                <a:sym typeface="Arial"/>
              </a:endParaRPr>
            </a:p>
          </p:txBody>
        </p:sp>
        <p:sp>
          <p:nvSpPr>
            <p:cNvPr id="1196" name="Google Shape;1196;p78"/>
            <p:cNvSpPr/>
            <p:nvPr/>
          </p:nvSpPr>
          <p:spPr>
            <a:xfrm>
              <a:off x="1565" y="2293"/>
              <a:ext cx="443" cy="13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197" name="Google Shape;1197;p78"/>
            <p:cNvSpPr/>
            <p:nvPr/>
          </p:nvSpPr>
          <p:spPr>
            <a:xfrm>
              <a:off x="2282" y="2293"/>
              <a:ext cx="141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 process completes a </a:t>
              </a:r>
              <a:endParaRPr sz="1100" b="0" i="0" u="none" strike="noStrike" cap="none">
                <a:solidFill>
                  <a:srgbClr val="000000"/>
                </a:solidFill>
                <a:latin typeface="Arial"/>
                <a:ea typeface="Arial"/>
                <a:cs typeface="Arial"/>
                <a:sym typeface="Arial"/>
              </a:endParaRPr>
            </a:p>
          </p:txBody>
        </p:sp>
        <p:sp>
          <p:nvSpPr>
            <p:cNvPr id="1198" name="Google Shape;1198;p78"/>
            <p:cNvSpPr/>
            <p:nvPr/>
          </p:nvSpPr>
          <p:spPr>
            <a:xfrm>
              <a:off x="3729" y="2293"/>
              <a:ext cx="350"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send,</a:t>
              </a:r>
              <a:endParaRPr sz="1100" b="0" i="0" u="none" strike="noStrike" cap="none">
                <a:solidFill>
                  <a:srgbClr val="000000"/>
                </a:solidFill>
                <a:latin typeface="Arial"/>
                <a:ea typeface="Arial"/>
                <a:cs typeface="Arial"/>
                <a:sym typeface="Arial"/>
              </a:endParaRPr>
            </a:p>
          </p:txBody>
        </p:sp>
        <p:sp>
          <p:nvSpPr>
            <p:cNvPr id="1199" name="Google Shape;1199;p78"/>
            <p:cNvSpPr/>
            <p:nvPr/>
          </p:nvSpPr>
          <p:spPr>
            <a:xfrm>
              <a:off x="4044" y="2293"/>
              <a:ext cx="1681"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 but the message is not put</a:t>
              </a:r>
              <a:endParaRPr sz="1100" b="0" i="0" u="none" strike="noStrike" cap="none">
                <a:solidFill>
                  <a:srgbClr val="000000"/>
                </a:solidFill>
                <a:latin typeface="Arial"/>
                <a:ea typeface="Arial"/>
                <a:cs typeface="Arial"/>
                <a:sym typeface="Arial"/>
              </a:endParaRPr>
            </a:p>
          </p:txBody>
        </p:sp>
        <p:sp>
          <p:nvSpPr>
            <p:cNvPr id="1200" name="Google Shape;1200;p78"/>
            <p:cNvSpPr/>
            <p:nvPr/>
          </p:nvSpPr>
          <p:spPr>
            <a:xfrm>
              <a:off x="2282" y="2466"/>
              <a:ext cx="1907"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in its outgoing message buffer.</a:t>
              </a:r>
              <a:endParaRPr sz="1100" b="0" i="0" u="none" strike="noStrike" cap="none">
                <a:solidFill>
                  <a:srgbClr val="000000"/>
                </a:solidFill>
                <a:latin typeface="Arial"/>
                <a:ea typeface="Arial"/>
                <a:cs typeface="Arial"/>
                <a:sym typeface="Arial"/>
              </a:endParaRPr>
            </a:p>
          </p:txBody>
        </p:sp>
        <p:sp>
          <p:nvSpPr>
            <p:cNvPr id="1201" name="Google Shape;1201;p78"/>
            <p:cNvSpPr/>
            <p:nvPr/>
          </p:nvSpPr>
          <p:spPr>
            <a:xfrm>
              <a:off x="395" y="2639"/>
              <a:ext cx="1105"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Receive-omission</a:t>
              </a:r>
              <a:endParaRPr sz="1100" b="0" i="0" u="none" strike="noStrike" cap="none">
                <a:solidFill>
                  <a:srgbClr val="000000"/>
                </a:solidFill>
                <a:latin typeface="Arial"/>
                <a:ea typeface="Arial"/>
                <a:cs typeface="Arial"/>
                <a:sym typeface="Arial"/>
              </a:endParaRPr>
            </a:p>
          </p:txBody>
        </p:sp>
        <p:sp>
          <p:nvSpPr>
            <p:cNvPr id="1202" name="Google Shape;1202;p78"/>
            <p:cNvSpPr/>
            <p:nvPr/>
          </p:nvSpPr>
          <p:spPr>
            <a:xfrm>
              <a:off x="1565" y="2639"/>
              <a:ext cx="50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203" name="Google Shape;1203;p78"/>
            <p:cNvSpPr/>
            <p:nvPr/>
          </p:nvSpPr>
          <p:spPr>
            <a:xfrm>
              <a:off x="2282" y="2639"/>
              <a:ext cx="3175"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 message is put in a process’s incoming message</a:t>
              </a:r>
              <a:endParaRPr sz="1100" b="0" i="0" u="none" strike="noStrike" cap="none">
                <a:solidFill>
                  <a:srgbClr val="000000"/>
                </a:solidFill>
                <a:latin typeface="Arial"/>
                <a:ea typeface="Arial"/>
                <a:cs typeface="Arial"/>
                <a:sym typeface="Arial"/>
              </a:endParaRPr>
            </a:p>
          </p:txBody>
        </p:sp>
        <p:sp>
          <p:nvSpPr>
            <p:cNvPr id="1204" name="Google Shape;1204;p78"/>
            <p:cNvSpPr/>
            <p:nvPr/>
          </p:nvSpPr>
          <p:spPr>
            <a:xfrm>
              <a:off x="2282" y="2812"/>
              <a:ext cx="264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buffer, but that process does not receive it.</a:t>
              </a:r>
              <a:endParaRPr sz="1100" b="0" i="0" u="none" strike="noStrike" cap="none">
                <a:solidFill>
                  <a:srgbClr val="000000"/>
                </a:solidFill>
                <a:latin typeface="Arial"/>
                <a:ea typeface="Arial"/>
                <a:cs typeface="Arial"/>
                <a:sym typeface="Arial"/>
              </a:endParaRPr>
            </a:p>
          </p:txBody>
        </p:sp>
        <p:sp>
          <p:nvSpPr>
            <p:cNvPr id="1205" name="Google Shape;1205;p78"/>
            <p:cNvSpPr/>
            <p:nvPr/>
          </p:nvSpPr>
          <p:spPr>
            <a:xfrm>
              <a:off x="395" y="2985"/>
              <a:ext cx="52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Arbitrary</a:t>
              </a:r>
              <a:endParaRPr sz="1100" b="0" i="0" u="none" strike="noStrike" cap="none">
                <a:solidFill>
                  <a:srgbClr val="000000"/>
                </a:solidFill>
                <a:latin typeface="Arial"/>
                <a:ea typeface="Arial"/>
                <a:cs typeface="Arial"/>
                <a:sym typeface="Arial"/>
              </a:endParaRPr>
            </a:p>
          </p:txBody>
        </p:sp>
        <p:sp>
          <p:nvSpPr>
            <p:cNvPr id="1206" name="Google Shape;1206;p78"/>
            <p:cNvSpPr/>
            <p:nvPr/>
          </p:nvSpPr>
          <p:spPr>
            <a:xfrm>
              <a:off x="395" y="3158"/>
              <a:ext cx="708"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(Byzantine)</a:t>
              </a:r>
              <a:endParaRPr sz="1100" b="0" i="0" u="none" strike="noStrike" cap="none">
                <a:solidFill>
                  <a:srgbClr val="000000"/>
                </a:solidFill>
                <a:latin typeface="Arial"/>
                <a:ea typeface="Arial"/>
                <a:cs typeface="Arial"/>
                <a:sym typeface="Arial"/>
              </a:endParaRPr>
            </a:p>
          </p:txBody>
        </p:sp>
        <p:sp>
          <p:nvSpPr>
            <p:cNvPr id="1207" name="Google Shape;1207;p78"/>
            <p:cNvSpPr/>
            <p:nvPr/>
          </p:nvSpPr>
          <p:spPr>
            <a:xfrm>
              <a:off x="1565" y="2985"/>
              <a:ext cx="66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 or</a:t>
              </a:r>
              <a:endParaRPr sz="1100" b="0" i="0" u="none" strike="noStrike" cap="none">
                <a:solidFill>
                  <a:srgbClr val="000000"/>
                </a:solidFill>
                <a:latin typeface="Arial"/>
                <a:ea typeface="Arial"/>
                <a:cs typeface="Arial"/>
                <a:sym typeface="Arial"/>
              </a:endParaRPr>
            </a:p>
          </p:txBody>
        </p:sp>
        <p:sp>
          <p:nvSpPr>
            <p:cNvPr id="1208" name="Google Shape;1208;p78"/>
            <p:cNvSpPr/>
            <p:nvPr/>
          </p:nvSpPr>
          <p:spPr>
            <a:xfrm>
              <a:off x="1565" y="3158"/>
              <a:ext cx="490"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channel</a:t>
              </a:r>
              <a:endParaRPr sz="1100" b="0" i="0" u="none" strike="noStrike" cap="none">
                <a:solidFill>
                  <a:srgbClr val="000000"/>
                </a:solidFill>
                <a:latin typeface="Arial"/>
                <a:ea typeface="Arial"/>
                <a:cs typeface="Arial"/>
                <a:sym typeface="Arial"/>
              </a:endParaRPr>
            </a:p>
          </p:txBody>
        </p:sp>
        <p:sp>
          <p:nvSpPr>
            <p:cNvPr id="1209" name="Google Shape;1209;p78"/>
            <p:cNvSpPr/>
            <p:nvPr/>
          </p:nvSpPr>
          <p:spPr>
            <a:xfrm>
              <a:off x="2282" y="2985"/>
              <a:ext cx="320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Process/channel exhibits arbitrary behaviour: it may</a:t>
              </a:r>
              <a:endParaRPr sz="1100" b="0" i="0" u="none" strike="noStrike" cap="none">
                <a:solidFill>
                  <a:srgbClr val="000000"/>
                </a:solidFill>
                <a:latin typeface="Arial"/>
                <a:ea typeface="Arial"/>
                <a:cs typeface="Arial"/>
                <a:sym typeface="Arial"/>
              </a:endParaRPr>
            </a:p>
          </p:txBody>
        </p:sp>
        <p:sp>
          <p:nvSpPr>
            <p:cNvPr id="1210" name="Google Shape;1210;p78"/>
            <p:cNvSpPr/>
            <p:nvPr/>
          </p:nvSpPr>
          <p:spPr>
            <a:xfrm>
              <a:off x="2282" y="3158"/>
              <a:ext cx="3190"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send/transmit arbitrary messages at arbitrary times,</a:t>
              </a:r>
              <a:endParaRPr sz="1100" b="0" i="0" u="none" strike="noStrike" cap="none">
                <a:solidFill>
                  <a:srgbClr val="000000"/>
                </a:solidFill>
                <a:latin typeface="Arial"/>
                <a:ea typeface="Arial"/>
                <a:cs typeface="Arial"/>
                <a:sym typeface="Arial"/>
              </a:endParaRPr>
            </a:p>
          </p:txBody>
        </p:sp>
        <p:sp>
          <p:nvSpPr>
            <p:cNvPr id="1211" name="Google Shape;1211;p78"/>
            <p:cNvSpPr/>
            <p:nvPr/>
          </p:nvSpPr>
          <p:spPr>
            <a:xfrm>
              <a:off x="2282" y="3331"/>
              <a:ext cx="3066"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commit omissions; a process may stop or take an</a:t>
              </a:r>
              <a:endParaRPr sz="1100" b="0" i="0" u="none" strike="noStrike" cap="none">
                <a:solidFill>
                  <a:srgbClr val="000000"/>
                </a:solidFill>
                <a:latin typeface="Arial"/>
                <a:ea typeface="Arial"/>
                <a:cs typeface="Arial"/>
                <a:sym typeface="Arial"/>
              </a:endParaRPr>
            </a:p>
          </p:txBody>
        </p:sp>
        <p:sp>
          <p:nvSpPr>
            <p:cNvPr id="1212" name="Google Shape;1212;p78"/>
            <p:cNvSpPr/>
            <p:nvPr/>
          </p:nvSpPr>
          <p:spPr>
            <a:xfrm>
              <a:off x="2282" y="3504"/>
              <a:ext cx="879" cy="15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incorrect step.</a:t>
              </a:r>
              <a:endParaRPr sz="1100" b="0" i="0" u="none" strike="noStrike" cap="none">
                <a:solidFill>
                  <a:srgbClr val="000000"/>
                </a:solidFill>
                <a:latin typeface="Arial"/>
                <a:ea typeface="Arial"/>
                <a:cs typeface="Arial"/>
                <a:sym typeface="Arial"/>
              </a:endParaRPr>
            </a:p>
          </p:txBody>
        </p:sp>
        <p:cxnSp>
          <p:nvCxnSpPr>
            <p:cNvPr id="1213" name="Google Shape;1213;p78"/>
            <p:cNvCxnSpPr/>
            <p:nvPr/>
          </p:nvCxnSpPr>
          <p:spPr>
            <a:xfrm>
              <a:off x="388" y="3694"/>
              <a:ext cx="1227" cy="1"/>
            </a:xfrm>
            <a:prstGeom prst="straightConnector1">
              <a:avLst/>
            </a:prstGeom>
            <a:noFill/>
            <a:ln w="36500" cap="flat" cmpd="sng">
              <a:solidFill>
                <a:srgbClr val="000000"/>
              </a:solidFill>
              <a:prstDash val="solid"/>
              <a:round/>
              <a:headEnd type="none" w="med" len="med"/>
              <a:tailEnd type="none" w="med" len="med"/>
            </a:ln>
          </p:spPr>
        </p:cxnSp>
        <p:cxnSp>
          <p:nvCxnSpPr>
            <p:cNvPr id="1214" name="Google Shape;1214;p78"/>
            <p:cNvCxnSpPr/>
            <p:nvPr/>
          </p:nvCxnSpPr>
          <p:spPr>
            <a:xfrm>
              <a:off x="1630" y="3694"/>
              <a:ext cx="629" cy="1"/>
            </a:xfrm>
            <a:prstGeom prst="straightConnector1">
              <a:avLst/>
            </a:prstGeom>
            <a:noFill/>
            <a:ln w="36500" cap="flat" cmpd="sng">
              <a:solidFill>
                <a:srgbClr val="000000"/>
              </a:solidFill>
              <a:prstDash val="solid"/>
              <a:round/>
              <a:headEnd type="none" w="med" len="med"/>
              <a:tailEnd type="none" w="med" len="med"/>
            </a:ln>
          </p:spPr>
        </p:cxnSp>
        <p:cxnSp>
          <p:nvCxnSpPr>
            <p:cNvPr id="1215" name="Google Shape;1215;p78"/>
            <p:cNvCxnSpPr/>
            <p:nvPr/>
          </p:nvCxnSpPr>
          <p:spPr>
            <a:xfrm>
              <a:off x="2275" y="3694"/>
              <a:ext cx="3555" cy="1"/>
            </a:xfrm>
            <a:prstGeom prst="straightConnector1">
              <a:avLst/>
            </a:prstGeom>
            <a:noFill/>
            <a:ln w="36500" cap="flat" cmpd="sng">
              <a:solidFill>
                <a:srgbClr val="000000"/>
              </a:solidFill>
              <a:prstDash val="solid"/>
              <a:round/>
              <a:headEnd type="none" w="med" len="med"/>
              <a:tailEnd type="none" w="med" len="med"/>
            </a:ln>
          </p:spPr>
        </p:cxnSp>
      </p:grpSp>
      <p:sp>
        <p:nvSpPr>
          <p:cNvPr id="1216" name="Google Shape;1216;p78"/>
          <p:cNvSpPr txBox="1"/>
          <p:nvPr/>
        </p:nvSpPr>
        <p:spPr>
          <a:xfrm>
            <a:off x="1356200" y="1676400"/>
            <a:ext cx="5702458"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0" i="0" u="none" strike="noStrike" cap="none">
                <a:solidFill>
                  <a:srgbClr val="C00000"/>
                </a:solidFill>
                <a:latin typeface="Arial"/>
                <a:ea typeface="Arial"/>
                <a:cs typeface="Arial"/>
                <a:sym typeface="Arial"/>
              </a:rPr>
              <a:t>Omission and arbitrary failures</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79"/>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Failure Models</a:t>
            </a:r>
            <a:endParaRPr/>
          </a:p>
        </p:txBody>
      </p:sp>
      <p:grpSp>
        <p:nvGrpSpPr>
          <p:cNvPr id="1222" name="Google Shape;1222;p79"/>
          <p:cNvGrpSpPr/>
          <p:nvPr/>
        </p:nvGrpSpPr>
        <p:grpSpPr>
          <a:xfrm>
            <a:off x="533400" y="2446338"/>
            <a:ext cx="7964487" cy="2046287"/>
            <a:chOff x="386" y="1355"/>
            <a:chExt cx="5435" cy="1289"/>
          </a:xfrm>
        </p:grpSpPr>
        <p:sp>
          <p:nvSpPr>
            <p:cNvPr id="1223" name="Google Shape;1223;p79"/>
            <p:cNvSpPr/>
            <p:nvPr/>
          </p:nvSpPr>
          <p:spPr>
            <a:xfrm>
              <a:off x="409" y="1378"/>
              <a:ext cx="980"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Class of Failure</a:t>
              </a:r>
              <a:endParaRPr sz="1100" b="0" i="0" u="none" strike="noStrike" cap="none">
                <a:solidFill>
                  <a:srgbClr val="000000"/>
                </a:solidFill>
                <a:latin typeface="Arial"/>
                <a:ea typeface="Arial"/>
                <a:cs typeface="Arial"/>
                <a:sym typeface="Arial"/>
              </a:endParaRPr>
            </a:p>
          </p:txBody>
        </p:sp>
        <p:sp>
          <p:nvSpPr>
            <p:cNvPr id="1224" name="Google Shape;1224;p79"/>
            <p:cNvSpPr/>
            <p:nvPr/>
          </p:nvSpPr>
          <p:spPr>
            <a:xfrm>
              <a:off x="1634" y="1378"/>
              <a:ext cx="436"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Affects</a:t>
              </a:r>
              <a:endParaRPr sz="1100" b="0" i="0" u="none" strike="noStrike" cap="none">
                <a:solidFill>
                  <a:srgbClr val="000000"/>
                </a:solidFill>
                <a:latin typeface="Arial"/>
                <a:ea typeface="Arial"/>
                <a:cs typeface="Arial"/>
                <a:sym typeface="Arial"/>
              </a:endParaRPr>
            </a:p>
          </p:txBody>
        </p:sp>
        <p:sp>
          <p:nvSpPr>
            <p:cNvPr id="1225" name="Google Shape;1225;p79"/>
            <p:cNvSpPr/>
            <p:nvPr/>
          </p:nvSpPr>
          <p:spPr>
            <a:xfrm>
              <a:off x="2843" y="1378"/>
              <a:ext cx="708"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1" u="none" strike="noStrike" cap="none">
                  <a:solidFill>
                    <a:srgbClr val="000000"/>
                  </a:solidFill>
                  <a:latin typeface="Arial"/>
                  <a:ea typeface="Arial"/>
                  <a:cs typeface="Arial"/>
                  <a:sym typeface="Arial"/>
                </a:rPr>
                <a:t>Description</a:t>
              </a:r>
              <a:endParaRPr sz="1100" b="0" i="0" u="none" strike="noStrike" cap="none">
                <a:solidFill>
                  <a:srgbClr val="000000"/>
                </a:solidFill>
                <a:latin typeface="Arial"/>
                <a:ea typeface="Arial"/>
                <a:cs typeface="Arial"/>
                <a:sym typeface="Arial"/>
              </a:endParaRPr>
            </a:p>
          </p:txBody>
        </p:sp>
        <p:cxnSp>
          <p:nvCxnSpPr>
            <p:cNvPr id="1226" name="Google Shape;1226;p79"/>
            <p:cNvCxnSpPr/>
            <p:nvPr/>
          </p:nvCxnSpPr>
          <p:spPr>
            <a:xfrm>
              <a:off x="386" y="1355"/>
              <a:ext cx="1225" cy="1"/>
            </a:xfrm>
            <a:prstGeom prst="straightConnector1">
              <a:avLst/>
            </a:prstGeom>
            <a:noFill/>
            <a:ln w="36500" cap="flat" cmpd="sng">
              <a:solidFill>
                <a:srgbClr val="000000"/>
              </a:solidFill>
              <a:prstDash val="solid"/>
              <a:round/>
              <a:headEnd type="none" w="med" len="med"/>
              <a:tailEnd type="none" w="med" len="med"/>
            </a:ln>
          </p:spPr>
        </p:cxnSp>
        <p:cxnSp>
          <p:nvCxnSpPr>
            <p:cNvPr id="1227" name="Google Shape;1227;p79"/>
            <p:cNvCxnSpPr/>
            <p:nvPr/>
          </p:nvCxnSpPr>
          <p:spPr>
            <a:xfrm>
              <a:off x="1627" y="1355"/>
              <a:ext cx="1194" cy="1"/>
            </a:xfrm>
            <a:prstGeom prst="straightConnector1">
              <a:avLst/>
            </a:prstGeom>
            <a:noFill/>
            <a:ln w="36500" cap="flat" cmpd="sng">
              <a:solidFill>
                <a:srgbClr val="000000"/>
              </a:solidFill>
              <a:prstDash val="solid"/>
              <a:round/>
              <a:headEnd type="none" w="med" len="med"/>
              <a:tailEnd type="none" w="med" len="med"/>
            </a:ln>
          </p:spPr>
        </p:cxnSp>
        <p:cxnSp>
          <p:nvCxnSpPr>
            <p:cNvPr id="1228" name="Google Shape;1228;p79"/>
            <p:cNvCxnSpPr/>
            <p:nvPr/>
          </p:nvCxnSpPr>
          <p:spPr>
            <a:xfrm>
              <a:off x="2836" y="1355"/>
              <a:ext cx="2985" cy="1"/>
            </a:xfrm>
            <a:prstGeom prst="straightConnector1">
              <a:avLst/>
            </a:prstGeom>
            <a:noFill/>
            <a:ln w="36500" cap="flat" cmpd="sng">
              <a:solidFill>
                <a:srgbClr val="000000"/>
              </a:solidFill>
              <a:prstDash val="solid"/>
              <a:round/>
              <a:headEnd type="none" w="med" len="med"/>
              <a:tailEnd type="none" w="med" len="med"/>
            </a:ln>
          </p:spPr>
        </p:cxnSp>
        <p:sp>
          <p:nvSpPr>
            <p:cNvPr id="1229" name="Google Shape;1229;p79"/>
            <p:cNvSpPr/>
            <p:nvPr/>
          </p:nvSpPr>
          <p:spPr>
            <a:xfrm>
              <a:off x="409" y="1591"/>
              <a:ext cx="359"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Clock</a:t>
              </a:r>
              <a:endParaRPr sz="1100" b="0" i="0" u="none" strike="noStrike" cap="none">
                <a:solidFill>
                  <a:srgbClr val="000000"/>
                </a:solidFill>
                <a:latin typeface="Arial"/>
                <a:ea typeface="Arial"/>
                <a:cs typeface="Arial"/>
                <a:sym typeface="Arial"/>
              </a:endParaRPr>
            </a:p>
          </p:txBody>
        </p:sp>
        <p:sp>
          <p:nvSpPr>
            <p:cNvPr id="1230" name="Google Shape;1230;p79"/>
            <p:cNvSpPr/>
            <p:nvPr/>
          </p:nvSpPr>
          <p:spPr>
            <a:xfrm>
              <a:off x="1634" y="1591"/>
              <a:ext cx="506"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231" name="Google Shape;1231;p79"/>
            <p:cNvSpPr/>
            <p:nvPr/>
          </p:nvSpPr>
          <p:spPr>
            <a:xfrm>
              <a:off x="2843" y="1591"/>
              <a:ext cx="2957"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Process’s local clock exceeds the bounds on its</a:t>
              </a:r>
              <a:endParaRPr sz="1100" b="0" i="0" u="none" strike="noStrike" cap="none">
                <a:solidFill>
                  <a:srgbClr val="000000"/>
                </a:solidFill>
                <a:latin typeface="Arial"/>
                <a:ea typeface="Arial"/>
                <a:cs typeface="Arial"/>
                <a:sym typeface="Arial"/>
              </a:endParaRPr>
            </a:p>
          </p:txBody>
        </p:sp>
        <p:sp>
          <p:nvSpPr>
            <p:cNvPr id="1232" name="Google Shape;1232;p79"/>
            <p:cNvSpPr/>
            <p:nvPr/>
          </p:nvSpPr>
          <p:spPr>
            <a:xfrm>
              <a:off x="2843" y="1763"/>
              <a:ext cx="1603"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rate of drift from real time.</a:t>
              </a:r>
              <a:endParaRPr sz="1100" b="0" i="0" u="none" strike="noStrike" cap="none">
                <a:solidFill>
                  <a:srgbClr val="000000"/>
                </a:solidFill>
                <a:latin typeface="Arial"/>
                <a:ea typeface="Arial"/>
                <a:cs typeface="Arial"/>
                <a:sym typeface="Arial"/>
              </a:endParaRPr>
            </a:p>
          </p:txBody>
        </p:sp>
        <p:grpSp>
          <p:nvGrpSpPr>
            <p:cNvPr id="1233" name="Google Shape;1233;p79"/>
            <p:cNvGrpSpPr/>
            <p:nvPr/>
          </p:nvGrpSpPr>
          <p:grpSpPr>
            <a:xfrm>
              <a:off x="386" y="1567"/>
              <a:ext cx="5435" cy="1"/>
              <a:chOff x="386" y="1567"/>
              <a:chExt cx="5435" cy="1"/>
            </a:xfrm>
          </p:grpSpPr>
          <p:cxnSp>
            <p:nvCxnSpPr>
              <p:cNvPr id="1234" name="Google Shape;1234;p79"/>
              <p:cNvCxnSpPr/>
              <p:nvPr/>
            </p:nvCxnSpPr>
            <p:spPr>
              <a:xfrm>
                <a:off x="386" y="1567"/>
                <a:ext cx="1225" cy="1"/>
              </a:xfrm>
              <a:prstGeom prst="straightConnector1">
                <a:avLst/>
              </a:prstGeom>
              <a:noFill/>
              <a:ln w="36500" cap="flat" cmpd="sng">
                <a:solidFill>
                  <a:srgbClr val="000000"/>
                </a:solidFill>
                <a:prstDash val="solid"/>
                <a:round/>
                <a:headEnd type="none" w="med" len="med"/>
                <a:tailEnd type="none" w="med" len="med"/>
              </a:ln>
            </p:spPr>
          </p:cxnSp>
          <p:cxnSp>
            <p:nvCxnSpPr>
              <p:cNvPr id="1235" name="Google Shape;1235;p79"/>
              <p:cNvCxnSpPr/>
              <p:nvPr/>
            </p:nvCxnSpPr>
            <p:spPr>
              <a:xfrm>
                <a:off x="1627" y="1567"/>
                <a:ext cx="1194" cy="1"/>
              </a:xfrm>
              <a:prstGeom prst="straightConnector1">
                <a:avLst/>
              </a:prstGeom>
              <a:noFill/>
              <a:ln w="36500" cap="flat" cmpd="sng">
                <a:solidFill>
                  <a:srgbClr val="000000"/>
                </a:solidFill>
                <a:prstDash val="solid"/>
                <a:round/>
                <a:headEnd type="none" w="med" len="med"/>
                <a:tailEnd type="none" w="med" len="med"/>
              </a:ln>
            </p:spPr>
          </p:cxnSp>
          <p:cxnSp>
            <p:nvCxnSpPr>
              <p:cNvPr id="1236" name="Google Shape;1236;p79"/>
              <p:cNvCxnSpPr/>
              <p:nvPr/>
            </p:nvCxnSpPr>
            <p:spPr>
              <a:xfrm>
                <a:off x="2836" y="1567"/>
                <a:ext cx="2985" cy="1"/>
              </a:xfrm>
              <a:prstGeom prst="straightConnector1">
                <a:avLst/>
              </a:prstGeom>
              <a:noFill/>
              <a:ln w="36500" cap="flat" cmpd="sng">
                <a:solidFill>
                  <a:srgbClr val="000000"/>
                </a:solidFill>
                <a:prstDash val="solid"/>
                <a:round/>
                <a:headEnd type="none" w="med" len="med"/>
                <a:tailEnd type="none" w="med" len="med"/>
              </a:ln>
            </p:spPr>
          </p:cxnSp>
        </p:grpSp>
        <p:sp>
          <p:nvSpPr>
            <p:cNvPr id="1237" name="Google Shape;1237;p79"/>
            <p:cNvSpPr/>
            <p:nvPr/>
          </p:nvSpPr>
          <p:spPr>
            <a:xfrm>
              <a:off x="409" y="1936"/>
              <a:ext cx="802"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Performance</a:t>
              </a:r>
              <a:endParaRPr sz="1100" b="0" i="0" u="none" strike="noStrike" cap="none">
                <a:solidFill>
                  <a:srgbClr val="000000"/>
                </a:solidFill>
                <a:latin typeface="Arial"/>
                <a:ea typeface="Arial"/>
                <a:cs typeface="Arial"/>
                <a:sym typeface="Arial"/>
              </a:endParaRPr>
            </a:p>
          </p:txBody>
        </p:sp>
        <p:sp>
          <p:nvSpPr>
            <p:cNvPr id="1238" name="Google Shape;1238;p79"/>
            <p:cNvSpPr/>
            <p:nvPr/>
          </p:nvSpPr>
          <p:spPr>
            <a:xfrm>
              <a:off x="1634" y="1936"/>
              <a:ext cx="506"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a:t>
              </a:r>
              <a:endParaRPr sz="1100" b="0" i="0" u="none" strike="noStrike" cap="none">
                <a:solidFill>
                  <a:srgbClr val="000000"/>
                </a:solidFill>
                <a:latin typeface="Arial"/>
                <a:ea typeface="Arial"/>
                <a:cs typeface="Arial"/>
                <a:sym typeface="Arial"/>
              </a:endParaRPr>
            </a:p>
          </p:txBody>
        </p:sp>
        <p:sp>
          <p:nvSpPr>
            <p:cNvPr id="1239" name="Google Shape;1239;p79"/>
            <p:cNvSpPr/>
            <p:nvPr/>
          </p:nvSpPr>
          <p:spPr>
            <a:xfrm>
              <a:off x="2843" y="1936"/>
              <a:ext cx="2716"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Process exceeds the bounds on the interval</a:t>
              </a:r>
              <a:endParaRPr sz="1100" b="0" i="0" u="none" strike="noStrike" cap="none">
                <a:solidFill>
                  <a:srgbClr val="000000"/>
                </a:solidFill>
                <a:latin typeface="Arial"/>
                <a:ea typeface="Arial"/>
                <a:cs typeface="Arial"/>
                <a:sym typeface="Arial"/>
              </a:endParaRPr>
            </a:p>
          </p:txBody>
        </p:sp>
        <p:sp>
          <p:nvSpPr>
            <p:cNvPr id="1240" name="Google Shape;1240;p79"/>
            <p:cNvSpPr/>
            <p:nvPr/>
          </p:nvSpPr>
          <p:spPr>
            <a:xfrm>
              <a:off x="2843" y="2109"/>
              <a:ext cx="1199"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between two steps.</a:t>
              </a:r>
              <a:endParaRPr sz="1100" b="0" i="0" u="none" strike="noStrike" cap="none">
                <a:solidFill>
                  <a:srgbClr val="000000"/>
                </a:solidFill>
                <a:latin typeface="Arial"/>
                <a:ea typeface="Arial"/>
                <a:cs typeface="Arial"/>
                <a:sym typeface="Arial"/>
              </a:endParaRPr>
            </a:p>
          </p:txBody>
        </p:sp>
        <p:sp>
          <p:nvSpPr>
            <p:cNvPr id="1241" name="Google Shape;1241;p79"/>
            <p:cNvSpPr/>
            <p:nvPr/>
          </p:nvSpPr>
          <p:spPr>
            <a:xfrm>
              <a:off x="409" y="2282"/>
              <a:ext cx="802"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Performance</a:t>
              </a:r>
              <a:endParaRPr sz="1100" b="0" i="0" u="none" strike="noStrike" cap="none">
                <a:solidFill>
                  <a:srgbClr val="000000"/>
                </a:solidFill>
                <a:latin typeface="Arial"/>
                <a:ea typeface="Arial"/>
                <a:cs typeface="Arial"/>
                <a:sym typeface="Arial"/>
              </a:endParaRPr>
            </a:p>
          </p:txBody>
        </p:sp>
        <p:sp>
          <p:nvSpPr>
            <p:cNvPr id="1242" name="Google Shape;1242;p79"/>
            <p:cNvSpPr/>
            <p:nvPr/>
          </p:nvSpPr>
          <p:spPr>
            <a:xfrm>
              <a:off x="1634" y="2282"/>
              <a:ext cx="522"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Channel</a:t>
              </a:r>
              <a:endParaRPr sz="1100" b="0" i="0" u="none" strike="noStrike" cap="none">
                <a:solidFill>
                  <a:srgbClr val="000000"/>
                </a:solidFill>
                <a:latin typeface="Arial"/>
                <a:ea typeface="Arial"/>
                <a:cs typeface="Arial"/>
                <a:sym typeface="Arial"/>
              </a:endParaRPr>
            </a:p>
          </p:txBody>
        </p:sp>
        <p:sp>
          <p:nvSpPr>
            <p:cNvPr id="1243" name="Google Shape;1243;p79"/>
            <p:cNvSpPr/>
            <p:nvPr/>
          </p:nvSpPr>
          <p:spPr>
            <a:xfrm>
              <a:off x="2843" y="2282"/>
              <a:ext cx="2973"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A message’s transmission takes longer than the</a:t>
              </a:r>
              <a:endParaRPr sz="1100" b="0" i="0" u="none" strike="noStrike" cap="none">
                <a:solidFill>
                  <a:srgbClr val="000000"/>
                </a:solidFill>
                <a:latin typeface="Arial"/>
                <a:ea typeface="Arial"/>
                <a:cs typeface="Arial"/>
                <a:sym typeface="Arial"/>
              </a:endParaRPr>
            </a:p>
          </p:txBody>
        </p:sp>
        <p:sp>
          <p:nvSpPr>
            <p:cNvPr id="1244" name="Google Shape;1244;p79"/>
            <p:cNvSpPr/>
            <p:nvPr/>
          </p:nvSpPr>
          <p:spPr>
            <a:xfrm>
              <a:off x="2843" y="2454"/>
              <a:ext cx="849" cy="15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stated bound.</a:t>
              </a:r>
              <a:endParaRPr sz="1100" b="0" i="0" u="none" strike="noStrike" cap="none">
                <a:solidFill>
                  <a:srgbClr val="000000"/>
                </a:solidFill>
                <a:latin typeface="Arial"/>
                <a:ea typeface="Arial"/>
                <a:cs typeface="Arial"/>
                <a:sym typeface="Arial"/>
              </a:endParaRPr>
            </a:p>
          </p:txBody>
        </p:sp>
        <p:cxnSp>
          <p:nvCxnSpPr>
            <p:cNvPr id="1245" name="Google Shape;1245;p79"/>
            <p:cNvCxnSpPr/>
            <p:nvPr/>
          </p:nvCxnSpPr>
          <p:spPr>
            <a:xfrm>
              <a:off x="386" y="2643"/>
              <a:ext cx="1225" cy="1"/>
            </a:xfrm>
            <a:prstGeom prst="straightConnector1">
              <a:avLst/>
            </a:prstGeom>
            <a:noFill/>
            <a:ln w="36500" cap="flat" cmpd="sng">
              <a:solidFill>
                <a:srgbClr val="000000"/>
              </a:solidFill>
              <a:prstDash val="solid"/>
              <a:round/>
              <a:headEnd type="none" w="med" len="med"/>
              <a:tailEnd type="none" w="med" len="med"/>
            </a:ln>
          </p:spPr>
        </p:cxnSp>
        <p:cxnSp>
          <p:nvCxnSpPr>
            <p:cNvPr id="1246" name="Google Shape;1246;p79"/>
            <p:cNvCxnSpPr/>
            <p:nvPr/>
          </p:nvCxnSpPr>
          <p:spPr>
            <a:xfrm>
              <a:off x="1627" y="2643"/>
              <a:ext cx="1194" cy="1"/>
            </a:xfrm>
            <a:prstGeom prst="straightConnector1">
              <a:avLst/>
            </a:prstGeom>
            <a:noFill/>
            <a:ln w="36500" cap="flat" cmpd="sng">
              <a:solidFill>
                <a:srgbClr val="000000"/>
              </a:solidFill>
              <a:prstDash val="solid"/>
              <a:round/>
              <a:headEnd type="none" w="med" len="med"/>
              <a:tailEnd type="none" w="med" len="med"/>
            </a:ln>
          </p:spPr>
        </p:cxnSp>
        <p:cxnSp>
          <p:nvCxnSpPr>
            <p:cNvPr id="1247" name="Google Shape;1247;p79"/>
            <p:cNvCxnSpPr/>
            <p:nvPr/>
          </p:nvCxnSpPr>
          <p:spPr>
            <a:xfrm>
              <a:off x="2836" y="2643"/>
              <a:ext cx="2985" cy="1"/>
            </a:xfrm>
            <a:prstGeom prst="straightConnector1">
              <a:avLst/>
            </a:prstGeom>
            <a:noFill/>
            <a:ln w="36500" cap="flat" cmpd="sng">
              <a:solidFill>
                <a:srgbClr val="000000"/>
              </a:solidFill>
              <a:prstDash val="solid"/>
              <a:round/>
              <a:headEnd type="none" w="med" len="med"/>
              <a:tailEnd type="none" w="med" len="med"/>
            </a:ln>
          </p:spPr>
        </p:cxnSp>
      </p:grpSp>
      <p:sp>
        <p:nvSpPr>
          <p:cNvPr id="1248" name="Google Shape;1248;p79"/>
          <p:cNvSpPr txBox="1"/>
          <p:nvPr/>
        </p:nvSpPr>
        <p:spPr>
          <a:xfrm>
            <a:off x="1356200" y="1676400"/>
            <a:ext cx="5702458"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0" i="0" u="none" strike="noStrike" cap="none">
                <a:solidFill>
                  <a:srgbClr val="C00000"/>
                </a:solidFill>
                <a:latin typeface="Arial"/>
                <a:ea typeface="Arial"/>
                <a:cs typeface="Arial"/>
                <a:sym typeface="Arial"/>
              </a:rPr>
              <a:t>Timing failures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80"/>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254" name="Google Shape;1254;p80"/>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
        <p:nvSpPr>
          <p:cNvPr id="1255" name="Google Shape;1255;p80"/>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Other distributed system issues</a:t>
            </a:r>
            <a:endParaRPr/>
          </a:p>
        </p:txBody>
      </p:sp>
      <p:sp>
        <p:nvSpPr>
          <p:cNvPr id="1256" name="Google Shape;1256;p80"/>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Concurrency and Synchronization</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Distributed Deadlocks</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Time in distributed systems</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Naming</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Replication </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improve availability and performance</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Migration </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of processes and data</a:t>
            </a:r>
            <a:endParaRPr/>
          </a:p>
          <a:p>
            <a:pPr marL="342900" marR="0" lvl="0" indent="-342900" algn="l" rtl="0">
              <a:lnSpc>
                <a:spcPct val="8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Security </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eavesdropping, masquerading, message tampering, replaying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81"/>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262" name="Google Shape;1262;p81"/>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
        <p:nvSpPr>
          <p:cNvPr id="1263" name="Google Shape;1263;p81"/>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200" b="0" i="0" u="none" strike="noStrike" cap="none">
                <a:solidFill>
                  <a:srgbClr val="003399"/>
                </a:solidFill>
                <a:latin typeface="Arial Black"/>
                <a:ea typeface="Arial Black"/>
                <a:cs typeface="Arial Black"/>
                <a:sym typeface="Arial Black"/>
              </a:rPr>
              <a:t>Traditional Systems - Client/Server Computing</a:t>
            </a:r>
            <a:endParaRPr/>
          </a:p>
        </p:txBody>
      </p:sp>
      <p:sp>
        <p:nvSpPr>
          <p:cNvPr id="1264" name="Google Shape;1264;p81"/>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Client/server computing allocates application processing between the client and server processes.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A typical application has three basic components: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Presentation logic</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Application logic</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Data management logic</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8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270" name="Google Shape;1270;p82"/>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
        <p:nvSpPr>
          <p:cNvPr id="1271" name="Google Shape;1271;p82"/>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Client/Server Models</a:t>
            </a:r>
            <a:endParaRPr/>
          </a:p>
        </p:txBody>
      </p:sp>
      <p:sp>
        <p:nvSpPr>
          <p:cNvPr id="1272" name="Google Shape;1272;p82"/>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There are at least three different models for distributing these functions: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Presentation logic module running on the client system and the other two modules running on one or more servers.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Presentation logic and application logic modules running on the client system and the data management logic module running on one or more servers.</a:t>
            </a:r>
            <a:endParaRPr/>
          </a:p>
          <a:p>
            <a:pPr marL="742950" marR="0" lvl="1" indent="-285750" algn="l" rtl="0">
              <a:lnSpc>
                <a:spcPct val="8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Presentation logic and a part of application logic module running on the client system and the other part(s) of the application logic module and data management module running on one or more servers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196550" y="123675"/>
            <a:ext cx="7772400" cy="605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latin typeface="Arial Black"/>
                <a:ea typeface="Arial Black"/>
                <a:cs typeface="Arial Black"/>
                <a:sym typeface="Arial Black"/>
              </a:rPr>
              <a:t>Lecture schedule</a:t>
            </a:r>
            <a:endParaRPr>
              <a:latin typeface="Arial Black"/>
              <a:ea typeface="Arial Black"/>
              <a:cs typeface="Arial Black"/>
              <a:sym typeface="Arial Black"/>
            </a:endParaRPr>
          </a:p>
        </p:txBody>
      </p:sp>
      <p:sp>
        <p:nvSpPr>
          <p:cNvPr id="169" name="Google Shape;169;p24"/>
          <p:cNvSpPr txBox="1">
            <a:spLocks noGrp="1"/>
          </p:cNvSpPr>
          <p:nvPr>
            <p:ph type="body" idx="1"/>
          </p:nvPr>
        </p:nvSpPr>
        <p:spPr>
          <a:xfrm>
            <a:off x="0" y="1674700"/>
            <a:ext cx="9144000" cy="50934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457200" marR="0" lvl="0" indent="-406400" algn="l" rtl="0">
              <a:lnSpc>
                <a:spcPct val="100000"/>
              </a:lnSpc>
              <a:spcBef>
                <a:spcPts val="560"/>
              </a:spcBef>
              <a:spcAft>
                <a:spcPts val="0"/>
              </a:spcAft>
              <a:buClr>
                <a:schemeClr val="accent2"/>
              </a:buClr>
              <a:buSzPts val="2800"/>
              <a:buFont typeface="Arial"/>
              <a:buChar char="●"/>
            </a:pPr>
            <a:r>
              <a:rPr lang="en-US" sz="2400">
                <a:latin typeface="Tahoma"/>
                <a:ea typeface="Tahoma"/>
                <a:cs typeface="Tahoma"/>
                <a:sym typeface="Tahoma"/>
              </a:rPr>
              <a:t>Distributed Middleware Concepts</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Virtual Time and Global States in Distributed Systems </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Distributed Operating Systems</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Messaging Middlewares, Group Communication, Pub/Sub sys</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Fault Tolerance, Consensus, Failure Detection</a:t>
            </a:r>
            <a:endParaRPr/>
          </a:p>
          <a:p>
            <a:pPr marL="457200" marR="0" lvl="0" indent="-406400" algn="l" rtl="0">
              <a:lnSpc>
                <a:spcPct val="100000"/>
              </a:lnSpc>
              <a:spcBef>
                <a:spcPts val="0"/>
              </a:spcBef>
              <a:spcAft>
                <a:spcPts val="0"/>
              </a:spcAft>
              <a:buClr>
                <a:schemeClr val="accent2"/>
              </a:buClr>
              <a:buSzPts val="2800"/>
              <a:buFont typeface="Arial"/>
              <a:buChar char="●"/>
            </a:pPr>
            <a:r>
              <a:rPr lang="en-US" sz="2400">
                <a:latin typeface="Tahoma"/>
                <a:ea typeface="Tahoma"/>
                <a:cs typeface="Tahoma"/>
                <a:sym typeface="Tahoma"/>
              </a:rPr>
              <a:t>Middleware Frameworks</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Early Middleware Technologies: DCE, CORBA </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Java-based Technologies:  RMI, JINI, EJB, J2EE</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Service-Oriented Technologies: XML, Web Services, .NET</a:t>
            </a:r>
            <a:endParaRPr sz="2000">
              <a:latin typeface="Tahoma"/>
              <a:ea typeface="Tahoma"/>
              <a:cs typeface="Tahoma"/>
              <a:sym typeface="Tahoma"/>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Cloud Computing Platforms: AWS, Azure, Google AppEngine etc. </a:t>
            </a:r>
            <a:endParaRPr sz="2000">
              <a:latin typeface="Tahoma"/>
              <a:ea typeface="Tahoma"/>
              <a:cs typeface="Tahoma"/>
              <a:sym typeface="Tahoma"/>
            </a:endParaRPr>
          </a:p>
          <a:p>
            <a:pPr marL="457200" marR="0" lvl="0" indent="-406400" algn="l" rtl="0">
              <a:lnSpc>
                <a:spcPct val="100000"/>
              </a:lnSpc>
              <a:spcBef>
                <a:spcPts val="0"/>
              </a:spcBef>
              <a:spcAft>
                <a:spcPts val="0"/>
              </a:spcAft>
              <a:buClr>
                <a:schemeClr val="accent2"/>
              </a:buClr>
              <a:buSzPts val="2800"/>
              <a:buFont typeface="Arial"/>
              <a:buChar char="●"/>
            </a:pPr>
            <a:r>
              <a:rPr lang="en-US" sz="2400">
                <a:latin typeface="Tahoma"/>
                <a:ea typeface="Tahoma"/>
                <a:cs typeface="Tahoma"/>
                <a:sym typeface="Tahoma"/>
              </a:rPr>
              <a:t>Middleware for Target Application Environments</a:t>
            </a:r>
            <a:endParaRPr/>
          </a:p>
          <a:p>
            <a:pPr marL="914400" lvl="1" indent="-381000" algn="l" rtl="0">
              <a:lnSpc>
                <a:spcPct val="100000"/>
              </a:lnSpc>
              <a:spcBef>
                <a:spcPts val="0"/>
              </a:spcBef>
              <a:spcAft>
                <a:spcPts val="0"/>
              </a:spcAft>
              <a:buSzPts val="2400"/>
              <a:buChar char="●"/>
            </a:pPr>
            <a:r>
              <a:rPr lang="en-US" sz="2000">
                <a:latin typeface="Tahoma"/>
                <a:ea typeface="Tahoma"/>
                <a:cs typeface="Tahoma"/>
                <a:sym typeface="Tahoma"/>
              </a:rPr>
              <a:t>Real-time and QoS based Middleware,  </a:t>
            </a:r>
            <a:r>
              <a:rPr lang="en-US" sz="1800">
                <a:latin typeface="Tahoma"/>
                <a:ea typeface="Tahoma"/>
                <a:cs typeface="Tahoma"/>
                <a:sym typeface="Tahoma"/>
              </a:rPr>
              <a:t>Mobile and pervasive computing, wireless sensor </a:t>
            </a:r>
            <a:r>
              <a:rPr lang="en-US" sz="2000">
                <a:latin typeface="Tahoma"/>
                <a:ea typeface="Tahoma"/>
                <a:cs typeface="Tahoma"/>
                <a:sym typeface="Tahoma"/>
              </a:rPr>
              <a:t>networks, CPS/IoT </a:t>
            </a:r>
            <a:endParaRPr sz="2000">
              <a:latin typeface="Tahoma"/>
              <a:ea typeface="Tahoma"/>
              <a:cs typeface="Tahoma"/>
              <a:sym typeface="Tahoma"/>
            </a:endParaRPr>
          </a:p>
        </p:txBody>
      </p:sp>
      <p:sp>
        <p:nvSpPr>
          <p:cNvPr id="170" name="Google Shape;170;p24"/>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400" b="0" i="0" u="none" strike="noStrike" cap="none">
                <a:solidFill>
                  <a:schemeClr val="dk2"/>
                </a:solidFill>
                <a:latin typeface="Arial"/>
                <a:ea typeface="Arial"/>
                <a:cs typeface="Arial"/>
                <a:sym typeface="Arial"/>
              </a:rPr>
              <a:t>7</a:t>
            </a:fld>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83"/>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278" name="Google Shape;1278;p83"/>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
        <p:nvSpPr>
          <p:cNvPr id="1279" name="Google Shape;1279;p83"/>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Systems Middleware</a:t>
            </a:r>
            <a:endParaRPr/>
          </a:p>
        </p:txBody>
      </p:sp>
      <p:sp>
        <p:nvSpPr>
          <p:cNvPr id="1280" name="Google Shape;1280;p83"/>
          <p:cNvSpPr txBox="1">
            <a:spLocks noGrp="1"/>
          </p:cNvSpPr>
          <p:nvPr>
            <p:ph type="body" idx="1"/>
          </p:nvPr>
        </p:nvSpPr>
        <p:spPr>
          <a:xfrm>
            <a:off x="381000" y="1676400"/>
            <a:ext cx="8255000" cy="4110603"/>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Enables the modular interconnection of distributed software (typically via services)</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abstract over low level mechanisms used to implement management services.</a:t>
            </a:r>
            <a:endParaRPr/>
          </a:p>
        </p:txBody>
      </p:sp>
      <p:sp>
        <p:nvSpPr>
          <p:cNvPr id="1281" name="Google Shape;1281;p83"/>
          <p:cNvSpPr txBox="1"/>
          <p:nvPr/>
        </p:nvSpPr>
        <p:spPr>
          <a:xfrm>
            <a:off x="1600200" y="3302900"/>
            <a:ext cx="6248400" cy="7620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Application Program</a:t>
            </a:r>
            <a:endParaRPr sz="1400" b="0" i="0" u="none" strike="noStrike" cap="none">
              <a:solidFill>
                <a:srgbClr val="000000"/>
              </a:solidFill>
              <a:latin typeface="Arial"/>
              <a:ea typeface="Arial"/>
              <a:cs typeface="Arial"/>
              <a:sym typeface="Arial"/>
            </a:endParaRPr>
          </a:p>
        </p:txBody>
      </p:sp>
      <p:grpSp>
        <p:nvGrpSpPr>
          <p:cNvPr id="1282" name="Google Shape;1282;p83"/>
          <p:cNvGrpSpPr/>
          <p:nvPr/>
        </p:nvGrpSpPr>
        <p:grpSpPr>
          <a:xfrm>
            <a:off x="1447800" y="5360300"/>
            <a:ext cx="1676400" cy="1219200"/>
            <a:chOff x="1295400" y="3505200"/>
            <a:chExt cx="1676400" cy="1219200"/>
          </a:xfrm>
        </p:grpSpPr>
        <p:sp>
          <p:nvSpPr>
            <p:cNvPr id="1283" name="Google Shape;1283;p83"/>
            <p:cNvSpPr txBox="1"/>
            <p:nvPr/>
          </p:nvSpPr>
          <p:spPr>
            <a:xfrm>
              <a:off x="1295400" y="3886200"/>
              <a:ext cx="1676400" cy="8382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Middleware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Service 1</a:t>
              </a:r>
              <a:endParaRPr sz="1400" b="0" i="0" u="none" strike="noStrike" cap="none">
                <a:solidFill>
                  <a:srgbClr val="000000"/>
                </a:solidFill>
                <a:latin typeface="Arial"/>
                <a:ea typeface="Arial"/>
                <a:cs typeface="Arial"/>
                <a:sym typeface="Arial"/>
              </a:endParaRPr>
            </a:p>
          </p:txBody>
        </p:sp>
        <p:sp>
          <p:nvSpPr>
            <p:cNvPr id="1284" name="Google Shape;1284;p83"/>
            <p:cNvSpPr txBox="1"/>
            <p:nvPr/>
          </p:nvSpPr>
          <p:spPr>
            <a:xfrm>
              <a:off x="1676400" y="3505200"/>
              <a:ext cx="676275"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API</a:t>
              </a:r>
              <a:endParaRPr sz="1400" b="0" i="0" u="none" strike="noStrike" cap="none">
                <a:solidFill>
                  <a:srgbClr val="000000"/>
                </a:solidFill>
                <a:latin typeface="Arial"/>
                <a:ea typeface="Arial"/>
                <a:cs typeface="Arial"/>
                <a:sym typeface="Arial"/>
              </a:endParaRPr>
            </a:p>
          </p:txBody>
        </p:sp>
        <p:cxnSp>
          <p:nvCxnSpPr>
            <p:cNvPr id="1285" name="Google Shape;1285;p83"/>
            <p:cNvCxnSpPr/>
            <p:nvPr/>
          </p:nvCxnSpPr>
          <p:spPr>
            <a:xfrm>
              <a:off x="1295400" y="3581400"/>
              <a:ext cx="1676400" cy="0"/>
            </a:xfrm>
            <a:prstGeom prst="straightConnector1">
              <a:avLst/>
            </a:prstGeom>
            <a:noFill/>
            <a:ln w="9525" cap="flat" cmpd="sng">
              <a:solidFill>
                <a:schemeClr val="dk1"/>
              </a:solidFill>
              <a:prstDash val="solid"/>
              <a:miter lim="8000"/>
              <a:headEnd type="none" w="sm" len="sm"/>
              <a:tailEnd type="none" w="sm" len="sm"/>
            </a:ln>
          </p:spPr>
        </p:cxnSp>
      </p:grpSp>
      <p:grpSp>
        <p:nvGrpSpPr>
          <p:cNvPr id="1286" name="Google Shape;1286;p83"/>
          <p:cNvGrpSpPr/>
          <p:nvPr/>
        </p:nvGrpSpPr>
        <p:grpSpPr>
          <a:xfrm>
            <a:off x="6172200" y="5360300"/>
            <a:ext cx="1676400" cy="1219200"/>
            <a:chOff x="1295400" y="3505200"/>
            <a:chExt cx="1676400" cy="1219200"/>
          </a:xfrm>
        </p:grpSpPr>
        <p:sp>
          <p:nvSpPr>
            <p:cNvPr id="1287" name="Google Shape;1287;p83"/>
            <p:cNvSpPr txBox="1"/>
            <p:nvPr/>
          </p:nvSpPr>
          <p:spPr>
            <a:xfrm>
              <a:off x="1295400" y="3886200"/>
              <a:ext cx="1676400" cy="8382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Middleware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Service 3</a:t>
              </a:r>
              <a:endParaRPr sz="1400" b="0" i="0" u="none" strike="noStrike" cap="none">
                <a:solidFill>
                  <a:srgbClr val="000000"/>
                </a:solidFill>
                <a:latin typeface="Arial"/>
                <a:ea typeface="Arial"/>
                <a:cs typeface="Arial"/>
                <a:sym typeface="Arial"/>
              </a:endParaRPr>
            </a:p>
          </p:txBody>
        </p:sp>
        <p:sp>
          <p:nvSpPr>
            <p:cNvPr id="1288" name="Google Shape;1288;p83"/>
            <p:cNvSpPr txBox="1"/>
            <p:nvPr/>
          </p:nvSpPr>
          <p:spPr>
            <a:xfrm>
              <a:off x="1676400" y="3505200"/>
              <a:ext cx="676275"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API</a:t>
              </a:r>
              <a:endParaRPr sz="1400" b="0" i="0" u="none" strike="noStrike" cap="none">
                <a:solidFill>
                  <a:srgbClr val="000000"/>
                </a:solidFill>
                <a:latin typeface="Arial"/>
                <a:ea typeface="Arial"/>
                <a:cs typeface="Arial"/>
                <a:sym typeface="Arial"/>
              </a:endParaRPr>
            </a:p>
          </p:txBody>
        </p:sp>
        <p:cxnSp>
          <p:nvCxnSpPr>
            <p:cNvPr id="1289" name="Google Shape;1289;p83"/>
            <p:cNvCxnSpPr/>
            <p:nvPr/>
          </p:nvCxnSpPr>
          <p:spPr>
            <a:xfrm>
              <a:off x="1295400" y="3581400"/>
              <a:ext cx="1676400" cy="0"/>
            </a:xfrm>
            <a:prstGeom prst="straightConnector1">
              <a:avLst/>
            </a:prstGeom>
            <a:noFill/>
            <a:ln w="9525" cap="flat" cmpd="sng">
              <a:solidFill>
                <a:schemeClr val="dk1"/>
              </a:solidFill>
              <a:prstDash val="solid"/>
              <a:miter lim="8000"/>
              <a:headEnd type="none" w="sm" len="sm"/>
              <a:tailEnd type="none" w="sm" len="sm"/>
            </a:ln>
          </p:spPr>
        </p:cxnSp>
      </p:grpSp>
      <p:grpSp>
        <p:nvGrpSpPr>
          <p:cNvPr id="1290" name="Google Shape;1290;p83"/>
          <p:cNvGrpSpPr/>
          <p:nvPr/>
        </p:nvGrpSpPr>
        <p:grpSpPr>
          <a:xfrm>
            <a:off x="3886200" y="5360300"/>
            <a:ext cx="1676400" cy="1219200"/>
            <a:chOff x="1295400" y="3505200"/>
            <a:chExt cx="1676400" cy="1219200"/>
          </a:xfrm>
        </p:grpSpPr>
        <p:sp>
          <p:nvSpPr>
            <p:cNvPr id="1291" name="Google Shape;1291;p83"/>
            <p:cNvSpPr txBox="1"/>
            <p:nvPr/>
          </p:nvSpPr>
          <p:spPr>
            <a:xfrm>
              <a:off x="1295400" y="3886200"/>
              <a:ext cx="1676400" cy="838200"/>
            </a:xfrm>
            <a:prstGeom prst="rect">
              <a:avLst/>
            </a:prstGeom>
            <a:solidFill>
              <a:schemeClr val="l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Middleware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Service 2</a:t>
              </a:r>
              <a:endParaRPr sz="1400" b="0" i="0" u="none" strike="noStrike" cap="none">
                <a:solidFill>
                  <a:srgbClr val="000000"/>
                </a:solidFill>
                <a:latin typeface="Arial"/>
                <a:ea typeface="Arial"/>
                <a:cs typeface="Arial"/>
                <a:sym typeface="Arial"/>
              </a:endParaRPr>
            </a:p>
          </p:txBody>
        </p:sp>
        <p:sp>
          <p:nvSpPr>
            <p:cNvPr id="1292" name="Google Shape;1292;p83"/>
            <p:cNvSpPr txBox="1"/>
            <p:nvPr/>
          </p:nvSpPr>
          <p:spPr>
            <a:xfrm>
              <a:off x="1676400" y="3505200"/>
              <a:ext cx="676275"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Times New Roman"/>
                <a:buNone/>
              </a:pPr>
              <a:r>
                <a:rPr lang="en-US" sz="2400" b="0" i="0" u="none" strike="noStrike" cap="none">
                  <a:solidFill>
                    <a:schemeClr val="dk1"/>
                  </a:solidFill>
                  <a:latin typeface="Times New Roman"/>
                  <a:ea typeface="Times New Roman"/>
                  <a:cs typeface="Times New Roman"/>
                  <a:sym typeface="Times New Roman"/>
                </a:rPr>
                <a:t>API</a:t>
              </a:r>
              <a:endParaRPr sz="1400" b="0" i="0" u="none" strike="noStrike" cap="none">
                <a:solidFill>
                  <a:srgbClr val="000000"/>
                </a:solidFill>
                <a:latin typeface="Arial"/>
                <a:ea typeface="Arial"/>
                <a:cs typeface="Arial"/>
                <a:sym typeface="Arial"/>
              </a:endParaRPr>
            </a:p>
          </p:txBody>
        </p:sp>
        <p:cxnSp>
          <p:nvCxnSpPr>
            <p:cNvPr id="1293" name="Google Shape;1293;p83"/>
            <p:cNvCxnSpPr/>
            <p:nvPr/>
          </p:nvCxnSpPr>
          <p:spPr>
            <a:xfrm>
              <a:off x="1295400" y="3581400"/>
              <a:ext cx="1676400" cy="0"/>
            </a:xfrm>
            <a:prstGeom prst="straightConnector1">
              <a:avLst/>
            </a:prstGeom>
            <a:noFill/>
            <a:ln w="9525" cap="flat" cmpd="sng">
              <a:solidFill>
                <a:schemeClr val="dk1"/>
              </a:solidFill>
              <a:prstDash val="solid"/>
              <a:miter lim="8000"/>
              <a:headEnd type="none" w="sm" len="sm"/>
              <a:tailEnd type="none" w="sm" len="sm"/>
            </a:ln>
          </p:spPr>
        </p:cxnSp>
      </p:grpSp>
      <p:cxnSp>
        <p:nvCxnSpPr>
          <p:cNvPr id="1294" name="Google Shape;1294;p83"/>
          <p:cNvCxnSpPr/>
          <p:nvPr/>
        </p:nvCxnSpPr>
        <p:spPr>
          <a:xfrm rot="10800000">
            <a:off x="2209800" y="4064900"/>
            <a:ext cx="0" cy="1371600"/>
          </a:xfrm>
          <a:prstGeom prst="straightConnector1">
            <a:avLst/>
          </a:prstGeom>
          <a:noFill/>
          <a:ln w="9525" cap="flat" cmpd="sng">
            <a:solidFill>
              <a:schemeClr val="dk1"/>
            </a:solidFill>
            <a:prstDash val="solid"/>
            <a:miter lim="8000"/>
            <a:headEnd type="none" w="sm" len="sm"/>
            <a:tailEnd type="none" w="sm" len="sm"/>
          </a:ln>
        </p:spPr>
      </p:cxnSp>
      <p:cxnSp>
        <p:nvCxnSpPr>
          <p:cNvPr id="1295" name="Google Shape;1295;p83"/>
          <p:cNvCxnSpPr/>
          <p:nvPr/>
        </p:nvCxnSpPr>
        <p:spPr>
          <a:xfrm rot="10800000">
            <a:off x="4648200" y="4064900"/>
            <a:ext cx="0" cy="1371600"/>
          </a:xfrm>
          <a:prstGeom prst="straightConnector1">
            <a:avLst/>
          </a:prstGeom>
          <a:noFill/>
          <a:ln w="9525" cap="flat" cmpd="sng">
            <a:solidFill>
              <a:schemeClr val="dk1"/>
            </a:solidFill>
            <a:prstDash val="solid"/>
            <a:miter lim="8000"/>
            <a:headEnd type="none" w="sm" len="sm"/>
            <a:tailEnd type="none" w="sm" len="sm"/>
          </a:ln>
        </p:spPr>
      </p:cxnSp>
      <p:cxnSp>
        <p:nvCxnSpPr>
          <p:cNvPr id="1296" name="Google Shape;1296;p83"/>
          <p:cNvCxnSpPr/>
          <p:nvPr/>
        </p:nvCxnSpPr>
        <p:spPr>
          <a:xfrm rot="10800000">
            <a:off x="6934200" y="4064900"/>
            <a:ext cx="0" cy="1371600"/>
          </a:xfrm>
          <a:prstGeom prst="straightConnector1">
            <a:avLst/>
          </a:prstGeom>
          <a:noFill/>
          <a:ln w="9525" cap="flat" cmpd="sng">
            <a:solidFill>
              <a:schemeClr val="dk1"/>
            </a:solidFill>
            <a:prstDash val="solid"/>
            <a:miter lim="8000"/>
            <a:headEnd type="none" w="sm" len="sm"/>
            <a:tailEnd type="none" w="sm" len="sm"/>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84"/>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02" name="Google Shape;1302;p84"/>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
        <p:nvSpPr>
          <p:cNvPr id="1303" name="Google Shape;1303;p84"/>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Useful Middleware Services</a:t>
            </a:r>
            <a:endParaRPr/>
          </a:p>
        </p:txBody>
      </p:sp>
      <p:sp>
        <p:nvSpPr>
          <p:cNvPr id="1304" name="Google Shape;1304;p84"/>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742950" marR="0" lvl="1" indent="-285750" algn="l" rtl="0">
              <a:lnSpc>
                <a:spcPct val="100000"/>
              </a:lnSpc>
              <a:spcBef>
                <a:spcPts val="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Naming and Directory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State Capture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Event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Transaction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Fault Detection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Trading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Replication Service</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Migration Service</a:t>
            </a:r>
            <a:endParaRPr/>
          </a:p>
          <a:p>
            <a:pPr marL="342900" marR="0" lvl="0" indent="-190500" algn="l" rtl="0">
              <a:lnSpc>
                <a:spcPct val="100000"/>
              </a:lnSpc>
              <a:spcBef>
                <a:spcPts val="480"/>
              </a:spcBef>
              <a:spcAft>
                <a:spcPts val="0"/>
              </a:spcAft>
              <a:buClr>
                <a:schemeClr val="accent2"/>
              </a:buClr>
              <a:buSzPts val="2400"/>
              <a:buFont typeface="Arial"/>
              <a:buNone/>
            </a:pPr>
            <a:endParaRPr sz="2400" b="0" i="0" u="none" strike="noStrike" cap="none">
              <a:solidFill>
                <a:schemeClr val="accent1"/>
              </a:solidFill>
              <a:latin typeface="Tahoma"/>
              <a:ea typeface="Tahoma"/>
              <a:cs typeface="Tahoma"/>
              <a:sym typeface="Tahom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85"/>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10" name="Google Shape;1310;p85"/>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
        <p:nvSpPr>
          <p:cNvPr id="1311" name="Google Shape;1311;p85"/>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Types of Middleware</a:t>
            </a:r>
            <a:endParaRPr/>
          </a:p>
        </p:txBody>
      </p:sp>
      <p:sp>
        <p:nvSpPr>
          <p:cNvPr id="1312" name="Google Shape;1312;p85"/>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Integrated Sets of Services -- DCE </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Domain Specific Integration frameworks</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Distributed Object Frameworks</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Component services and frameworks</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Provide a specific function to the requestor</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Generally independent of other services</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Presentation, Communication, Control, Information Services, computation services etc.</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Web-Service Based Frameworks</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Cloud Based Frameworks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86"/>
          <p:cNvSpPr txBox="1">
            <a:spLocks noGrp="1"/>
          </p:cNvSpPr>
          <p:nvPr>
            <p:ph type="title"/>
          </p:nvPr>
        </p:nvSpPr>
        <p:spPr>
          <a:xfrm>
            <a:off x="406400" y="228600"/>
            <a:ext cx="7772400" cy="1143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SzPts val="1400"/>
              <a:buNone/>
            </a:pPr>
            <a:r>
              <a:rPr lang="en-US"/>
              <a:t>Additional Slides</a:t>
            </a:r>
            <a:endParaRPr/>
          </a:p>
        </p:txBody>
      </p:sp>
      <p:sp>
        <p:nvSpPr>
          <p:cNvPr id="1318" name="Google Shape;1318;p86"/>
          <p:cNvSpPr txBox="1">
            <a:spLocks noGrp="1"/>
          </p:cNvSpPr>
          <p:nvPr>
            <p:ph type="body" idx="1"/>
          </p:nvPr>
        </p:nvSpPr>
        <p:spPr>
          <a:xfrm>
            <a:off x="381000" y="1676400"/>
            <a:ext cx="8255000" cy="4419600"/>
          </a:xfrm>
          <a:prstGeom prst="rect">
            <a:avLst/>
          </a:prstGeom>
          <a:noFill/>
          <a:ln w="9525" cap="flat" cmpd="sng">
            <a:solidFill>
              <a:srgbClr val="0000FF"/>
            </a:solidFill>
            <a:prstDash val="solid"/>
            <a:miter lim="8000"/>
            <a:headEnd type="none" w="sm" len="sm"/>
            <a:tailEnd type="none" w="sm" len="sm"/>
          </a:ln>
        </p:spPr>
        <p:txBody>
          <a:bodyPr spcFirstLastPara="1" wrap="square" lIns="91425" tIns="91425" rIns="91425" bIns="91425" anchor="t" anchorCtr="0">
            <a:noAutofit/>
          </a:bodyPr>
          <a:lstStyle/>
          <a:p>
            <a:pPr marL="457200" marR="0" lvl="0" indent="-228600" algn="l" rtl="0">
              <a:lnSpc>
                <a:spcPct val="100000"/>
              </a:lnSpc>
              <a:spcBef>
                <a:spcPts val="560"/>
              </a:spcBef>
              <a:spcAft>
                <a:spcPts val="0"/>
              </a:spcAft>
              <a:buClr>
                <a:schemeClr val="accent2"/>
              </a:buClr>
              <a:buSzPts val="2800"/>
              <a:buFont typeface="Arial"/>
              <a:buNone/>
            </a:pPr>
            <a:endParaRPr/>
          </a:p>
        </p:txBody>
      </p:sp>
      <p:sp>
        <p:nvSpPr>
          <p:cNvPr id="1319" name="Google Shape;1319;p86"/>
          <p:cNvSpPr txBox="1">
            <a:spLocks noGrp="1"/>
          </p:cNvSpPr>
          <p:nvPr>
            <p:ph type="sldNum" idx="12"/>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87"/>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25" name="Google Shape;1325;p87"/>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
        <p:nvSpPr>
          <p:cNvPr id="1326" name="Google Shape;1326;p87"/>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Integrated Sets Middleware</a:t>
            </a:r>
            <a:endParaRPr/>
          </a:p>
        </p:txBody>
      </p:sp>
      <p:sp>
        <p:nvSpPr>
          <p:cNvPr id="1327" name="Google Shape;1327;p87"/>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An Integrated set of services consist of a set of services that take significant advantage of each other.</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Example: DCE</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88"/>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33" name="Google Shape;1333;p88"/>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
        <p:nvSpPr>
          <p:cNvPr id="1334" name="Google Shape;1334;p88"/>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Computing Environment (DCE)</a:t>
            </a:r>
            <a:endParaRPr/>
          </a:p>
        </p:txBody>
      </p:sp>
      <p:sp>
        <p:nvSpPr>
          <p:cNvPr id="1335" name="Google Shape;1335;p88"/>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1800"/>
              <a:buFont typeface="Arial"/>
              <a:buChar char="●"/>
            </a:pPr>
            <a:r>
              <a:rPr lang="en-US" sz="1800" b="0" i="0" u="none">
                <a:solidFill>
                  <a:schemeClr val="dk1"/>
                </a:solidFill>
                <a:latin typeface="Tahoma"/>
                <a:ea typeface="Tahoma"/>
                <a:cs typeface="Tahoma"/>
                <a:sym typeface="Tahoma"/>
              </a:rPr>
              <a:t>DCE - from the Open Software Foundation (OSF), offers an environment that spans multiple architectures, protocols, and operating systems (</a:t>
            </a:r>
            <a:r>
              <a:rPr lang="en-US" sz="1600" b="0" i="0" u="none">
                <a:solidFill>
                  <a:schemeClr val="dk1"/>
                </a:solidFill>
                <a:latin typeface="Tahoma"/>
                <a:ea typeface="Tahoma"/>
                <a:cs typeface="Tahoma"/>
                <a:sym typeface="Tahoma"/>
              </a:rPr>
              <a:t>supported by major software vendors)</a:t>
            </a:r>
            <a:endParaRPr/>
          </a:p>
          <a:p>
            <a:pPr marL="742950" marR="0" lvl="1" indent="-285750" algn="l" rtl="0">
              <a:lnSpc>
                <a:spcPct val="100000"/>
              </a:lnSpc>
              <a:spcBef>
                <a:spcPts val="280"/>
              </a:spcBef>
              <a:spcAft>
                <a:spcPts val="0"/>
              </a:spcAft>
              <a:buClr>
                <a:schemeClr val="accent2"/>
              </a:buClr>
              <a:buSzPts val="1400"/>
              <a:buFont typeface="Arial"/>
              <a:buChar char="●"/>
            </a:pPr>
            <a:r>
              <a:rPr lang="en-US" sz="1400" b="0" i="0" u="none" strike="noStrike" cap="none">
                <a:solidFill>
                  <a:schemeClr val="accent1"/>
                </a:solidFill>
                <a:latin typeface="Tahoma"/>
                <a:ea typeface="Tahoma"/>
                <a:cs typeface="Tahoma"/>
                <a:sym typeface="Tahoma"/>
              </a:rPr>
              <a:t>It provides key distributed technologies, including RPC, a distributed naming service, time synchronization service, a distributed file system, a network security service, and a threads package.</a:t>
            </a:r>
            <a:endParaRPr/>
          </a:p>
        </p:txBody>
      </p:sp>
      <p:grpSp>
        <p:nvGrpSpPr>
          <p:cNvPr id="1336" name="Google Shape;1336;p88"/>
          <p:cNvGrpSpPr/>
          <p:nvPr/>
        </p:nvGrpSpPr>
        <p:grpSpPr>
          <a:xfrm>
            <a:off x="1981200" y="3429000"/>
            <a:ext cx="5867400" cy="2590800"/>
            <a:chOff x="762000" y="1143000"/>
            <a:chExt cx="7620000" cy="4648200"/>
          </a:xfrm>
        </p:grpSpPr>
        <p:sp>
          <p:nvSpPr>
            <p:cNvPr id="1337" name="Google Shape;1337;p88"/>
            <p:cNvSpPr txBox="1"/>
            <p:nvPr/>
          </p:nvSpPr>
          <p:spPr>
            <a:xfrm>
              <a:off x="7162800" y="1143000"/>
              <a:ext cx="1219200" cy="3201987"/>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38" name="Google Shape;1338;p88"/>
            <p:cNvSpPr txBox="1"/>
            <p:nvPr/>
          </p:nvSpPr>
          <p:spPr>
            <a:xfrm>
              <a:off x="762000" y="5029200"/>
              <a:ext cx="7620000" cy="7620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Operating System Transport Services</a:t>
              </a:r>
              <a:endParaRPr sz="1400" b="0" i="0" u="none" strike="noStrike" cap="none">
                <a:solidFill>
                  <a:srgbClr val="000000"/>
                </a:solidFill>
                <a:latin typeface="Arial"/>
                <a:ea typeface="Arial"/>
                <a:cs typeface="Arial"/>
                <a:sym typeface="Arial"/>
              </a:endParaRPr>
            </a:p>
          </p:txBody>
        </p:sp>
        <p:sp>
          <p:nvSpPr>
            <p:cNvPr id="1339" name="Google Shape;1339;p88"/>
            <p:cNvSpPr txBox="1"/>
            <p:nvPr/>
          </p:nvSpPr>
          <p:spPr>
            <a:xfrm>
              <a:off x="762000" y="4343400"/>
              <a:ext cx="7620000" cy="685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 Threads Services</a:t>
              </a:r>
              <a:endParaRPr sz="1400" b="0" i="0" u="none" strike="noStrike" cap="none">
                <a:solidFill>
                  <a:srgbClr val="000000"/>
                </a:solidFill>
                <a:latin typeface="Arial"/>
                <a:ea typeface="Arial"/>
                <a:cs typeface="Arial"/>
                <a:sym typeface="Arial"/>
              </a:endParaRPr>
            </a:p>
          </p:txBody>
        </p:sp>
        <p:sp>
          <p:nvSpPr>
            <p:cNvPr id="1340" name="Google Shape;1340;p88"/>
            <p:cNvSpPr txBox="1"/>
            <p:nvPr/>
          </p:nvSpPr>
          <p:spPr>
            <a:xfrm>
              <a:off x="1905000" y="3657600"/>
              <a:ext cx="5257800" cy="685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 Remote Procedure Calls</a:t>
              </a:r>
              <a:endParaRPr sz="1400" b="0" i="0" u="none" strike="noStrike" cap="none">
                <a:solidFill>
                  <a:srgbClr val="000000"/>
                </a:solidFill>
                <a:latin typeface="Arial"/>
                <a:ea typeface="Arial"/>
                <a:cs typeface="Arial"/>
                <a:sym typeface="Arial"/>
              </a:endParaRPr>
            </a:p>
          </p:txBody>
        </p:sp>
        <p:grpSp>
          <p:nvGrpSpPr>
            <p:cNvPr id="1341" name="Google Shape;1341;p88"/>
            <p:cNvGrpSpPr/>
            <p:nvPr/>
          </p:nvGrpSpPr>
          <p:grpSpPr>
            <a:xfrm>
              <a:off x="1905000" y="2590800"/>
              <a:ext cx="5257800" cy="1066800"/>
              <a:chOff x="1905000" y="1905000"/>
              <a:chExt cx="5257800" cy="1066800"/>
            </a:xfrm>
          </p:grpSpPr>
          <p:sp>
            <p:nvSpPr>
              <p:cNvPr id="1342" name="Google Shape;1342;p88"/>
              <p:cNvSpPr txBox="1"/>
              <p:nvPr/>
            </p:nvSpPr>
            <p:spPr>
              <a:xfrm>
                <a:off x="1905000" y="1905000"/>
                <a:ext cx="1752600" cy="1066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Distributed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Time Service</a:t>
                </a:r>
                <a:endParaRPr sz="1400" b="0" i="0" u="none" strike="noStrike" cap="none">
                  <a:solidFill>
                    <a:srgbClr val="000000"/>
                  </a:solidFill>
                  <a:latin typeface="Arial"/>
                  <a:ea typeface="Arial"/>
                  <a:cs typeface="Arial"/>
                  <a:sym typeface="Arial"/>
                </a:endParaRPr>
              </a:p>
            </p:txBody>
          </p:sp>
          <p:sp>
            <p:nvSpPr>
              <p:cNvPr id="1343" name="Google Shape;1343;p88"/>
              <p:cNvSpPr txBox="1"/>
              <p:nvPr/>
            </p:nvSpPr>
            <p:spPr>
              <a:xfrm>
                <a:off x="3657600" y="1905000"/>
                <a:ext cx="1752600" cy="1066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Directory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Service</a:t>
                </a:r>
                <a:endParaRPr sz="1400" b="0" i="0" u="none" strike="noStrike" cap="none">
                  <a:solidFill>
                    <a:srgbClr val="000000"/>
                  </a:solidFill>
                  <a:latin typeface="Arial"/>
                  <a:ea typeface="Arial"/>
                  <a:cs typeface="Arial"/>
                  <a:sym typeface="Arial"/>
                </a:endParaRPr>
              </a:p>
            </p:txBody>
          </p:sp>
          <p:sp>
            <p:nvSpPr>
              <p:cNvPr id="1344" name="Google Shape;1344;p88"/>
              <p:cNvSpPr txBox="1"/>
              <p:nvPr/>
            </p:nvSpPr>
            <p:spPr>
              <a:xfrm>
                <a:off x="5410200" y="1905000"/>
                <a:ext cx="1752600" cy="1066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Other Basic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Services</a:t>
                </a:r>
                <a:endParaRPr sz="1400" b="0" i="0" u="none" strike="noStrike" cap="none">
                  <a:solidFill>
                    <a:srgbClr val="000000"/>
                  </a:solidFill>
                  <a:latin typeface="Arial"/>
                  <a:ea typeface="Arial"/>
                  <a:cs typeface="Arial"/>
                  <a:sym typeface="Arial"/>
                </a:endParaRPr>
              </a:p>
            </p:txBody>
          </p:sp>
        </p:grpSp>
        <p:sp>
          <p:nvSpPr>
            <p:cNvPr id="1345" name="Google Shape;1345;p88"/>
            <p:cNvSpPr txBox="1"/>
            <p:nvPr/>
          </p:nvSpPr>
          <p:spPr>
            <a:xfrm>
              <a:off x="1905000" y="1905000"/>
              <a:ext cx="5257800" cy="6858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 Distributed File Service</a:t>
              </a:r>
              <a:endParaRPr sz="1400" b="0" i="0" u="none" strike="noStrike" cap="none">
                <a:solidFill>
                  <a:srgbClr val="000000"/>
                </a:solidFill>
                <a:latin typeface="Arial"/>
                <a:ea typeface="Arial"/>
                <a:cs typeface="Arial"/>
                <a:sym typeface="Arial"/>
              </a:endParaRPr>
            </a:p>
          </p:txBody>
        </p:sp>
        <p:sp>
          <p:nvSpPr>
            <p:cNvPr id="1346" name="Google Shape;1346;p88"/>
            <p:cNvSpPr txBox="1"/>
            <p:nvPr/>
          </p:nvSpPr>
          <p:spPr>
            <a:xfrm>
              <a:off x="1905000" y="1143000"/>
              <a:ext cx="5257800" cy="7620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Applications</a:t>
              </a:r>
              <a:endParaRPr sz="1400" b="0" i="0" u="none" strike="noStrike" cap="none">
                <a:solidFill>
                  <a:srgbClr val="000000"/>
                </a:solidFill>
                <a:latin typeface="Arial"/>
                <a:ea typeface="Arial"/>
                <a:cs typeface="Arial"/>
                <a:sym typeface="Arial"/>
              </a:endParaRPr>
            </a:p>
          </p:txBody>
        </p:sp>
        <p:sp>
          <p:nvSpPr>
            <p:cNvPr id="1347" name="Google Shape;1347;p88"/>
            <p:cNvSpPr txBox="1"/>
            <p:nvPr/>
          </p:nvSpPr>
          <p:spPr>
            <a:xfrm>
              <a:off x="762000" y="1143000"/>
              <a:ext cx="1143000" cy="3200400"/>
            </a:xfrm>
            <a:prstGeom prst="rect">
              <a:avLst/>
            </a:prstGeom>
            <a:solidFill>
              <a:srgbClr val="CCFFFF"/>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DCE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Security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Service</a:t>
              </a:r>
              <a:endParaRPr sz="1400" b="0" i="0" u="none" strike="noStrike" cap="none">
                <a:solidFill>
                  <a:srgbClr val="000000"/>
                </a:solidFill>
                <a:latin typeface="Arial"/>
                <a:ea typeface="Arial"/>
                <a:cs typeface="Arial"/>
                <a:sym typeface="Arial"/>
              </a:endParaRPr>
            </a:p>
          </p:txBody>
        </p:sp>
        <p:sp>
          <p:nvSpPr>
            <p:cNvPr id="1348" name="Google Shape;1348;p88"/>
            <p:cNvSpPr txBox="1"/>
            <p:nvPr/>
          </p:nvSpPr>
          <p:spPr>
            <a:xfrm rot="-5400000">
              <a:off x="6831012" y="2536825"/>
              <a:ext cx="1881187" cy="360362"/>
            </a:xfrm>
            <a:prstGeom prst="rect">
              <a:avLst/>
            </a:prstGeom>
            <a:solidFill>
              <a:srgbClr val="CC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sz="1200" b="1" i="0" u="none" strike="noStrike" cap="none">
                  <a:solidFill>
                    <a:schemeClr val="dk1"/>
                  </a:solidFill>
                  <a:latin typeface="Times New Roman"/>
                  <a:ea typeface="Times New Roman"/>
                  <a:cs typeface="Times New Roman"/>
                  <a:sym typeface="Times New Roman"/>
                </a:rPr>
                <a:t>Management</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89"/>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54" name="Google Shape;1354;p89"/>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76</a:t>
            </a:fld>
            <a:endParaRPr sz="1400" b="0" i="0" u="none" strike="noStrike" cap="none">
              <a:solidFill>
                <a:srgbClr val="000000"/>
              </a:solidFill>
              <a:latin typeface="Arial"/>
              <a:ea typeface="Arial"/>
              <a:cs typeface="Arial"/>
              <a:sym typeface="Arial"/>
            </a:endParaRPr>
          </a:p>
        </p:txBody>
      </p:sp>
      <p:sp>
        <p:nvSpPr>
          <p:cNvPr id="1355" name="Google Shape;1355;p89"/>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Integration Frameworks Middleware</a:t>
            </a:r>
            <a:endParaRPr/>
          </a:p>
        </p:txBody>
      </p:sp>
      <p:sp>
        <p:nvSpPr>
          <p:cNvPr id="1356" name="Google Shape;1356;p89"/>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Integration frameworks are integration environments that are tailored to the needs of a specific application domain.</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Examples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Workgroup framework - for workgroup computing.</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Transaction Processing monitor frameworks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Network management frameworks</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90"/>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200" b="0" i="0" u="none" strike="noStrike" cap="none">
                <a:solidFill>
                  <a:srgbClr val="003399"/>
                </a:solidFill>
                <a:latin typeface="Arial Black"/>
                <a:ea typeface="Arial Black"/>
                <a:cs typeface="Arial Black"/>
                <a:sym typeface="Arial Black"/>
              </a:rPr>
              <a:t>A Sample Network Management Framework (WebNMS)</a:t>
            </a:r>
            <a:endParaRPr/>
          </a:p>
        </p:txBody>
      </p:sp>
      <p:sp>
        <p:nvSpPr>
          <p:cNvPr id="1362" name="Google Shape;1362;p90"/>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63" name="Google Shape;1363;p90"/>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77</a:t>
            </a:fld>
            <a:endParaRPr sz="1400" b="0" i="0" u="none" strike="noStrike" cap="none">
              <a:solidFill>
                <a:srgbClr val="000000"/>
              </a:solidFill>
              <a:latin typeface="Arial"/>
              <a:ea typeface="Arial"/>
              <a:cs typeface="Arial"/>
              <a:sym typeface="Arial"/>
            </a:endParaRPr>
          </a:p>
        </p:txBody>
      </p:sp>
      <p:sp>
        <p:nvSpPr>
          <p:cNvPr id="1364" name="Google Shape;1364;p90"/>
          <p:cNvSpPr txBox="1"/>
          <p:nvPr/>
        </p:nvSpPr>
        <p:spPr>
          <a:xfrm>
            <a:off x="2286000" y="5791200"/>
            <a:ext cx="4595812" cy="369887"/>
          </a:xfrm>
          <a:prstGeom prst="rect">
            <a:avLst/>
          </a:prstGeom>
          <a:solidFill>
            <a:srgbClr val="F1E98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http://www.webnms.com/webnms/ems.html</a:t>
            </a:r>
            <a:endParaRPr sz="1400" b="0" i="0" u="none" strike="noStrike" cap="none">
              <a:solidFill>
                <a:srgbClr val="000000"/>
              </a:solidFill>
              <a:latin typeface="Arial"/>
              <a:ea typeface="Arial"/>
              <a:cs typeface="Arial"/>
              <a:sym typeface="Arial"/>
            </a:endParaRPr>
          </a:p>
        </p:txBody>
      </p:sp>
      <p:pic>
        <p:nvPicPr>
          <p:cNvPr id="1365" name="Google Shape;1365;p90" descr="http://www.webnms.com/webnms/images/back-end-server.gif"/>
          <p:cNvPicPr preferRelativeResize="0"/>
          <p:nvPr/>
        </p:nvPicPr>
        <p:blipFill rotWithShape="1">
          <a:blip r:embed="rId3">
            <a:alphaModFix/>
          </a:blip>
          <a:srcRect/>
          <a:stretch/>
        </p:blipFill>
        <p:spPr>
          <a:xfrm>
            <a:off x="630237" y="1676400"/>
            <a:ext cx="7075487" cy="36385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91"/>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71" name="Google Shape;1371;p91"/>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78</a:t>
            </a:fld>
            <a:endParaRPr sz="1400" b="0" i="0" u="none" strike="noStrike" cap="none">
              <a:solidFill>
                <a:srgbClr val="000000"/>
              </a:solidFill>
              <a:latin typeface="Arial"/>
              <a:ea typeface="Arial"/>
              <a:cs typeface="Arial"/>
              <a:sym typeface="Arial"/>
            </a:endParaRPr>
          </a:p>
        </p:txBody>
      </p:sp>
      <p:sp>
        <p:nvSpPr>
          <p:cNvPr id="1372" name="Google Shape;1372;p91"/>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Object Computing</a:t>
            </a:r>
            <a:endParaRPr/>
          </a:p>
        </p:txBody>
      </p:sp>
      <p:sp>
        <p:nvSpPr>
          <p:cNvPr id="1373" name="Google Shape;1373;p91"/>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Combining distributed computing with an object model.</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More abstract level of programming</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The use of a broker like entity or bus that keeps track of processes, provides messaging between processes and other higher level services</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CORBA, COM, DCOM</a:t>
            </a:r>
            <a:r>
              <a:rPr lang="en-US"/>
              <a:t>, </a:t>
            </a:r>
            <a:r>
              <a:rPr lang="en-US" sz="1800" b="1" i="0" u="none" strike="noStrike" cap="none">
                <a:solidFill>
                  <a:srgbClr val="009900"/>
                </a:solidFill>
                <a:latin typeface="Tahoma"/>
                <a:ea typeface="Tahoma"/>
                <a:cs typeface="Tahoma"/>
                <a:sym typeface="Tahoma"/>
              </a:rPr>
              <a:t>JINI, EJB, J2EE</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 Note: DCE uses a procedure-oriented distributed systems model, not an object model.</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77"/>
        <p:cNvGrpSpPr/>
        <p:nvPr/>
      </p:nvGrpSpPr>
      <p:grpSpPr>
        <a:xfrm>
          <a:off x="0" y="0"/>
          <a:ext cx="0" cy="0"/>
          <a:chOff x="0" y="0"/>
          <a:chExt cx="0" cy="0"/>
        </a:xfrm>
      </p:grpSpPr>
      <p:sp>
        <p:nvSpPr>
          <p:cNvPr id="1378" name="Google Shape;1378;p92"/>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More middlewares</a:t>
            </a:r>
            <a:endParaRPr/>
          </a:p>
        </p:txBody>
      </p:sp>
      <p:sp>
        <p:nvSpPr>
          <p:cNvPr id="1379" name="Google Shape;1379;p92"/>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Web Services and Web Service Frameworks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Enterprise Service Buses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Cloud Computing  and Virtualization Platforms</a:t>
            </a:r>
            <a:endParaRPr/>
          </a:p>
        </p:txBody>
      </p:sp>
      <p:sp>
        <p:nvSpPr>
          <p:cNvPr id="1380" name="Google Shape;1380;p92"/>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81" name="Google Shape;1381;p92"/>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79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76" name="Google Shape;176;p25"/>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
        <p:nvSpPr>
          <p:cNvPr id="177" name="Google Shape;177;p25"/>
          <p:cNvSpPr txBox="1">
            <a:spLocks noGrp="1"/>
          </p:cNvSpPr>
          <p:nvPr>
            <p:ph type="title"/>
          </p:nvPr>
        </p:nvSpPr>
        <p:spPr>
          <a:xfrm>
            <a:off x="406400" y="749500"/>
            <a:ext cx="7772400" cy="622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What is Middleware?</a:t>
            </a:r>
            <a:endParaRPr/>
          </a:p>
        </p:txBody>
      </p:sp>
      <p:sp>
        <p:nvSpPr>
          <p:cNvPr id="178" name="Google Shape;178;p25"/>
          <p:cNvSpPr txBox="1">
            <a:spLocks noGrp="1"/>
          </p:cNvSpPr>
          <p:nvPr>
            <p:ph type="body" idx="1"/>
          </p:nvPr>
        </p:nvSpPr>
        <p:spPr>
          <a:xfrm>
            <a:off x="304800" y="1676400"/>
            <a:ext cx="8305800" cy="457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2"/>
              </a:buClr>
              <a:buSzPts val="2000"/>
              <a:buFont typeface="Arial"/>
              <a:buChar char="●"/>
            </a:pPr>
            <a:r>
              <a:rPr lang="en-US" sz="2000" b="0" i="0" u="none" strike="noStrike" cap="none">
                <a:solidFill>
                  <a:schemeClr val="dk1"/>
                </a:solidFill>
                <a:latin typeface="Tahoma"/>
                <a:ea typeface="Tahoma"/>
                <a:cs typeface="Tahoma"/>
                <a:sym typeface="Tahoma"/>
              </a:rPr>
              <a:t>Middleware is the software between the application programs and the Operating System/base networking.</a:t>
            </a:r>
            <a:endParaRPr/>
          </a:p>
          <a:p>
            <a:pPr marL="742950" marR="0" lvl="1" indent="-285750" algn="l" rtl="0">
              <a:lnSpc>
                <a:spcPct val="9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An Integration Fabric that knits together applications, devices, systems software, data </a:t>
            </a:r>
            <a:endParaRPr/>
          </a:p>
          <a:p>
            <a:pPr marL="342900" marR="0" lvl="0" indent="-342900" algn="l" rtl="0">
              <a:lnSpc>
                <a:spcPct val="90000"/>
              </a:lnSpc>
              <a:spcBef>
                <a:spcPts val="400"/>
              </a:spcBef>
              <a:spcAft>
                <a:spcPts val="0"/>
              </a:spcAft>
              <a:buClr>
                <a:schemeClr val="accent2"/>
              </a:buClr>
              <a:buSzPts val="2000"/>
              <a:buFont typeface="Arial"/>
              <a:buChar char="●"/>
            </a:pPr>
            <a:r>
              <a:rPr lang="en-US" sz="2000" b="0" i="0" u="none" strike="noStrike" cap="none">
                <a:solidFill>
                  <a:schemeClr val="dk1"/>
                </a:solidFill>
                <a:latin typeface="Tahoma"/>
                <a:ea typeface="Tahoma"/>
                <a:cs typeface="Tahoma"/>
                <a:sym typeface="Tahoma"/>
              </a:rPr>
              <a:t>Distributed Middleware </a:t>
            </a:r>
            <a:endParaRPr/>
          </a:p>
          <a:p>
            <a:pPr marL="742950" marR="0" lvl="1" indent="-285750" algn="l" rtl="0">
              <a:lnSpc>
                <a:spcPct val="9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Provides a comprehensive set of higher-level distributed computing capabilities and a set of interfaces to access the capabilities of the system.</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Includes software technologies to help manage complexity and heterogeneity inherent to the development of distributed systems/applications/information systems</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Higher-level programming abstraction for developing distributed applications</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Higher than “lower” level abstractions, such as sockets, monitors provided by the OS operating system</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Socket: a communication end-point from which data can be read or onto which data can be written</a:t>
            </a:r>
            <a:endParaRPr/>
          </a:p>
          <a:p>
            <a:pPr marL="742950" marR="0" lvl="1" indent="-133350" algn="l" rtl="0">
              <a:lnSpc>
                <a:spcPct val="90000"/>
              </a:lnSpc>
              <a:spcBef>
                <a:spcPts val="480"/>
              </a:spcBef>
              <a:spcAft>
                <a:spcPts val="0"/>
              </a:spcAft>
              <a:buClr>
                <a:schemeClr val="accent2"/>
              </a:buClr>
              <a:buSzPts val="2400"/>
              <a:buFont typeface="Arial"/>
              <a:buNone/>
            </a:pPr>
            <a:endParaRPr sz="2400" b="0" i="0" u="none" strike="noStrike" cap="none">
              <a:solidFill>
                <a:schemeClr val="accent1"/>
              </a:solidFill>
              <a:latin typeface="Tahoma"/>
              <a:ea typeface="Tahoma"/>
              <a:cs typeface="Tahoma"/>
              <a:sym typeface="Tahoma"/>
            </a:endParaRPr>
          </a:p>
          <a:p>
            <a:pPr marL="342900" marR="0" lvl="0" indent="-190500" algn="l" rtl="0">
              <a:lnSpc>
                <a:spcPct val="100000"/>
              </a:lnSpc>
              <a:spcBef>
                <a:spcPts val="480"/>
              </a:spcBef>
              <a:spcAft>
                <a:spcPts val="0"/>
              </a:spcAft>
              <a:buClr>
                <a:schemeClr val="accent2"/>
              </a:buClr>
              <a:buSzPts val="2400"/>
              <a:buFont typeface="Arial"/>
              <a:buNone/>
            </a:pPr>
            <a:endParaRPr sz="2400" b="0" i="0" u="none" strike="noStrike" cap="none">
              <a:solidFill>
                <a:schemeClr val="accent1"/>
              </a:solidFill>
              <a:latin typeface="Tahoma"/>
              <a:ea typeface="Tahoma"/>
              <a:cs typeface="Tahoma"/>
              <a:sym typeface="Tahoma"/>
            </a:endParaRPr>
          </a:p>
        </p:txBody>
      </p:sp>
      <p:sp>
        <p:nvSpPr>
          <p:cNvPr id="179" name="Google Shape;179;p25"/>
          <p:cNvSpPr txBox="1"/>
          <p:nvPr/>
        </p:nvSpPr>
        <p:spPr>
          <a:xfrm>
            <a:off x="3048309" y="6614044"/>
            <a:ext cx="3429000" cy="261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i="1" u="none" strike="noStrike" cap="none">
                <a:solidFill>
                  <a:schemeClr val="dk1"/>
                </a:solidFill>
                <a:latin typeface="Arial"/>
                <a:ea typeface="Arial"/>
                <a:cs typeface="Arial"/>
                <a:sym typeface="Arial"/>
              </a:rPr>
              <a:t>cf:  Arno Jacobsen lectures, Univ. of Toronto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93"/>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Objects</a:t>
            </a:r>
            <a:endParaRPr/>
          </a:p>
        </p:txBody>
      </p:sp>
      <p:sp>
        <p:nvSpPr>
          <p:cNvPr id="1387" name="Google Shape;1387;p93"/>
          <p:cNvSpPr txBox="1">
            <a:spLocks noGrp="1"/>
          </p:cNvSpPr>
          <p:nvPr>
            <p:ph type="body" idx="1"/>
          </p:nvPr>
        </p:nvSpPr>
        <p:spPr>
          <a:xfrm>
            <a:off x="381000" y="1676400"/>
            <a:ext cx="40513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000"/>
              <a:buFont typeface="Arial"/>
              <a:buChar char="●"/>
            </a:pPr>
            <a:r>
              <a:rPr lang="en-US" sz="2000" b="0" i="0" u="none">
                <a:solidFill>
                  <a:schemeClr val="dk1"/>
                </a:solidFill>
                <a:latin typeface="Tahoma"/>
                <a:ea typeface="Tahoma"/>
                <a:cs typeface="Tahoma"/>
                <a:sym typeface="Tahoma"/>
              </a:rPr>
              <a:t>Issues with Distributed Objects</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Abstraction</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Performance</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Latency</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Partial failure</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Synchronization</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Complexity</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a:t>
            </a:r>
            <a:endParaRPr/>
          </a:p>
        </p:txBody>
      </p:sp>
      <p:sp>
        <p:nvSpPr>
          <p:cNvPr id="1388" name="Google Shape;1388;p93"/>
          <p:cNvSpPr txBox="1">
            <a:spLocks noGrp="1"/>
          </p:cNvSpPr>
          <p:nvPr>
            <p:ph type="body" idx="2"/>
          </p:nvPr>
        </p:nvSpPr>
        <p:spPr>
          <a:xfrm>
            <a:off x="4584700" y="1676400"/>
            <a:ext cx="40513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000"/>
              <a:buFont typeface="Arial"/>
              <a:buChar char="●"/>
            </a:pPr>
            <a:r>
              <a:rPr lang="en-US" sz="2000" b="0" i="0" u="none">
                <a:solidFill>
                  <a:schemeClr val="dk1"/>
                </a:solidFill>
                <a:latin typeface="Tahoma"/>
                <a:ea typeface="Tahoma"/>
                <a:cs typeface="Tahoma"/>
                <a:sym typeface="Tahoma"/>
              </a:rPr>
              <a:t>Techniques</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Message Passing</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Object knows about network; </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Network data is minimum</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Argument/Return Passing</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Like RPC. </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Network data = args + return result + names</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Serializing and Sending Object </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Actual object code is sent.  Might require synchronization. </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Network data = object code + object state + sync info</a:t>
            </a:r>
            <a:endParaRPr/>
          </a:p>
          <a:p>
            <a:pPr marL="742950" marR="0" lvl="1" indent="-285750" algn="l" rtl="0">
              <a:lnSpc>
                <a:spcPct val="100000"/>
              </a:lnSpc>
              <a:spcBef>
                <a:spcPts val="320"/>
              </a:spcBef>
              <a:spcAft>
                <a:spcPts val="0"/>
              </a:spcAft>
              <a:buClr>
                <a:schemeClr val="accent2"/>
              </a:buClr>
              <a:buSzPts val="1600"/>
              <a:buFont typeface="Arial"/>
              <a:buChar char="●"/>
            </a:pPr>
            <a:r>
              <a:rPr lang="en-US" sz="1600" b="0" i="0" u="none" strike="noStrike" cap="none">
                <a:solidFill>
                  <a:schemeClr val="accent1"/>
                </a:solidFill>
                <a:latin typeface="Tahoma"/>
                <a:ea typeface="Tahoma"/>
                <a:cs typeface="Tahoma"/>
                <a:sym typeface="Tahoma"/>
              </a:rPr>
              <a:t>Shared Memory</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based on DSM implementation</a:t>
            </a:r>
            <a:endParaRPr/>
          </a:p>
          <a:p>
            <a:pPr marL="1143000" marR="0" lvl="2" indent="-228600" algn="l" rtl="0">
              <a:lnSpc>
                <a:spcPct val="100000"/>
              </a:lnSpc>
              <a:spcBef>
                <a:spcPts val="280"/>
              </a:spcBef>
              <a:spcAft>
                <a:spcPts val="0"/>
              </a:spcAft>
              <a:buClr>
                <a:schemeClr val="accent2"/>
              </a:buClr>
              <a:buSzPts val="1400"/>
              <a:buFont typeface="Arial"/>
              <a:buChar char="●"/>
            </a:pPr>
            <a:r>
              <a:rPr lang="en-US" sz="1400" b="0" i="0" u="none" strike="noStrike" cap="none">
                <a:solidFill>
                  <a:srgbClr val="009900"/>
                </a:solidFill>
                <a:latin typeface="Tahoma"/>
                <a:ea typeface="Tahoma"/>
                <a:cs typeface="Tahoma"/>
                <a:sym typeface="Tahoma"/>
              </a:rPr>
              <a:t>Network Data = Data touched + synchronization info</a:t>
            </a:r>
            <a:endParaRPr/>
          </a:p>
          <a:p>
            <a:pPr marL="342900" marR="0" lvl="0" indent="-254000" algn="l" rtl="0">
              <a:lnSpc>
                <a:spcPct val="100000"/>
              </a:lnSpc>
              <a:spcBef>
                <a:spcPts val="280"/>
              </a:spcBef>
              <a:spcAft>
                <a:spcPts val="0"/>
              </a:spcAft>
              <a:buClr>
                <a:schemeClr val="accent2"/>
              </a:buClr>
              <a:buSzPts val="1400"/>
              <a:buFont typeface="Arial"/>
              <a:buNone/>
            </a:pPr>
            <a:endParaRPr sz="1400" b="0" i="0" u="none" strike="noStrike" cap="none">
              <a:solidFill>
                <a:srgbClr val="009900"/>
              </a:solidFill>
              <a:latin typeface="Tahoma"/>
              <a:ea typeface="Tahoma"/>
              <a:cs typeface="Tahoma"/>
              <a:sym typeface="Tahoma"/>
            </a:endParaRPr>
          </a:p>
        </p:txBody>
      </p:sp>
      <p:sp>
        <p:nvSpPr>
          <p:cNvPr id="1389" name="Google Shape;1389;p93"/>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90" name="Google Shape;1390;p93"/>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80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94"/>
          <p:cNvSpPr txBox="1"/>
          <p:nvPr/>
        </p:nvSpPr>
        <p:spPr>
          <a:xfrm>
            <a:off x="3124200" y="62293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396" name="Google Shape;1396;p94"/>
          <p:cNvSpPr txBox="1"/>
          <p:nvPr/>
        </p:nvSpPr>
        <p:spPr>
          <a:xfrm>
            <a:off x="6731000" y="62293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81</a:t>
            </a:fld>
            <a:endParaRPr sz="1400" b="0" i="0" u="none" strike="noStrike" cap="none">
              <a:solidFill>
                <a:srgbClr val="000000"/>
              </a:solidFill>
              <a:latin typeface="Arial"/>
              <a:ea typeface="Arial"/>
              <a:cs typeface="Arial"/>
              <a:sym typeface="Arial"/>
            </a:endParaRPr>
          </a:p>
        </p:txBody>
      </p:sp>
      <p:sp>
        <p:nvSpPr>
          <p:cNvPr id="1397" name="Google Shape;1397;p94"/>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CORBA</a:t>
            </a:r>
            <a:endParaRPr/>
          </a:p>
        </p:txBody>
      </p:sp>
      <p:sp>
        <p:nvSpPr>
          <p:cNvPr id="1398" name="Google Shape;1398;p94"/>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CORBA is a standard specification for developing object-oriented applications.</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CORBA was defined by OMG in 1990.</a:t>
            </a:r>
            <a:endParaRPr/>
          </a:p>
          <a:p>
            <a:pPr marL="342900" marR="0" lvl="0" indent="-342900" algn="l" rtl="0">
              <a:lnSpc>
                <a:spcPct val="100000"/>
              </a:lnSpc>
              <a:spcBef>
                <a:spcPts val="56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OMG is dedicated to popularizing Object-Oriented standards for integrating applications based on existing standards.</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95"/>
          <p:cNvSpPr txBox="1"/>
          <p:nvPr/>
        </p:nvSpPr>
        <p:spPr>
          <a:xfrm>
            <a:off x="3124200" y="6305550"/>
            <a:ext cx="2895600" cy="4572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2"/>
              </a:buClr>
              <a:buSzPts val="1400"/>
              <a:buFont typeface="Arial"/>
              <a:buNone/>
            </a:pPr>
            <a:r>
              <a:rPr lang="en-US" sz="1400" b="0" i="0" u="none" strike="noStrike" cap="none">
                <a:solidFill>
                  <a:schemeClr val="lt2"/>
                </a:solidFill>
                <a:latin typeface="Arial"/>
                <a:ea typeface="Arial"/>
                <a:cs typeface="Arial"/>
                <a:sym typeface="Arial"/>
              </a:rPr>
              <a:t>Intro to Distributed Systems Middleware</a:t>
            </a:r>
            <a:endParaRPr sz="1400" b="0" i="0" u="none" strike="noStrike" cap="none">
              <a:solidFill>
                <a:srgbClr val="000000"/>
              </a:solidFill>
              <a:latin typeface="Arial"/>
              <a:ea typeface="Arial"/>
              <a:cs typeface="Arial"/>
              <a:sym typeface="Arial"/>
            </a:endParaRPr>
          </a:p>
        </p:txBody>
      </p:sp>
      <p:sp>
        <p:nvSpPr>
          <p:cNvPr id="1404" name="Google Shape;1404;p95"/>
          <p:cNvSpPr txBox="1"/>
          <p:nvPr/>
        </p:nvSpPr>
        <p:spPr>
          <a:xfrm>
            <a:off x="6731000" y="6305550"/>
            <a:ext cx="19050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lt2"/>
              </a:buClr>
              <a:buSzPts val="1400"/>
              <a:buFont typeface="Arial"/>
              <a:buNone/>
            </a:pPr>
            <a:fld id="{00000000-1234-1234-1234-123412341234}" type="slidenum">
              <a:rPr lang="en-US" sz="1400" b="0" i="0" u="none" strike="noStrike" cap="none">
                <a:solidFill>
                  <a:schemeClr val="lt2"/>
                </a:solidFill>
                <a:latin typeface="Arial"/>
                <a:ea typeface="Arial"/>
                <a:cs typeface="Arial"/>
                <a:sym typeface="Arial"/>
              </a:rPr>
              <a:t>82</a:t>
            </a:fld>
            <a:endParaRPr sz="1400" b="0" i="0" u="none" strike="noStrike" cap="none">
              <a:solidFill>
                <a:srgbClr val="000000"/>
              </a:solidFill>
              <a:latin typeface="Arial"/>
              <a:ea typeface="Arial"/>
              <a:cs typeface="Arial"/>
              <a:sym typeface="Arial"/>
            </a:endParaRPr>
          </a:p>
        </p:txBody>
      </p:sp>
      <p:sp>
        <p:nvSpPr>
          <p:cNvPr id="1405" name="Google Shape;1405;p95"/>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The Object Management Architecture (OMA)</a:t>
            </a:r>
            <a:endParaRPr/>
          </a:p>
        </p:txBody>
      </p:sp>
      <p:pic>
        <p:nvPicPr>
          <p:cNvPr id="1406" name="Google Shape;1406;p95"/>
          <p:cNvPicPr preferRelativeResize="0"/>
          <p:nvPr/>
        </p:nvPicPr>
        <p:blipFill rotWithShape="1">
          <a:blip r:embed="rId3">
            <a:alphaModFix/>
          </a:blip>
          <a:srcRect/>
          <a:stretch/>
        </p:blipFill>
        <p:spPr>
          <a:xfrm>
            <a:off x="1590675" y="2651125"/>
            <a:ext cx="5048250" cy="2311400"/>
          </a:xfrm>
          <a:prstGeom prst="rect">
            <a:avLst/>
          </a:prstGeom>
          <a:noFill/>
          <a:ln>
            <a:noFill/>
          </a:ln>
        </p:spPr>
      </p:pic>
      <p:sp>
        <p:nvSpPr>
          <p:cNvPr id="1407" name="Google Shape;1407;p95"/>
          <p:cNvSpPr txBox="1"/>
          <p:nvPr/>
        </p:nvSpPr>
        <p:spPr>
          <a:xfrm>
            <a:off x="152400" y="1752600"/>
            <a:ext cx="3657600" cy="646112"/>
          </a:xfrm>
          <a:prstGeom prst="rect">
            <a:avLst/>
          </a:prstGeom>
          <a:solidFill>
            <a:srgbClr val="FFE0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Application objects: </a:t>
            </a:r>
            <a:r>
              <a:rPr lang="en-US" sz="1800" b="0" i="0" u="none" strike="noStrike" cap="none">
                <a:solidFill>
                  <a:schemeClr val="dk1"/>
                </a:solidFill>
                <a:latin typeface="Arial"/>
                <a:ea typeface="Arial"/>
                <a:cs typeface="Arial"/>
                <a:sym typeface="Arial"/>
              </a:rPr>
              <a:t>document handling objects.</a:t>
            </a:r>
            <a:endParaRPr sz="1400" b="0" i="0" u="none" strike="noStrike" cap="none">
              <a:solidFill>
                <a:srgbClr val="000000"/>
              </a:solidFill>
              <a:latin typeface="Arial"/>
              <a:ea typeface="Arial"/>
              <a:cs typeface="Arial"/>
              <a:sym typeface="Arial"/>
            </a:endParaRPr>
          </a:p>
        </p:txBody>
      </p:sp>
      <p:sp>
        <p:nvSpPr>
          <p:cNvPr id="1408" name="Google Shape;1408;p95"/>
          <p:cNvSpPr txBox="1"/>
          <p:nvPr/>
        </p:nvSpPr>
        <p:spPr>
          <a:xfrm>
            <a:off x="5334000" y="3468687"/>
            <a:ext cx="3810000" cy="646112"/>
          </a:xfrm>
          <a:prstGeom prst="rect">
            <a:avLst/>
          </a:prstGeom>
          <a:solidFill>
            <a:srgbClr val="FFE0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 ORB:</a:t>
            </a:r>
            <a:r>
              <a:rPr lang="en-US" sz="1800" b="0" i="0" u="none" strike="noStrike" cap="none">
                <a:solidFill>
                  <a:schemeClr val="dk1"/>
                </a:solidFill>
                <a:latin typeface="Arial"/>
                <a:ea typeface="Arial"/>
                <a:cs typeface="Arial"/>
                <a:sym typeface="Arial"/>
              </a:rPr>
              <a:t> the communication hub for  all objects in the system</a:t>
            </a:r>
            <a:endParaRPr sz="1400" b="0" i="0" u="none" strike="noStrike" cap="none">
              <a:solidFill>
                <a:srgbClr val="000000"/>
              </a:solidFill>
              <a:latin typeface="Arial"/>
              <a:ea typeface="Arial"/>
              <a:cs typeface="Arial"/>
              <a:sym typeface="Arial"/>
            </a:endParaRPr>
          </a:p>
        </p:txBody>
      </p:sp>
      <p:sp>
        <p:nvSpPr>
          <p:cNvPr id="1409" name="Google Shape;1409;p95"/>
          <p:cNvSpPr txBox="1"/>
          <p:nvPr/>
        </p:nvSpPr>
        <p:spPr>
          <a:xfrm>
            <a:off x="2286000" y="5334000"/>
            <a:ext cx="4572000" cy="646112"/>
          </a:xfrm>
          <a:prstGeom prst="rect">
            <a:avLst/>
          </a:prstGeom>
          <a:solidFill>
            <a:srgbClr val="FFE0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Object Services: </a:t>
            </a:r>
            <a:r>
              <a:rPr lang="en-US" sz="1800" b="0" i="0" u="none" strike="noStrike" cap="none">
                <a:solidFill>
                  <a:schemeClr val="dk1"/>
                </a:solidFill>
                <a:latin typeface="Arial"/>
                <a:ea typeface="Arial"/>
                <a:cs typeface="Arial"/>
                <a:sym typeface="Arial"/>
              </a:rPr>
              <a:t>object events, persistent objects, etc.</a:t>
            </a:r>
            <a:endParaRPr sz="1400" b="0" i="0" u="none" strike="noStrike" cap="none">
              <a:solidFill>
                <a:srgbClr val="000000"/>
              </a:solidFill>
              <a:latin typeface="Arial"/>
              <a:ea typeface="Arial"/>
              <a:cs typeface="Arial"/>
              <a:sym typeface="Arial"/>
            </a:endParaRPr>
          </a:p>
        </p:txBody>
      </p:sp>
      <p:sp>
        <p:nvSpPr>
          <p:cNvPr id="1410" name="Google Shape;1410;p95"/>
          <p:cNvSpPr txBox="1"/>
          <p:nvPr/>
        </p:nvSpPr>
        <p:spPr>
          <a:xfrm>
            <a:off x="4724400" y="1752600"/>
            <a:ext cx="4572000" cy="646112"/>
          </a:xfrm>
          <a:prstGeom prst="rect">
            <a:avLst/>
          </a:prstGeom>
          <a:solidFill>
            <a:srgbClr val="FFE0C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Common facilities:</a:t>
            </a:r>
            <a:r>
              <a:rPr lang="en-US" sz="1800" b="0" i="0" u="none" strike="noStrike" cap="none">
                <a:solidFill>
                  <a:schemeClr val="dk1"/>
                </a:solidFill>
                <a:latin typeface="Arial"/>
                <a:ea typeface="Arial"/>
                <a:cs typeface="Arial"/>
                <a:sym typeface="Arial"/>
              </a:rPr>
              <a:t> accessing databases, printing files, etc.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96"/>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Distributed Object Models</a:t>
            </a:r>
            <a:endParaRPr/>
          </a:p>
        </p:txBody>
      </p:sp>
      <p:sp>
        <p:nvSpPr>
          <p:cNvPr id="1416" name="Google Shape;1416;p96"/>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Combine techniques</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a:solidFill>
                  <a:schemeClr val="dk1"/>
                </a:solidFill>
                <a:latin typeface="Tahoma"/>
                <a:ea typeface="Tahoma"/>
                <a:cs typeface="Tahoma"/>
                <a:sym typeface="Tahoma"/>
              </a:rPr>
              <a:t>Goal: Merge parallelism and OOP</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Object Oriented Programming</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Encapsulation, modularity</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Separation of concerns</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Concurrency/Parallelism</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Increased efficiency of algorithms</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Use objects as the basis (lends itself well to natural design of algorithms)</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Distribution</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Build network-enabled applications</a:t>
            </a:r>
            <a:endParaRPr/>
          </a:p>
          <a:p>
            <a:pPr marL="1143000" marR="0" lvl="2" indent="-228600" algn="l" rtl="0">
              <a:lnSpc>
                <a:spcPct val="100000"/>
              </a:lnSpc>
              <a:spcBef>
                <a:spcPts val="360"/>
              </a:spcBef>
              <a:spcAft>
                <a:spcPts val="0"/>
              </a:spcAft>
              <a:buClr>
                <a:schemeClr val="accent2"/>
              </a:buClr>
              <a:buSzPts val="1800"/>
              <a:buFont typeface="Arial"/>
              <a:buChar char="●"/>
            </a:pPr>
            <a:r>
              <a:rPr lang="en-US" sz="1800" b="1" i="0" u="none" strike="noStrike" cap="none">
                <a:solidFill>
                  <a:srgbClr val="009900"/>
                </a:solidFill>
                <a:latin typeface="Tahoma"/>
                <a:ea typeface="Tahoma"/>
                <a:cs typeface="Tahoma"/>
                <a:sym typeface="Tahoma"/>
              </a:rPr>
              <a:t>Objects on different machines/platforms communicate</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sp>
        <p:nvSpPr>
          <p:cNvPr id="1421" name="Google Shape;1421;p97"/>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Objects and Threads</a:t>
            </a:r>
            <a:endParaRPr/>
          </a:p>
        </p:txBody>
      </p:sp>
      <p:sp>
        <p:nvSpPr>
          <p:cNvPr id="1422" name="Google Shape;1422;p97"/>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accent2"/>
              </a:buClr>
              <a:buSzPts val="2000"/>
              <a:buFont typeface="Arial"/>
              <a:buChar char="●"/>
            </a:pPr>
            <a:r>
              <a:rPr lang="en-US" sz="2000" b="0" i="0" u="none">
                <a:solidFill>
                  <a:schemeClr val="dk1"/>
                </a:solidFill>
                <a:latin typeface="Tahoma"/>
                <a:ea typeface="Tahoma"/>
                <a:cs typeface="Tahoma"/>
                <a:sym typeface="Tahoma"/>
              </a:rPr>
              <a:t>C++ Model</a:t>
            </a:r>
            <a:endParaRPr/>
          </a:p>
          <a:p>
            <a:pPr marL="742950" marR="0" lvl="1" indent="-285750" algn="l" rtl="0">
              <a:lnSpc>
                <a:spcPct val="9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Objects and threads are tangentially related</a:t>
            </a:r>
            <a:endParaRPr/>
          </a:p>
          <a:p>
            <a:pPr marL="742950" marR="0" lvl="1" indent="-285750" algn="l" rtl="0">
              <a:lnSpc>
                <a:spcPct val="9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Non-threaded program has one main thread of control</a:t>
            </a:r>
            <a:endParaRPr/>
          </a:p>
          <a:p>
            <a:pPr marL="1143000" marR="0" lvl="2" indent="-228600" algn="l" rtl="0">
              <a:lnSpc>
                <a:spcPct val="90000"/>
              </a:lnSpc>
              <a:spcBef>
                <a:spcPts val="320"/>
              </a:spcBef>
              <a:spcAft>
                <a:spcPts val="0"/>
              </a:spcAft>
              <a:buClr>
                <a:schemeClr val="accent2"/>
              </a:buClr>
              <a:buSzPts val="1600"/>
              <a:buFont typeface="Arial"/>
              <a:buChar char="●"/>
            </a:pPr>
            <a:r>
              <a:rPr lang="en-US" sz="1600" b="1" i="0" u="none" strike="noStrike" cap="none">
                <a:solidFill>
                  <a:srgbClr val="009900"/>
                </a:solidFill>
                <a:latin typeface="Tahoma"/>
                <a:ea typeface="Tahoma"/>
                <a:cs typeface="Tahoma"/>
                <a:sym typeface="Tahoma"/>
              </a:rPr>
              <a:t>Pthreads (POSIX threads)</a:t>
            </a:r>
            <a:endParaRPr/>
          </a:p>
          <a:p>
            <a:pPr marL="1600200" marR="0" lvl="3" indent="-228600" algn="l" rtl="0">
              <a:lnSpc>
                <a:spcPct val="90000"/>
              </a:lnSpc>
              <a:spcBef>
                <a:spcPts val="280"/>
              </a:spcBef>
              <a:spcAft>
                <a:spcPts val="0"/>
              </a:spcAft>
              <a:buClr>
                <a:schemeClr val="accent2"/>
              </a:buClr>
              <a:buSzPts val="1400"/>
              <a:buFont typeface="Tahoma"/>
              <a:buChar char="•"/>
            </a:pPr>
            <a:r>
              <a:rPr lang="en-US" sz="1400" b="1" i="0" u="none" strike="noStrike" cap="none">
                <a:solidFill>
                  <a:srgbClr val="0066FF"/>
                </a:solidFill>
                <a:latin typeface="Tahoma"/>
                <a:ea typeface="Tahoma"/>
                <a:cs typeface="Tahoma"/>
                <a:sym typeface="Tahoma"/>
              </a:rPr>
              <a:t>Invoke by giving a function pointer to any function in the system</a:t>
            </a:r>
            <a:endParaRPr/>
          </a:p>
          <a:p>
            <a:pPr marL="1600200" marR="0" lvl="3" indent="-228600" algn="l" rtl="0">
              <a:lnSpc>
                <a:spcPct val="90000"/>
              </a:lnSpc>
              <a:spcBef>
                <a:spcPts val="280"/>
              </a:spcBef>
              <a:spcAft>
                <a:spcPts val="0"/>
              </a:spcAft>
              <a:buClr>
                <a:schemeClr val="accent2"/>
              </a:buClr>
              <a:buSzPts val="1400"/>
              <a:buFont typeface="Tahoma"/>
              <a:buChar char="•"/>
            </a:pPr>
            <a:r>
              <a:rPr lang="en-US" sz="1400" b="1" i="0" u="none" strike="noStrike" cap="none">
                <a:solidFill>
                  <a:srgbClr val="0066FF"/>
                </a:solidFill>
                <a:latin typeface="Tahoma"/>
                <a:ea typeface="Tahoma"/>
                <a:cs typeface="Tahoma"/>
                <a:sym typeface="Tahoma"/>
              </a:rPr>
              <a:t>Threads mostly lack awareness of OOP ideas and environment</a:t>
            </a:r>
            <a:endParaRPr/>
          </a:p>
          <a:p>
            <a:pPr marL="1600200" marR="0" lvl="3" indent="-228600" algn="l" rtl="0">
              <a:lnSpc>
                <a:spcPct val="90000"/>
              </a:lnSpc>
              <a:spcBef>
                <a:spcPts val="280"/>
              </a:spcBef>
              <a:spcAft>
                <a:spcPts val="0"/>
              </a:spcAft>
              <a:buClr>
                <a:schemeClr val="accent2"/>
              </a:buClr>
              <a:buSzPts val="1400"/>
              <a:buFont typeface="Tahoma"/>
              <a:buChar char="•"/>
            </a:pPr>
            <a:r>
              <a:rPr lang="en-US" sz="1400" b="1" i="0" u="none" strike="noStrike" cap="none">
                <a:solidFill>
                  <a:srgbClr val="0066FF"/>
                </a:solidFill>
                <a:latin typeface="Tahoma"/>
                <a:ea typeface="Tahoma"/>
                <a:cs typeface="Tahoma"/>
                <a:sym typeface="Tahoma"/>
              </a:rPr>
              <a:t>Partially due to the hybrid nature of C++?</a:t>
            </a:r>
            <a:endParaRPr/>
          </a:p>
          <a:p>
            <a:pPr marL="1600200" marR="0" lvl="3" indent="-228600" algn="l" rtl="0">
              <a:lnSpc>
                <a:spcPct val="90000"/>
              </a:lnSpc>
              <a:spcBef>
                <a:spcPts val="280"/>
              </a:spcBef>
              <a:spcAft>
                <a:spcPts val="0"/>
              </a:spcAft>
              <a:buClr>
                <a:schemeClr val="accent2"/>
              </a:buClr>
              <a:buSzPts val="1800"/>
              <a:buFont typeface="Tahoma"/>
              <a:buNone/>
            </a:pPr>
            <a:endParaRPr sz="1400" b="1" i="0" u="none" strike="noStrike" cap="none">
              <a:solidFill>
                <a:srgbClr val="0066FF"/>
              </a:solidFill>
              <a:latin typeface="Tahoma"/>
              <a:ea typeface="Tahoma"/>
              <a:cs typeface="Tahoma"/>
              <a:sym typeface="Tahoma"/>
            </a:endParaRPr>
          </a:p>
          <a:p>
            <a:pPr marL="342900" marR="0" lvl="0" indent="-342900" algn="l" rtl="0">
              <a:lnSpc>
                <a:spcPct val="100000"/>
              </a:lnSpc>
              <a:spcBef>
                <a:spcPts val="400"/>
              </a:spcBef>
              <a:spcAft>
                <a:spcPts val="0"/>
              </a:spcAft>
              <a:buClr>
                <a:schemeClr val="accent2"/>
              </a:buClr>
              <a:buSzPts val="2000"/>
              <a:buFont typeface="Arial"/>
              <a:buChar char="●"/>
            </a:pPr>
            <a:r>
              <a:rPr lang="en-US" sz="2000" b="0" i="0" u="none">
                <a:solidFill>
                  <a:schemeClr val="dk1"/>
                </a:solidFill>
                <a:latin typeface="Tahoma"/>
                <a:ea typeface="Tahoma"/>
                <a:cs typeface="Tahoma"/>
                <a:sym typeface="Tahoma"/>
              </a:rPr>
              <a:t>Java Model</a:t>
            </a:r>
            <a:endParaRPr/>
          </a:p>
          <a:p>
            <a:pPr marL="742950" marR="0" lvl="1" indent="-285750" algn="l" rtl="0">
              <a:lnSpc>
                <a:spcPct val="100000"/>
              </a:lnSpc>
              <a:spcBef>
                <a:spcPts val="360"/>
              </a:spcBef>
              <a:spcAft>
                <a:spcPts val="0"/>
              </a:spcAft>
              <a:buClr>
                <a:schemeClr val="accent2"/>
              </a:buClr>
              <a:buSzPts val="1800"/>
              <a:buFont typeface="Arial"/>
              <a:buChar char="●"/>
            </a:pPr>
            <a:r>
              <a:rPr lang="en-US" sz="1800" b="0" i="0" u="none" strike="noStrike" cap="none">
                <a:solidFill>
                  <a:schemeClr val="accent1"/>
                </a:solidFill>
                <a:latin typeface="Tahoma"/>
                <a:ea typeface="Tahoma"/>
                <a:cs typeface="Tahoma"/>
                <a:sym typeface="Tahoma"/>
              </a:rPr>
              <a:t>Objects and threads are separate entities</a:t>
            </a:r>
            <a:endParaRPr/>
          </a:p>
          <a:p>
            <a:pPr marL="1143000" marR="0" lvl="2" indent="-228600" algn="l" rtl="0">
              <a:lnSpc>
                <a:spcPct val="100000"/>
              </a:lnSpc>
              <a:spcBef>
                <a:spcPts val="320"/>
              </a:spcBef>
              <a:spcAft>
                <a:spcPts val="0"/>
              </a:spcAft>
              <a:buClr>
                <a:schemeClr val="accent2"/>
              </a:buClr>
              <a:buSzPts val="1600"/>
              <a:buFont typeface="Arial"/>
              <a:buChar char="●"/>
            </a:pPr>
            <a:r>
              <a:rPr lang="en-US" sz="1600" b="1" i="0" u="none" strike="noStrike" cap="none">
                <a:solidFill>
                  <a:srgbClr val="009900"/>
                </a:solidFill>
                <a:latin typeface="Tahoma"/>
                <a:ea typeface="Tahoma"/>
                <a:cs typeface="Tahoma"/>
                <a:sym typeface="Tahoma"/>
              </a:rPr>
              <a:t>Threads are objects in themselves</a:t>
            </a:r>
            <a:endParaRPr/>
          </a:p>
          <a:p>
            <a:pPr marL="1143000" marR="0" lvl="2" indent="-228600" algn="l" rtl="0">
              <a:lnSpc>
                <a:spcPct val="100000"/>
              </a:lnSpc>
              <a:spcBef>
                <a:spcPts val="320"/>
              </a:spcBef>
              <a:spcAft>
                <a:spcPts val="0"/>
              </a:spcAft>
              <a:buClr>
                <a:schemeClr val="accent2"/>
              </a:buClr>
              <a:buSzPts val="1600"/>
              <a:buFont typeface="Arial"/>
              <a:buChar char="●"/>
            </a:pPr>
            <a:r>
              <a:rPr lang="en-US" sz="1600" b="1" i="0" u="none" strike="noStrike" cap="none">
                <a:solidFill>
                  <a:srgbClr val="009900"/>
                </a:solidFill>
                <a:latin typeface="Tahoma"/>
                <a:ea typeface="Tahoma"/>
                <a:cs typeface="Tahoma"/>
                <a:sym typeface="Tahoma"/>
              </a:rPr>
              <a:t>Can be joined together (complex object implements java.lang.Runnable)</a:t>
            </a:r>
            <a:endParaRPr/>
          </a:p>
          <a:p>
            <a:pPr marL="1600200" marR="0" lvl="3" indent="-228600" algn="l" rtl="0">
              <a:lnSpc>
                <a:spcPct val="100000"/>
              </a:lnSpc>
              <a:spcBef>
                <a:spcPts val="280"/>
              </a:spcBef>
              <a:spcAft>
                <a:spcPts val="0"/>
              </a:spcAft>
              <a:buClr>
                <a:schemeClr val="accent2"/>
              </a:buClr>
              <a:buSzPts val="1400"/>
              <a:buFont typeface="Tahoma"/>
              <a:buChar char="•"/>
            </a:pPr>
            <a:r>
              <a:rPr lang="en-US" sz="1400" b="1" i="0" u="none" strike="noStrike" cap="none">
                <a:solidFill>
                  <a:srgbClr val="0066FF"/>
                </a:solidFill>
                <a:latin typeface="Tahoma"/>
                <a:ea typeface="Tahoma"/>
                <a:cs typeface="Tahoma"/>
                <a:sym typeface="Tahoma"/>
              </a:rPr>
              <a:t>BUT: Properties of connection between object and thread are not well-defined or understood</a:t>
            </a:r>
            <a:endParaRPr/>
          </a:p>
          <a:p>
            <a:pPr marL="342900" marR="0" lvl="0" indent="-254000" algn="l" rtl="0">
              <a:lnSpc>
                <a:spcPct val="100000"/>
              </a:lnSpc>
              <a:spcBef>
                <a:spcPts val="280"/>
              </a:spcBef>
              <a:spcAft>
                <a:spcPts val="0"/>
              </a:spcAft>
              <a:buClr>
                <a:schemeClr val="accent2"/>
              </a:buClr>
              <a:buSzPts val="1400"/>
              <a:buFont typeface="Arial"/>
              <a:buNone/>
            </a:pPr>
            <a:endParaRPr sz="1400" b="1" i="0" u="none" strike="noStrike" cap="none">
              <a:solidFill>
                <a:srgbClr val="0066FF"/>
              </a:solidFill>
              <a:latin typeface="Tahoma"/>
              <a:ea typeface="Tahoma"/>
              <a:cs typeface="Tahoma"/>
              <a:sym typeface="Tahom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98"/>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Java and Concurrency </a:t>
            </a:r>
            <a:endParaRPr/>
          </a:p>
        </p:txBody>
      </p:sp>
      <p:sp>
        <p:nvSpPr>
          <p:cNvPr id="1428" name="Google Shape;1428;p98"/>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800"/>
              <a:buFont typeface="Arial"/>
              <a:buChar char="●"/>
            </a:pPr>
            <a:r>
              <a:rPr lang="en-US" sz="2800" b="0" i="0" u="none">
                <a:solidFill>
                  <a:schemeClr val="dk1"/>
                </a:solidFill>
                <a:latin typeface="Tahoma"/>
                <a:ea typeface="Tahoma"/>
                <a:cs typeface="Tahoma"/>
                <a:sym typeface="Tahoma"/>
              </a:rPr>
              <a:t>Java has a passive object model</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Objects, threads separate entities</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Primitive control over interactions</a:t>
            </a:r>
            <a:endParaRPr/>
          </a:p>
          <a:p>
            <a:pPr marL="742950" marR="0" lvl="1" indent="-28575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accent1"/>
                </a:solidFill>
                <a:latin typeface="Tahoma"/>
                <a:ea typeface="Tahoma"/>
                <a:cs typeface="Tahoma"/>
                <a:sym typeface="Tahoma"/>
              </a:rPr>
              <a:t>Synchronization capabilities also primitive</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“Synchronized keyword” guarantees safety but not liveness</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Deadlock is easy to create</a:t>
            </a:r>
            <a:endParaRPr/>
          </a:p>
          <a:p>
            <a:pPr marL="1143000" marR="0" lvl="2" indent="-228600" algn="l" rtl="0">
              <a:lnSpc>
                <a:spcPct val="100000"/>
              </a:lnSpc>
              <a:spcBef>
                <a:spcPts val="400"/>
              </a:spcBef>
              <a:spcAft>
                <a:spcPts val="0"/>
              </a:spcAft>
              <a:buClr>
                <a:schemeClr val="accent2"/>
              </a:buClr>
              <a:buSzPts val="2000"/>
              <a:buFont typeface="Arial"/>
              <a:buChar char="●"/>
            </a:pPr>
            <a:r>
              <a:rPr lang="en-US" sz="2000" b="1" i="0" u="none" strike="noStrike" cap="none">
                <a:solidFill>
                  <a:srgbClr val="009900"/>
                </a:solidFill>
                <a:latin typeface="Tahoma"/>
                <a:ea typeface="Tahoma"/>
                <a:cs typeface="Tahoma"/>
                <a:sym typeface="Tahoma"/>
              </a:rPr>
              <a:t>Fair scheduling is not an option</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99"/>
          <p:cNvSpPr txBox="1">
            <a:spLocks noGrp="1"/>
          </p:cNvSpPr>
          <p:nvPr>
            <p:ph type="title"/>
          </p:nvPr>
        </p:nvSpPr>
        <p:spPr>
          <a:xfrm>
            <a:off x="381000" y="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200" b="0" i="0" u="none" strike="noStrike" cap="none">
                <a:solidFill>
                  <a:srgbClr val="003399"/>
                </a:solidFill>
                <a:latin typeface="Arial Black"/>
                <a:ea typeface="Arial Black"/>
                <a:cs typeface="Arial Black"/>
                <a:sym typeface="Arial Black"/>
              </a:rPr>
              <a:t>Actors:  </a:t>
            </a:r>
            <a:br>
              <a:rPr lang="en-US" sz="3200" b="0" i="0" u="none" strike="noStrike" cap="none">
                <a:solidFill>
                  <a:srgbClr val="003399"/>
                </a:solidFill>
                <a:latin typeface="Arial Black"/>
                <a:ea typeface="Arial Black"/>
                <a:cs typeface="Arial Black"/>
                <a:sym typeface="Arial Black"/>
              </a:rPr>
            </a:br>
            <a:r>
              <a:rPr lang="en-US" sz="3200" b="0" i="0" u="none" strike="noStrike" cap="none">
                <a:solidFill>
                  <a:srgbClr val="003399"/>
                </a:solidFill>
                <a:latin typeface="Arial Black"/>
                <a:ea typeface="Arial Black"/>
                <a:cs typeface="Arial Black"/>
                <a:sym typeface="Arial Black"/>
              </a:rPr>
              <a:t>A Model of Distributed Objects</a:t>
            </a:r>
            <a:endParaRPr/>
          </a:p>
        </p:txBody>
      </p:sp>
      <p:sp>
        <p:nvSpPr>
          <p:cNvPr id="1434" name="Google Shape;1434;p99"/>
          <p:cNvSpPr/>
          <p:nvPr/>
        </p:nvSpPr>
        <p:spPr>
          <a:xfrm>
            <a:off x="381000" y="2971800"/>
            <a:ext cx="1676400" cy="1600200"/>
          </a:xfrm>
          <a:prstGeom prst="ellipse">
            <a:avLst/>
          </a:prstGeom>
          <a:gradFill>
            <a:gsLst>
              <a:gs pos="0">
                <a:srgbClr val="CCFFFF"/>
              </a:gs>
              <a:gs pos="100000">
                <a:srgbClr val="CEFFFF"/>
              </a:gs>
            </a:gsLst>
            <a:lin ang="5400000" scaled="0"/>
          </a:gradFill>
          <a:ln w="9525" cap="flat" cmpd="sng">
            <a:solidFill>
              <a:schemeClr val="dk1"/>
            </a:solidFill>
            <a:prstDash val="solid"/>
            <a:miter lim="8000"/>
            <a:headEnd type="none" w="sm" len="sm"/>
            <a:tailEnd type="none" w="sm" len="sm"/>
          </a:ln>
          <a:effectLst>
            <a:outerShdw blurRad="63500" dist="107763" dir="1890000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35" name="Google Shape;1435;p99"/>
          <p:cNvSpPr txBox="1"/>
          <p:nvPr/>
        </p:nvSpPr>
        <p:spPr>
          <a:xfrm>
            <a:off x="1295400" y="3200400"/>
            <a:ext cx="533400" cy="533400"/>
          </a:xfrm>
          <a:prstGeom prst="rect">
            <a:avLst/>
          </a:prstGeom>
          <a:solidFill>
            <a:srgbClr val="CC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36" name="Google Shape;1436;p99"/>
          <p:cNvCxnSpPr/>
          <p:nvPr/>
        </p:nvCxnSpPr>
        <p:spPr>
          <a:xfrm>
            <a:off x="1295400" y="33528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37" name="Google Shape;1437;p99"/>
          <p:cNvCxnSpPr/>
          <p:nvPr/>
        </p:nvCxnSpPr>
        <p:spPr>
          <a:xfrm>
            <a:off x="1295400" y="34290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38" name="Google Shape;1438;p99"/>
          <p:cNvCxnSpPr/>
          <p:nvPr/>
        </p:nvCxnSpPr>
        <p:spPr>
          <a:xfrm>
            <a:off x="1295400" y="35052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39" name="Google Shape;1439;p99"/>
          <p:cNvCxnSpPr/>
          <p:nvPr/>
        </p:nvCxnSpPr>
        <p:spPr>
          <a:xfrm>
            <a:off x="1295400" y="35814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40" name="Google Shape;1440;p99"/>
          <p:cNvCxnSpPr/>
          <p:nvPr/>
        </p:nvCxnSpPr>
        <p:spPr>
          <a:xfrm>
            <a:off x="1295400" y="36576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41" name="Google Shape;1441;p99"/>
          <p:cNvCxnSpPr/>
          <p:nvPr/>
        </p:nvCxnSpPr>
        <p:spPr>
          <a:xfrm>
            <a:off x="1295400" y="3276600"/>
            <a:ext cx="533400" cy="0"/>
          </a:xfrm>
          <a:prstGeom prst="straightConnector1">
            <a:avLst/>
          </a:prstGeom>
          <a:noFill/>
          <a:ln w="9525" cap="flat" cmpd="sng">
            <a:solidFill>
              <a:schemeClr val="dk1"/>
            </a:solidFill>
            <a:prstDash val="solid"/>
            <a:miter lim="8000"/>
            <a:headEnd type="none" w="sm" len="sm"/>
            <a:tailEnd type="none" w="sm" len="sm"/>
          </a:ln>
        </p:spPr>
      </p:cxnSp>
      <p:sp>
        <p:nvSpPr>
          <p:cNvPr id="1442" name="Google Shape;1442;p99"/>
          <p:cNvSpPr/>
          <p:nvPr/>
        </p:nvSpPr>
        <p:spPr>
          <a:xfrm>
            <a:off x="1447800" y="4038600"/>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43" name="Google Shape;1443;p99"/>
          <p:cNvSpPr/>
          <p:nvPr/>
        </p:nvSpPr>
        <p:spPr>
          <a:xfrm>
            <a:off x="1447800" y="4267200"/>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44" name="Google Shape;1444;p99"/>
          <p:cNvCxnSpPr/>
          <p:nvPr/>
        </p:nvCxnSpPr>
        <p:spPr>
          <a:xfrm rot="5400000" flipH="1">
            <a:off x="933450" y="3829050"/>
            <a:ext cx="876300" cy="152400"/>
          </a:xfrm>
          <a:prstGeom prst="curvedConnector3">
            <a:avLst>
              <a:gd name="adj1" fmla="val 0"/>
            </a:avLst>
          </a:prstGeom>
          <a:noFill/>
          <a:ln w="9525" cap="flat" cmpd="sng">
            <a:solidFill>
              <a:schemeClr val="dk1"/>
            </a:solidFill>
            <a:prstDash val="solid"/>
            <a:miter lim="8000"/>
            <a:headEnd type="none" w="sm" len="sm"/>
            <a:tailEnd type="triangle" w="med" len="med"/>
          </a:ln>
        </p:spPr>
      </p:cxnSp>
      <p:sp>
        <p:nvSpPr>
          <p:cNvPr id="1445" name="Google Shape;1445;p99"/>
          <p:cNvSpPr/>
          <p:nvPr/>
        </p:nvSpPr>
        <p:spPr>
          <a:xfrm>
            <a:off x="663575" y="3309937"/>
            <a:ext cx="203200" cy="987425"/>
          </a:xfrm>
          <a:custGeom>
            <a:avLst/>
            <a:gdLst/>
            <a:ahLst/>
            <a:cxnLst/>
            <a:rect l="l" t="t" r="r" b="b"/>
            <a:pathLst>
              <a:path w="120000" h="120000" extrusionOk="0">
                <a:moveTo>
                  <a:pt x="4687" y="0"/>
                </a:moveTo>
                <a:cubicBezTo>
                  <a:pt x="19687" y="1157"/>
                  <a:pt x="49687" y="3086"/>
                  <a:pt x="49687" y="3086"/>
                </a:cubicBezTo>
                <a:cubicBezTo>
                  <a:pt x="54375" y="3858"/>
                  <a:pt x="59062" y="4630"/>
                  <a:pt x="64687" y="5209"/>
                </a:cubicBezTo>
                <a:cubicBezTo>
                  <a:pt x="69375" y="5594"/>
                  <a:pt x="77812" y="5209"/>
                  <a:pt x="78750" y="6173"/>
                </a:cubicBezTo>
                <a:cubicBezTo>
                  <a:pt x="89062" y="13890"/>
                  <a:pt x="48750" y="14276"/>
                  <a:pt x="24375" y="15434"/>
                </a:cubicBezTo>
                <a:cubicBezTo>
                  <a:pt x="19687" y="16205"/>
                  <a:pt x="12187" y="16398"/>
                  <a:pt x="9375" y="17556"/>
                </a:cubicBezTo>
                <a:cubicBezTo>
                  <a:pt x="3750" y="19485"/>
                  <a:pt x="0" y="23729"/>
                  <a:pt x="0" y="23729"/>
                </a:cubicBezTo>
                <a:cubicBezTo>
                  <a:pt x="11250" y="30868"/>
                  <a:pt x="48750" y="31446"/>
                  <a:pt x="78750" y="33954"/>
                </a:cubicBezTo>
                <a:cubicBezTo>
                  <a:pt x="74062" y="41672"/>
                  <a:pt x="75937" y="41672"/>
                  <a:pt x="44062" y="44180"/>
                </a:cubicBezTo>
                <a:cubicBezTo>
                  <a:pt x="37500" y="46302"/>
                  <a:pt x="22500" y="47845"/>
                  <a:pt x="24375" y="50353"/>
                </a:cubicBezTo>
                <a:cubicBezTo>
                  <a:pt x="30937" y="60192"/>
                  <a:pt x="35625" y="59421"/>
                  <a:pt x="78750" y="61543"/>
                </a:cubicBezTo>
                <a:cubicBezTo>
                  <a:pt x="105000" y="64244"/>
                  <a:pt x="120000" y="66752"/>
                  <a:pt x="104062" y="73890"/>
                </a:cubicBezTo>
                <a:cubicBezTo>
                  <a:pt x="99375" y="76012"/>
                  <a:pt x="69375" y="76591"/>
                  <a:pt x="64687" y="76977"/>
                </a:cubicBezTo>
                <a:cubicBezTo>
                  <a:pt x="54375" y="77556"/>
                  <a:pt x="34687" y="78906"/>
                  <a:pt x="34687" y="78906"/>
                </a:cubicBezTo>
                <a:cubicBezTo>
                  <a:pt x="23437" y="82379"/>
                  <a:pt x="1875" y="85659"/>
                  <a:pt x="19687" y="90289"/>
                </a:cubicBezTo>
                <a:cubicBezTo>
                  <a:pt x="30937" y="93183"/>
                  <a:pt x="49687" y="94340"/>
                  <a:pt x="64687" y="96463"/>
                </a:cubicBezTo>
                <a:cubicBezTo>
                  <a:pt x="69375" y="97041"/>
                  <a:pt x="78750" y="98392"/>
                  <a:pt x="78750" y="98392"/>
                </a:cubicBezTo>
                <a:cubicBezTo>
                  <a:pt x="80625" y="103794"/>
                  <a:pt x="81562" y="109389"/>
                  <a:pt x="84375" y="114790"/>
                </a:cubicBezTo>
                <a:cubicBezTo>
                  <a:pt x="85312" y="116527"/>
                  <a:pt x="89062" y="120000"/>
                  <a:pt x="89062" y="12000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46" name="Google Shape;1446;p99"/>
          <p:cNvSpPr txBox="1"/>
          <p:nvPr/>
        </p:nvSpPr>
        <p:spPr>
          <a:xfrm>
            <a:off x="381000" y="3200400"/>
            <a:ext cx="6937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Thread</a:t>
            </a:r>
            <a:endParaRPr sz="1400" b="0" i="0" u="none" strike="noStrike" cap="none">
              <a:solidFill>
                <a:srgbClr val="000000"/>
              </a:solidFill>
              <a:latin typeface="Arial"/>
              <a:ea typeface="Arial"/>
              <a:cs typeface="Arial"/>
              <a:sym typeface="Arial"/>
            </a:endParaRPr>
          </a:p>
        </p:txBody>
      </p:sp>
      <p:sp>
        <p:nvSpPr>
          <p:cNvPr id="1447" name="Google Shape;1447;p99"/>
          <p:cNvSpPr txBox="1"/>
          <p:nvPr/>
        </p:nvSpPr>
        <p:spPr>
          <a:xfrm>
            <a:off x="1143000" y="3048000"/>
            <a:ext cx="4905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p:txBody>
      </p:sp>
      <p:sp>
        <p:nvSpPr>
          <p:cNvPr id="1448" name="Google Shape;1448;p99"/>
          <p:cNvSpPr txBox="1"/>
          <p:nvPr/>
        </p:nvSpPr>
        <p:spPr>
          <a:xfrm>
            <a:off x="1371600" y="3810000"/>
            <a:ext cx="803275"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Procedure</a:t>
            </a:r>
            <a:endParaRPr sz="1400" b="0" i="0" u="none" strike="noStrike" cap="none">
              <a:solidFill>
                <a:srgbClr val="000000"/>
              </a:solidFill>
              <a:latin typeface="Arial"/>
              <a:ea typeface="Arial"/>
              <a:cs typeface="Arial"/>
              <a:sym typeface="Arial"/>
            </a:endParaRPr>
          </a:p>
        </p:txBody>
      </p:sp>
      <p:sp>
        <p:nvSpPr>
          <p:cNvPr id="1449" name="Google Shape;1449;p99"/>
          <p:cNvSpPr/>
          <p:nvPr/>
        </p:nvSpPr>
        <p:spPr>
          <a:xfrm>
            <a:off x="3451225" y="1795462"/>
            <a:ext cx="1676400" cy="1600200"/>
          </a:xfrm>
          <a:prstGeom prst="ellipse">
            <a:avLst/>
          </a:prstGeom>
          <a:gradFill>
            <a:gsLst>
              <a:gs pos="0">
                <a:srgbClr val="CCFFFF"/>
              </a:gs>
              <a:gs pos="100000">
                <a:srgbClr val="CEFFFF"/>
              </a:gs>
            </a:gsLst>
            <a:lin ang="5400000" scaled="0"/>
          </a:gradFill>
          <a:ln w="9525" cap="flat" cmpd="sng">
            <a:solidFill>
              <a:schemeClr val="dk1"/>
            </a:solidFill>
            <a:prstDash val="solid"/>
            <a:miter lim="8000"/>
            <a:headEnd type="none" w="sm" len="sm"/>
            <a:tailEnd type="none" w="sm" len="sm"/>
          </a:ln>
          <a:effectLst>
            <a:outerShdw blurRad="63500" dist="107763" dir="1350000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50" name="Google Shape;1450;p99"/>
          <p:cNvSpPr txBox="1"/>
          <p:nvPr/>
        </p:nvSpPr>
        <p:spPr>
          <a:xfrm>
            <a:off x="4365625" y="2024062"/>
            <a:ext cx="533400" cy="533400"/>
          </a:xfrm>
          <a:prstGeom prst="rect">
            <a:avLst/>
          </a:prstGeom>
          <a:solidFill>
            <a:srgbClr val="CC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51" name="Google Shape;1451;p99"/>
          <p:cNvCxnSpPr/>
          <p:nvPr/>
        </p:nvCxnSpPr>
        <p:spPr>
          <a:xfrm>
            <a:off x="4365625" y="2176462"/>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52" name="Google Shape;1452;p99"/>
          <p:cNvCxnSpPr/>
          <p:nvPr/>
        </p:nvCxnSpPr>
        <p:spPr>
          <a:xfrm>
            <a:off x="4365625" y="2252662"/>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53" name="Google Shape;1453;p99"/>
          <p:cNvCxnSpPr/>
          <p:nvPr/>
        </p:nvCxnSpPr>
        <p:spPr>
          <a:xfrm>
            <a:off x="4365625" y="2328862"/>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54" name="Google Shape;1454;p99"/>
          <p:cNvCxnSpPr/>
          <p:nvPr/>
        </p:nvCxnSpPr>
        <p:spPr>
          <a:xfrm>
            <a:off x="4365625" y="2405062"/>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55" name="Google Shape;1455;p99"/>
          <p:cNvCxnSpPr/>
          <p:nvPr/>
        </p:nvCxnSpPr>
        <p:spPr>
          <a:xfrm>
            <a:off x="4365625" y="2481262"/>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56" name="Google Shape;1456;p99"/>
          <p:cNvCxnSpPr/>
          <p:nvPr/>
        </p:nvCxnSpPr>
        <p:spPr>
          <a:xfrm>
            <a:off x="4365625" y="2100262"/>
            <a:ext cx="533400" cy="0"/>
          </a:xfrm>
          <a:prstGeom prst="straightConnector1">
            <a:avLst/>
          </a:prstGeom>
          <a:noFill/>
          <a:ln w="9525" cap="flat" cmpd="sng">
            <a:solidFill>
              <a:schemeClr val="dk1"/>
            </a:solidFill>
            <a:prstDash val="solid"/>
            <a:miter lim="8000"/>
            <a:headEnd type="none" w="sm" len="sm"/>
            <a:tailEnd type="none" w="sm" len="sm"/>
          </a:ln>
        </p:spPr>
      </p:cxnSp>
      <p:sp>
        <p:nvSpPr>
          <p:cNvPr id="1457" name="Google Shape;1457;p99"/>
          <p:cNvSpPr/>
          <p:nvPr/>
        </p:nvSpPr>
        <p:spPr>
          <a:xfrm>
            <a:off x="4518025" y="2862262"/>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58" name="Google Shape;1458;p99"/>
          <p:cNvSpPr/>
          <p:nvPr/>
        </p:nvSpPr>
        <p:spPr>
          <a:xfrm>
            <a:off x="4518025" y="3090862"/>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59" name="Google Shape;1459;p99"/>
          <p:cNvCxnSpPr/>
          <p:nvPr/>
        </p:nvCxnSpPr>
        <p:spPr>
          <a:xfrm rot="5400000" flipH="1">
            <a:off x="4003675" y="2652712"/>
            <a:ext cx="876300" cy="152400"/>
          </a:xfrm>
          <a:prstGeom prst="curvedConnector3">
            <a:avLst>
              <a:gd name="adj1" fmla="val 0"/>
            </a:avLst>
          </a:prstGeom>
          <a:noFill/>
          <a:ln w="9525" cap="flat" cmpd="sng">
            <a:solidFill>
              <a:schemeClr val="dk1"/>
            </a:solidFill>
            <a:prstDash val="solid"/>
            <a:miter lim="8000"/>
            <a:headEnd type="none" w="sm" len="sm"/>
            <a:tailEnd type="triangle" w="med" len="med"/>
          </a:ln>
        </p:spPr>
      </p:cxnSp>
      <p:sp>
        <p:nvSpPr>
          <p:cNvPr id="1460" name="Google Shape;1460;p99"/>
          <p:cNvSpPr/>
          <p:nvPr/>
        </p:nvSpPr>
        <p:spPr>
          <a:xfrm>
            <a:off x="3733800" y="2133600"/>
            <a:ext cx="203200" cy="987425"/>
          </a:xfrm>
          <a:custGeom>
            <a:avLst/>
            <a:gdLst/>
            <a:ahLst/>
            <a:cxnLst/>
            <a:rect l="l" t="t" r="r" b="b"/>
            <a:pathLst>
              <a:path w="120000" h="120000" extrusionOk="0">
                <a:moveTo>
                  <a:pt x="4687" y="0"/>
                </a:moveTo>
                <a:cubicBezTo>
                  <a:pt x="19687" y="1157"/>
                  <a:pt x="49687" y="3086"/>
                  <a:pt x="49687" y="3086"/>
                </a:cubicBezTo>
                <a:cubicBezTo>
                  <a:pt x="54375" y="3858"/>
                  <a:pt x="59062" y="4630"/>
                  <a:pt x="64687" y="5209"/>
                </a:cubicBezTo>
                <a:cubicBezTo>
                  <a:pt x="69375" y="5594"/>
                  <a:pt x="77812" y="5209"/>
                  <a:pt x="78750" y="6173"/>
                </a:cubicBezTo>
                <a:cubicBezTo>
                  <a:pt x="89062" y="13890"/>
                  <a:pt x="48750" y="14276"/>
                  <a:pt x="24375" y="15434"/>
                </a:cubicBezTo>
                <a:cubicBezTo>
                  <a:pt x="19687" y="16205"/>
                  <a:pt x="12187" y="16398"/>
                  <a:pt x="9375" y="17556"/>
                </a:cubicBezTo>
                <a:cubicBezTo>
                  <a:pt x="3750" y="19485"/>
                  <a:pt x="0" y="23729"/>
                  <a:pt x="0" y="23729"/>
                </a:cubicBezTo>
                <a:cubicBezTo>
                  <a:pt x="11250" y="30868"/>
                  <a:pt x="48750" y="31446"/>
                  <a:pt x="78750" y="33954"/>
                </a:cubicBezTo>
                <a:cubicBezTo>
                  <a:pt x="74062" y="41672"/>
                  <a:pt x="75937" y="41672"/>
                  <a:pt x="44062" y="44180"/>
                </a:cubicBezTo>
                <a:cubicBezTo>
                  <a:pt x="37500" y="46302"/>
                  <a:pt x="22500" y="47845"/>
                  <a:pt x="24375" y="50353"/>
                </a:cubicBezTo>
                <a:cubicBezTo>
                  <a:pt x="30937" y="60192"/>
                  <a:pt x="35625" y="59421"/>
                  <a:pt x="78750" y="61543"/>
                </a:cubicBezTo>
                <a:cubicBezTo>
                  <a:pt x="105000" y="64244"/>
                  <a:pt x="120000" y="66752"/>
                  <a:pt x="104062" y="73890"/>
                </a:cubicBezTo>
                <a:cubicBezTo>
                  <a:pt x="99375" y="76012"/>
                  <a:pt x="69375" y="76591"/>
                  <a:pt x="64687" y="76977"/>
                </a:cubicBezTo>
                <a:cubicBezTo>
                  <a:pt x="54375" y="77556"/>
                  <a:pt x="34687" y="78906"/>
                  <a:pt x="34687" y="78906"/>
                </a:cubicBezTo>
                <a:cubicBezTo>
                  <a:pt x="23437" y="82379"/>
                  <a:pt x="1875" y="85659"/>
                  <a:pt x="19687" y="90289"/>
                </a:cubicBezTo>
                <a:cubicBezTo>
                  <a:pt x="30937" y="93183"/>
                  <a:pt x="49687" y="94340"/>
                  <a:pt x="64687" y="96463"/>
                </a:cubicBezTo>
                <a:cubicBezTo>
                  <a:pt x="69375" y="97041"/>
                  <a:pt x="78750" y="98392"/>
                  <a:pt x="78750" y="98392"/>
                </a:cubicBezTo>
                <a:cubicBezTo>
                  <a:pt x="80625" y="103794"/>
                  <a:pt x="81562" y="109389"/>
                  <a:pt x="84375" y="114790"/>
                </a:cubicBezTo>
                <a:cubicBezTo>
                  <a:pt x="85312" y="116527"/>
                  <a:pt x="89062" y="120000"/>
                  <a:pt x="89062" y="12000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61" name="Google Shape;1461;p99"/>
          <p:cNvSpPr txBox="1"/>
          <p:nvPr/>
        </p:nvSpPr>
        <p:spPr>
          <a:xfrm>
            <a:off x="3451225" y="2024062"/>
            <a:ext cx="6937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Thread</a:t>
            </a:r>
            <a:endParaRPr sz="1400" b="0" i="0" u="none" strike="noStrike" cap="none">
              <a:solidFill>
                <a:srgbClr val="000000"/>
              </a:solidFill>
              <a:latin typeface="Arial"/>
              <a:ea typeface="Arial"/>
              <a:cs typeface="Arial"/>
              <a:sym typeface="Arial"/>
            </a:endParaRPr>
          </a:p>
        </p:txBody>
      </p:sp>
      <p:sp>
        <p:nvSpPr>
          <p:cNvPr id="1462" name="Google Shape;1462;p99"/>
          <p:cNvSpPr txBox="1"/>
          <p:nvPr/>
        </p:nvSpPr>
        <p:spPr>
          <a:xfrm>
            <a:off x="4953000" y="2057400"/>
            <a:ext cx="4905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p:txBody>
      </p:sp>
      <p:sp>
        <p:nvSpPr>
          <p:cNvPr id="1463" name="Google Shape;1463;p99"/>
          <p:cNvSpPr txBox="1"/>
          <p:nvPr/>
        </p:nvSpPr>
        <p:spPr>
          <a:xfrm>
            <a:off x="4441825" y="2633662"/>
            <a:ext cx="803275"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Procedure</a:t>
            </a:r>
            <a:endParaRPr sz="1400" b="0" i="0" u="none" strike="noStrike" cap="none">
              <a:solidFill>
                <a:srgbClr val="000000"/>
              </a:solidFill>
              <a:latin typeface="Arial"/>
              <a:ea typeface="Arial"/>
              <a:cs typeface="Arial"/>
              <a:sym typeface="Arial"/>
            </a:endParaRPr>
          </a:p>
        </p:txBody>
      </p:sp>
      <p:sp>
        <p:nvSpPr>
          <p:cNvPr id="1464" name="Google Shape;1464;p99"/>
          <p:cNvSpPr/>
          <p:nvPr/>
        </p:nvSpPr>
        <p:spPr>
          <a:xfrm>
            <a:off x="3657600" y="3810000"/>
            <a:ext cx="1676400" cy="1600200"/>
          </a:xfrm>
          <a:prstGeom prst="ellipse">
            <a:avLst/>
          </a:prstGeom>
          <a:gradFill>
            <a:gsLst>
              <a:gs pos="0">
                <a:srgbClr val="CCFFFF"/>
              </a:gs>
              <a:gs pos="100000">
                <a:srgbClr val="CEFFFF"/>
              </a:gs>
            </a:gsLst>
            <a:lin ang="5400000" scaled="0"/>
          </a:gradFill>
          <a:ln w="9525" cap="flat" cmpd="sng">
            <a:solidFill>
              <a:schemeClr val="dk1"/>
            </a:solidFill>
            <a:prstDash val="solid"/>
            <a:miter lim="8000"/>
            <a:headEnd type="none" w="sm" len="sm"/>
            <a:tailEnd type="none" w="sm" len="sm"/>
          </a:ln>
          <a:effectLst>
            <a:outerShdw blurRad="63500" dist="107763" dir="1350000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65" name="Google Shape;1465;p99"/>
          <p:cNvSpPr txBox="1"/>
          <p:nvPr/>
        </p:nvSpPr>
        <p:spPr>
          <a:xfrm>
            <a:off x="4572000" y="4038600"/>
            <a:ext cx="533400" cy="533400"/>
          </a:xfrm>
          <a:prstGeom prst="rect">
            <a:avLst/>
          </a:prstGeom>
          <a:solidFill>
            <a:srgbClr val="CCFFCC"/>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66" name="Google Shape;1466;p99"/>
          <p:cNvCxnSpPr/>
          <p:nvPr/>
        </p:nvCxnSpPr>
        <p:spPr>
          <a:xfrm>
            <a:off x="4572000" y="41910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67" name="Google Shape;1467;p99"/>
          <p:cNvCxnSpPr/>
          <p:nvPr/>
        </p:nvCxnSpPr>
        <p:spPr>
          <a:xfrm>
            <a:off x="4572000" y="42672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68" name="Google Shape;1468;p99"/>
          <p:cNvCxnSpPr/>
          <p:nvPr/>
        </p:nvCxnSpPr>
        <p:spPr>
          <a:xfrm>
            <a:off x="4572000" y="43434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69" name="Google Shape;1469;p99"/>
          <p:cNvCxnSpPr/>
          <p:nvPr/>
        </p:nvCxnSpPr>
        <p:spPr>
          <a:xfrm>
            <a:off x="4572000" y="44196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70" name="Google Shape;1470;p99"/>
          <p:cNvCxnSpPr/>
          <p:nvPr/>
        </p:nvCxnSpPr>
        <p:spPr>
          <a:xfrm>
            <a:off x="4572000" y="4495800"/>
            <a:ext cx="533400" cy="0"/>
          </a:xfrm>
          <a:prstGeom prst="straightConnector1">
            <a:avLst/>
          </a:prstGeom>
          <a:noFill/>
          <a:ln w="9525" cap="flat" cmpd="sng">
            <a:solidFill>
              <a:schemeClr val="dk1"/>
            </a:solidFill>
            <a:prstDash val="solid"/>
            <a:miter lim="8000"/>
            <a:headEnd type="none" w="sm" len="sm"/>
            <a:tailEnd type="none" w="sm" len="sm"/>
          </a:ln>
        </p:spPr>
      </p:cxnSp>
      <p:cxnSp>
        <p:nvCxnSpPr>
          <p:cNvPr id="1471" name="Google Shape;1471;p99"/>
          <p:cNvCxnSpPr/>
          <p:nvPr/>
        </p:nvCxnSpPr>
        <p:spPr>
          <a:xfrm>
            <a:off x="4572000" y="4114800"/>
            <a:ext cx="533400" cy="0"/>
          </a:xfrm>
          <a:prstGeom prst="straightConnector1">
            <a:avLst/>
          </a:prstGeom>
          <a:noFill/>
          <a:ln w="9525" cap="flat" cmpd="sng">
            <a:solidFill>
              <a:schemeClr val="dk1"/>
            </a:solidFill>
            <a:prstDash val="solid"/>
            <a:miter lim="8000"/>
            <a:headEnd type="none" w="sm" len="sm"/>
            <a:tailEnd type="none" w="sm" len="sm"/>
          </a:ln>
        </p:spPr>
      </p:cxnSp>
      <p:sp>
        <p:nvSpPr>
          <p:cNvPr id="1472" name="Google Shape;1472;p99"/>
          <p:cNvSpPr/>
          <p:nvPr/>
        </p:nvSpPr>
        <p:spPr>
          <a:xfrm>
            <a:off x="4724400" y="4876800"/>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73" name="Google Shape;1473;p99"/>
          <p:cNvSpPr/>
          <p:nvPr/>
        </p:nvSpPr>
        <p:spPr>
          <a:xfrm>
            <a:off x="4724400" y="5105400"/>
            <a:ext cx="152400" cy="152400"/>
          </a:xfrm>
          <a:prstGeom prst="ellipse">
            <a:avLst/>
          </a:prstGeom>
          <a:solidFill>
            <a:schemeClr val="accent1"/>
          </a:solidFill>
          <a:ln w="9525"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cxnSp>
        <p:nvCxnSpPr>
          <p:cNvPr id="1474" name="Google Shape;1474;p99"/>
          <p:cNvCxnSpPr/>
          <p:nvPr/>
        </p:nvCxnSpPr>
        <p:spPr>
          <a:xfrm rot="5400000" flipH="1">
            <a:off x="4210050" y="4667250"/>
            <a:ext cx="876300" cy="152400"/>
          </a:xfrm>
          <a:prstGeom prst="curvedConnector3">
            <a:avLst>
              <a:gd name="adj1" fmla="val 0"/>
            </a:avLst>
          </a:prstGeom>
          <a:noFill/>
          <a:ln w="9525" cap="flat" cmpd="sng">
            <a:solidFill>
              <a:schemeClr val="dk1"/>
            </a:solidFill>
            <a:prstDash val="solid"/>
            <a:miter lim="8000"/>
            <a:headEnd type="none" w="sm" len="sm"/>
            <a:tailEnd type="triangle" w="med" len="med"/>
          </a:ln>
        </p:spPr>
      </p:cxnSp>
      <p:sp>
        <p:nvSpPr>
          <p:cNvPr id="1475" name="Google Shape;1475;p99"/>
          <p:cNvSpPr/>
          <p:nvPr/>
        </p:nvSpPr>
        <p:spPr>
          <a:xfrm>
            <a:off x="3940175" y="4148137"/>
            <a:ext cx="203200" cy="987425"/>
          </a:xfrm>
          <a:custGeom>
            <a:avLst/>
            <a:gdLst/>
            <a:ahLst/>
            <a:cxnLst/>
            <a:rect l="l" t="t" r="r" b="b"/>
            <a:pathLst>
              <a:path w="120000" h="120000" extrusionOk="0">
                <a:moveTo>
                  <a:pt x="4687" y="0"/>
                </a:moveTo>
                <a:cubicBezTo>
                  <a:pt x="19687" y="1157"/>
                  <a:pt x="49687" y="3086"/>
                  <a:pt x="49687" y="3086"/>
                </a:cubicBezTo>
                <a:cubicBezTo>
                  <a:pt x="54375" y="3858"/>
                  <a:pt x="59062" y="4630"/>
                  <a:pt x="64687" y="5209"/>
                </a:cubicBezTo>
                <a:cubicBezTo>
                  <a:pt x="69375" y="5594"/>
                  <a:pt x="77812" y="5209"/>
                  <a:pt x="78750" y="6173"/>
                </a:cubicBezTo>
                <a:cubicBezTo>
                  <a:pt x="89062" y="13890"/>
                  <a:pt x="48750" y="14276"/>
                  <a:pt x="24375" y="15434"/>
                </a:cubicBezTo>
                <a:cubicBezTo>
                  <a:pt x="19687" y="16205"/>
                  <a:pt x="12187" y="16398"/>
                  <a:pt x="9375" y="17556"/>
                </a:cubicBezTo>
                <a:cubicBezTo>
                  <a:pt x="3750" y="19485"/>
                  <a:pt x="0" y="23729"/>
                  <a:pt x="0" y="23729"/>
                </a:cubicBezTo>
                <a:cubicBezTo>
                  <a:pt x="11250" y="30868"/>
                  <a:pt x="48750" y="31446"/>
                  <a:pt x="78750" y="33954"/>
                </a:cubicBezTo>
                <a:cubicBezTo>
                  <a:pt x="74062" y="41672"/>
                  <a:pt x="75937" y="41672"/>
                  <a:pt x="44062" y="44180"/>
                </a:cubicBezTo>
                <a:cubicBezTo>
                  <a:pt x="37500" y="46302"/>
                  <a:pt x="22500" y="47845"/>
                  <a:pt x="24375" y="50353"/>
                </a:cubicBezTo>
                <a:cubicBezTo>
                  <a:pt x="30937" y="60192"/>
                  <a:pt x="35625" y="59421"/>
                  <a:pt x="78750" y="61543"/>
                </a:cubicBezTo>
                <a:cubicBezTo>
                  <a:pt x="105000" y="64244"/>
                  <a:pt x="120000" y="66752"/>
                  <a:pt x="104062" y="73890"/>
                </a:cubicBezTo>
                <a:cubicBezTo>
                  <a:pt x="99375" y="76012"/>
                  <a:pt x="69375" y="76591"/>
                  <a:pt x="64687" y="76977"/>
                </a:cubicBezTo>
                <a:cubicBezTo>
                  <a:pt x="54375" y="77556"/>
                  <a:pt x="34687" y="78906"/>
                  <a:pt x="34687" y="78906"/>
                </a:cubicBezTo>
                <a:cubicBezTo>
                  <a:pt x="23437" y="82379"/>
                  <a:pt x="1875" y="85659"/>
                  <a:pt x="19687" y="90289"/>
                </a:cubicBezTo>
                <a:cubicBezTo>
                  <a:pt x="30937" y="93183"/>
                  <a:pt x="49687" y="94340"/>
                  <a:pt x="64687" y="96463"/>
                </a:cubicBezTo>
                <a:cubicBezTo>
                  <a:pt x="69375" y="97041"/>
                  <a:pt x="78750" y="98392"/>
                  <a:pt x="78750" y="98392"/>
                </a:cubicBezTo>
                <a:cubicBezTo>
                  <a:pt x="80625" y="103794"/>
                  <a:pt x="81562" y="109389"/>
                  <a:pt x="84375" y="114790"/>
                </a:cubicBezTo>
                <a:cubicBezTo>
                  <a:pt x="85312" y="116527"/>
                  <a:pt x="89062" y="120000"/>
                  <a:pt x="89062" y="120000"/>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476" name="Google Shape;1476;p99"/>
          <p:cNvSpPr txBox="1"/>
          <p:nvPr/>
        </p:nvSpPr>
        <p:spPr>
          <a:xfrm>
            <a:off x="3429000" y="4038600"/>
            <a:ext cx="9223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Thread</a:t>
            </a:r>
            <a:endParaRPr sz="1400" b="0" i="0" u="none" strike="noStrike" cap="none">
              <a:solidFill>
                <a:srgbClr val="000000"/>
              </a:solidFill>
              <a:latin typeface="Arial"/>
              <a:ea typeface="Arial"/>
              <a:cs typeface="Arial"/>
              <a:sym typeface="Arial"/>
            </a:endParaRPr>
          </a:p>
        </p:txBody>
      </p:sp>
      <p:sp>
        <p:nvSpPr>
          <p:cNvPr id="1477" name="Google Shape;1477;p99"/>
          <p:cNvSpPr txBox="1"/>
          <p:nvPr/>
        </p:nvSpPr>
        <p:spPr>
          <a:xfrm>
            <a:off x="4419600" y="3886200"/>
            <a:ext cx="49053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p:txBody>
      </p:sp>
      <p:sp>
        <p:nvSpPr>
          <p:cNvPr id="1478" name="Google Shape;1478;p99"/>
          <p:cNvSpPr txBox="1"/>
          <p:nvPr/>
        </p:nvSpPr>
        <p:spPr>
          <a:xfrm>
            <a:off x="4648200" y="4648200"/>
            <a:ext cx="803275"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Procedure</a:t>
            </a:r>
            <a:endParaRPr sz="1400" b="0" i="0" u="none" strike="noStrike" cap="none">
              <a:solidFill>
                <a:srgbClr val="000000"/>
              </a:solidFill>
              <a:latin typeface="Arial"/>
              <a:ea typeface="Arial"/>
              <a:cs typeface="Arial"/>
              <a:sym typeface="Arial"/>
            </a:endParaRPr>
          </a:p>
        </p:txBody>
      </p:sp>
      <p:sp>
        <p:nvSpPr>
          <p:cNvPr id="1479" name="Google Shape;1479;p99"/>
          <p:cNvSpPr txBox="1"/>
          <p:nvPr/>
        </p:nvSpPr>
        <p:spPr>
          <a:xfrm>
            <a:off x="1676400" y="2667000"/>
            <a:ext cx="990600"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1480" name="Google Shape;1480;p99"/>
          <p:cNvSpPr txBox="1"/>
          <p:nvPr/>
        </p:nvSpPr>
        <p:spPr>
          <a:xfrm>
            <a:off x="2689225" y="1947862"/>
            <a:ext cx="728662"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sp>
        <p:nvSpPr>
          <p:cNvPr id="1481" name="Google Shape;1481;p99"/>
          <p:cNvSpPr txBox="1"/>
          <p:nvPr/>
        </p:nvSpPr>
        <p:spPr>
          <a:xfrm>
            <a:off x="3429000" y="3581400"/>
            <a:ext cx="728662"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Interface</a:t>
            </a:r>
            <a:endParaRPr sz="1400" b="0" i="0" u="none" strike="noStrike" cap="none">
              <a:solidFill>
                <a:srgbClr val="000000"/>
              </a:solidFill>
              <a:latin typeface="Arial"/>
              <a:ea typeface="Arial"/>
              <a:cs typeface="Arial"/>
              <a:sym typeface="Arial"/>
            </a:endParaRPr>
          </a:p>
        </p:txBody>
      </p:sp>
      <p:cxnSp>
        <p:nvCxnSpPr>
          <p:cNvPr id="1482" name="Google Shape;1482;p99"/>
          <p:cNvCxnSpPr/>
          <p:nvPr/>
        </p:nvCxnSpPr>
        <p:spPr>
          <a:xfrm rot="10800000" flipH="1">
            <a:off x="1981200" y="2895600"/>
            <a:ext cx="1524000" cy="457200"/>
          </a:xfrm>
          <a:prstGeom prst="straightConnector1">
            <a:avLst/>
          </a:prstGeom>
          <a:noFill/>
          <a:ln w="9525" cap="flat" cmpd="sng">
            <a:solidFill>
              <a:schemeClr val="dk1"/>
            </a:solidFill>
            <a:prstDash val="solid"/>
            <a:miter lim="8000"/>
            <a:headEnd type="none" w="sm" len="sm"/>
            <a:tailEnd type="triangle" w="med" len="med"/>
          </a:ln>
        </p:spPr>
      </p:cxnSp>
      <p:cxnSp>
        <p:nvCxnSpPr>
          <p:cNvPr id="1483" name="Google Shape;1483;p99"/>
          <p:cNvCxnSpPr/>
          <p:nvPr/>
        </p:nvCxnSpPr>
        <p:spPr>
          <a:xfrm rot="10800000">
            <a:off x="2133600" y="3657600"/>
            <a:ext cx="1447800" cy="609600"/>
          </a:xfrm>
          <a:prstGeom prst="straightConnector1">
            <a:avLst/>
          </a:prstGeom>
          <a:noFill/>
          <a:ln w="9525" cap="flat" cmpd="sng">
            <a:solidFill>
              <a:schemeClr val="dk1"/>
            </a:solidFill>
            <a:prstDash val="solid"/>
            <a:miter lim="8000"/>
            <a:headEnd type="none" w="sm" len="sm"/>
            <a:tailEnd type="triangle" w="med" len="med"/>
          </a:ln>
        </p:spPr>
      </p:cxnSp>
      <p:sp>
        <p:nvSpPr>
          <p:cNvPr id="1484" name="Google Shape;1484;p99"/>
          <p:cNvSpPr txBox="1"/>
          <p:nvPr/>
        </p:nvSpPr>
        <p:spPr>
          <a:xfrm>
            <a:off x="2895600" y="3124200"/>
            <a:ext cx="776287" cy="2746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Messages</a:t>
            </a:r>
            <a:endParaRPr sz="1400" b="0" i="0" u="none" strike="noStrike" cap="none">
              <a:solidFill>
                <a:srgbClr val="000000"/>
              </a:solidFill>
              <a:latin typeface="Arial"/>
              <a:ea typeface="Arial"/>
              <a:cs typeface="Arial"/>
              <a:sym typeface="Arial"/>
            </a:endParaRPr>
          </a:p>
        </p:txBody>
      </p:sp>
      <p:sp>
        <p:nvSpPr>
          <p:cNvPr id="1485" name="Google Shape;1485;p99"/>
          <p:cNvSpPr txBox="1"/>
          <p:nvPr/>
        </p:nvSpPr>
        <p:spPr>
          <a:xfrm>
            <a:off x="5334000" y="2743200"/>
            <a:ext cx="3657600" cy="9239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99"/>
              </a:buClr>
              <a:buSzPts val="1800"/>
              <a:buFont typeface="Arial"/>
              <a:buNone/>
            </a:pPr>
            <a:r>
              <a:rPr lang="en-US" sz="1800" b="1" i="0" u="none" strike="noStrike" cap="none">
                <a:solidFill>
                  <a:srgbClr val="003399"/>
                </a:solidFill>
                <a:latin typeface="Arial"/>
                <a:ea typeface="Arial"/>
                <a:cs typeface="Arial"/>
                <a:sym typeface="Arial"/>
              </a:rPr>
              <a:t>Actor system </a:t>
            </a:r>
            <a:r>
              <a:rPr lang="en-US" sz="1800" b="0" i="0" u="none" strike="noStrike" cap="none">
                <a:solidFill>
                  <a:schemeClr val="dk1"/>
                </a:solidFill>
                <a:latin typeface="Arial"/>
                <a:ea typeface="Arial"/>
                <a:cs typeface="Arial"/>
                <a:sym typeface="Arial"/>
              </a:rPr>
              <a:t>- collection of independent agents interacting via message passing</a:t>
            </a:r>
            <a:endParaRPr sz="1400" b="0" i="0" u="none" strike="noStrike" cap="none">
              <a:solidFill>
                <a:srgbClr val="000000"/>
              </a:solidFill>
              <a:latin typeface="Arial"/>
              <a:ea typeface="Arial"/>
              <a:cs typeface="Arial"/>
              <a:sym typeface="Arial"/>
            </a:endParaRPr>
          </a:p>
        </p:txBody>
      </p:sp>
      <p:sp>
        <p:nvSpPr>
          <p:cNvPr id="1486" name="Google Shape;1486;p99"/>
          <p:cNvSpPr txBox="1"/>
          <p:nvPr/>
        </p:nvSpPr>
        <p:spPr>
          <a:xfrm>
            <a:off x="228600" y="5486400"/>
            <a:ext cx="5867400" cy="12001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An actor can do one of three things:</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Black"/>
              <a:buAutoNum type="arabicPeriod"/>
            </a:pPr>
            <a:r>
              <a:rPr lang="en-US" sz="1800" b="0" i="0" u="none" strike="noStrike" cap="none">
                <a:solidFill>
                  <a:schemeClr val="dk1"/>
                </a:solidFill>
                <a:latin typeface="Arial"/>
                <a:ea typeface="Arial"/>
                <a:cs typeface="Arial"/>
                <a:sym typeface="Arial"/>
              </a:rPr>
              <a:t>Create a new actor and initialize its behavior</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Black"/>
              <a:buAutoNum type="arabicPeriod"/>
            </a:pPr>
            <a:r>
              <a:rPr lang="en-US" sz="1800" b="0" i="0" u="none" strike="noStrike" cap="none">
                <a:solidFill>
                  <a:schemeClr val="dk1"/>
                </a:solidFill>
                <a:latin typeface="Arial"/>
                <a:ea typeface="Arial"/>
                <a:cs typeface="Arial"/>
                <a:sym typeface="Arial"/>
              </a:rPr>
              <a:t>Send a message to an existing actor</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Black"/>
              <a:buAutoNum type="arabicPeriod"/>
            </a:pPr>
            <a:r>
              <a:rPr lang="en-US" sz="1800" b="0" i="0" u="none" strike="noStrike" cap="none">
                <a:solidFill>
                  <a:schemeClr val="dk1"/>
                </a:solidFill>
                <a:latin typeface="Arial"/>
                <a:ea typeface="Arial"/>
                <a:cs typeface="Arial"/>
                <a:sym typeface="Arial"/>
              </a:rPr>
              <a:t>Change its local state or behavior</a:t>
            </a:r>
            <a:endParaRPr sz="1400" b="0" i="0" u="none" strike="noStrike" cap="none">
              <a:solidFill>
                <a:srgbClr val="000000"/>
              </a:solidFill>
              <a:latin typeface="Arial"/>
              <a:ea typeface="Arial"/>
              <a:cs typeface="Arial"/>
              <a:sym typeface="Arial"/>
            </a:endParaRPr>
          </a:p>
        </p:txBody>
      </p:sp>
      <p:sp>
        <p:nvSpPr>
          <p:cNvPr id="1487" name="Google Shape;1487;p99"/>
          <p:cNvSpPr txBox="1"/>
          <p:nvPr/>
        </p:nvSpPr>
        <p:spPr>
          <a:xfrm>
            <a:off x="5943600" y="4191000"/>
            <a:ext cx="2895600" cy="1724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3399"/>
              </a:buClr>
              <a:buSzPts val="1800"/>
              <a:buFont typeface="Arial"/>
              <a:buNone/>
            </a:pPr>
            <a:r>
              <a:rPr lang="en-US" sz="1800" b="1" i="0" u="none" strike="noStrike" cap="none">
                <a:solidFill>
                  <a:srgbClr val="003399"/>
                </a:solidFill>
                <a:latin typeface="Arial"/>
                <a:ea typeface="Arial"/>
                <a:cs typeface="Arial"/>
                <a:sym typeface="Arial"/>
              </a:rPr>
              <a:t>Features</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  Acquaintances </a:t>
            </a:r>
            <a:endParaRPr sz="1400" b="0" i="0" u="none" strike="noStrike" cap="none">
              <a:solidFill>
                <a:srgbClr val="000000"/>
              </a:solidFill>
              <a:latin typeface="Arial"/>
              <a:ea typeface="Arial"/>
              <a:cs typeface="Arial"/>
              <a:sym typeface="Arial"/>
            </a:endParaRPr>
          </a:p>
          <a:p>
            <a:pPr marL="457200" marR="0" lvl="1" indent="-10160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initial, created, acquired</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History Sensitive</a:t>
            </a:r>
            <a:endParaRPr sz="1400" b="0" i="0" u="none" strike="noStrike" cap="none">
              <a:solidFill>
                <a:srgbClr val="000000"/>
              </a:solidFill>
              <a:latin typeface="Arial"/>
              <a:ea typeface="Arial"/>
              <a:cs typeface="Arial"/>
              <a:sym typeface="Arial"/>
            </a:endParaRPr>
          </a:p>
          <a:p>
            <a:pPr marL="0" marR="0" lvl="0" indent="-1143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Asynchronous communication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406400" y="228600"/>
            <a:ext cx="7772400" cy="11430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3399"/>
              </a:buClr>
              <a:buSzPts val="1400"/>
              <a:buFont typeface="Arial Black"/>
              <a:buNone/>
            </a:pPr>
            <a:r>
              <a:rPr lang="en-US" sz="3600" b="0" i="0" u="none" strike="noStrike" cap="none">
                <a:solidFill>
                  <a:srgbClr val="003399"/>
                </a:solidFill>
                <a:latin typeface="Arial Black"/>
                <a:ea typeface="Arial Black"/>
                <a:cs typeface="Arial Black"/>
                <a:sym typeface="Arial Black"/>
              </a:rPr>
              <a:t>Middleware Systems Views</a:t>
            </a:r>
            <a:endParaRPr/>
          </a:p>
        </p:txBody>
      </p:sp>
      <p:sp>
        <p:nvSpPr>
          <p:cNvPr id="185" name="Google Shape;185;p26"/>
          <p:cNvSpPr txBox="1">
            <a:spLocks noGrp="1"/>
          </p:cNvSpPr>
          <p:nvPr>
            <p:ph type="body" idx="1"/>
          </p:nvPr>
        </p:nvSpPr>
        <p:spPr>
          <a:xfrm>
            <a:off x="381000" y="1676400"/>
            <a:ext cx="8255000" cy="441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accent2"/>
              </a:buClr>
              <a:buSzPts val="2400"/>
              <a:buFont typeface="Arial"/>
              <a:buChar char="●"/>
            </a:pPr>
            <a:r>
              <a:rPr lang="en-US" sz="2400" b="0" i="0" u="none" strike="noStrike" cap="none">
                <a:solidFill>
                  <a:schemeClr val="dk1"/>
                </a:solidFill>
                <a:latin typeface="Tahoma"/>
                <a:ea typeface="Tahoma"/>
                <a:cs typeface="Tahoma"/>
                <a:sym typeface="Tahoma"/>
              </a:rPr>
              <a:t>An operating system is “</a:t>
            </a:r>
            <a:r>
              <a:rPr lang="en-US" sz="2400" b="0" i="1" u="none" strike="noStrike" cap="none">
                <a:solidFill>
                  <a:schemeClr val="dk1"/>
                </a:solidFill>
                <a:latin typeface="Tahoma"/>
                <a:ea typeface="Tahoma"/>
                <a:cs typeface="Tahoma"/>
                <a:sym typeface="Tahoma"/>
              </a:rPr>
              <a:t>the software that makes the underlying hardware usable</a:t>
            </a:r>
            <a:r>
              <a:rPr lang="en-US" sz="2400" b="0" i="0" u="none" strike="noStrike" cap="none">
                <a:solidFill>
                  <a:schemeClr val="dk1"/>
                </a:solidFill>
                <a:latin typeface="Tahoma"/>
                <a:ea typeface="Tahoma"/>
                <a:cs typeface="Tahoma"/>
                <a:sym typeface="Tahoma"/>
              </a:rPr>
              <a:t>”</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dk1"/>
                </a:solidFill>
                <a:latin typeface="Tahoma"/>
                <a:ea typeface="Tahoma"/>
                <a:cs typeface="Tahoma"/>
                <a:sym typeface="Tahoma"/>
              </a:rPr>
              <a:t>Similarly, a middleware system  makes the distributed system programmable and manageable</a:t>
            </a:r>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dk1"/>
                </a:solidFill>
                <a:latin typeface="Tahoma"/>
                <a:ea typeface="Tahoma"/>
                <a:cs typeface="Tahoma"/>
                <a:sym typeface="Tahoma"/>
              </a:rPr>
              <a:t>Bare machines without an OS could be programmed</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programs could be written in assembly, but higher-level languages are far more productive for this purpose</a:t>
            </a:r>
            <a:endParaRPr sz="2400" b="0" i="0" u="none" strike="noStrike" cap="none">
              <a:solidFill>
                <a:schemeClr val="accent1"/>
              </a:solidFill>
              <a:latin typeface="Tahoma"/>
              <a:ea typeface="Tahoma"/>
              <a:cs typeface="Tahoma"/>
              <a:sym typeface="Tahoma"/>
            </a:endParaRPr>
          </a:p>
          <a:p>
            <a:pPr marL="342900" marR="0" lvl="0" indent="-342900" algn="l" rtl="0">
              <a:lnSpc>
                <a:spcPct val="100000"/>
              </a:lnSpc>
              <a:spcBef>
                <a:spcPts val="480"/>
              </a:spcBef>
              <a:spcAft>
                <a:spcPts val="0"/>
              </a:spcAft>
              <a:buClr>
                <a:schemeClr val="accent2"/>
              </a:buClr>
              <a:buSzPts val="2400"/>
              <a:buFont typeface="Arial"/>
              <a:buChar char="●"/>
            </a:pPr>
            <a:r>
              <a:rPr lang="en-US" sz="2400" b="0" i="0" u="none" strike="noStrike" cap="none">
                <a:solidFill>
                  <a:schemeClr val="dk1"/>
                </a:solidFill>
                <a:latin typeface="Tahoma"/>
                <a:ea typeface="Tahoma"/>
                <a:cs typeface="Tahoma"/>
                <a:sym typeface="Tahoma"/>
              </a:rPr>
              <a:t>Distributed applications can be developed without middleware</a:t>
            </a:r>
            <a:endParaRPr/>
          </a:p>
          <a:p>
            <a:pPr marL="742950" marR="0" lvl="1" indent="-285750" algn="l" rtl="0">
              <a:lnSpc>
                <a:spcPct val="100000"/>
              </a:lnSpc>
              <a:spcBef>
                <a:spcPts val="400"/>
              </a:spcBef>
              <a:spcAft>
                <a:spcPts val="0"/>
              </a:spcAft>
              <a:buClr>
                <a:schemeClr val="accent2"/>
              </a:buClr>
              <a:buSzPts val="2000"/>
              <a:buFont typeface="Arial"/>
              <a:buChar char="●"/>
            </a:pPr>
            <a:r>
              <a:rPr lang="en-US" sz="2000" b="0" i="0" u="none" strike="noStrike" cap="none">
                <a:solidFill>
                  <a:schemeClr val="accent1"/>
                </a:solidFill>
                <a:latin typeface="Tahoma"/>
                <a:ea typeface="Tahoma"/>
                <a:cs typeface="Tahoma"/>
                <a:sym typeface="Tahoma"/>
              </a:rPr>
              <a:t> But far more cumbersome</a:t>
            </a:r>
            <a:endParaRPr/>
          </a:p>
        </p:txBody>
      </p:sp>
      <p:sp>
        <p:nvSpPr>
          <p:cNvPr id="186" name="Google Shape;186;p26"/>
          <p:cNvSpPr txBox="1"/>
          <p:nvPr/>
        </p:nvSpPr>
        <p:spPr>
          <a:xfrm>
            <a:off x="5410200" y="6596062"/>
            <a:ext cx="3581400" cy="2619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1" i="1" u="none" strike="noStrike" cap="none">
                <a:solidFill>
                  <a:schemeClr val="dk1"/>
                </a:solidFill>
                <a:latin typeface="Arial"/>
                <a:ea typeface="Arial"/>
                <a:cs typeface="Arial"/>
                <a:sym typeface="Arial"/>
              </a:rPr>
              <a:t>cf:  Arno Jacobsen lectures, Univ. of Toronto</a:t>
            </a:r>
            <a:endParaRPr sz="1400" b="0" i="0" u="none" strike="noStrike" cap="none">
              <a:solidFill>
                <a:srgbClr val="000000"/>
              </a:solidFill>
              <a:latin typeface="Arial"/>
              <a:ea typeface="Arial"/>
              <a:cs typeface="Arial"/>
              <a:sym typeface="Arial"/>
            </a:endParaRPr>
          </a:p>
        </p:txBody>
      </p:sp>
    </p:spTree>
  </p:cSld>
  <p:clrMapOvr>
    <a:masterClrMapping/>
  </p:clrMapOvr>
  <p:transition xmlns:p14="http://schemas.microsoft.com/office/powerpoint/2010/main" spd="slow">
    <p:fade thruBlk="1"/>
  </p:transition>
</p:sld>
</file>

<file path=ppt/theme/theme1.xml><?xml version="1.0" encoding="utf-8"?>
<a:theme xmlns:a="http://schemas.openxmlformats.org/drawingml/2006/main" name="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4920</Words>
  <Application>Microsoft Macintosh PowerPoint</Application>
  <PresentationFormat>On-screen Show (4:3)</PresentationFormat>
  <Paragraphs>1114</Paragraphs>
  <Slides>86</Slides>
  <Notes>86</Notes>
  <HiddenSlides>1</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86</vt:i4>
      </vt:variant>
    </vt:vector>
  </HeadingPairs>
  <TitlesOfParts>
    <vt:vector size="94" baseType="lpstr">
      <vt:lpstr>Arimo</vt:lpstr>
      <vt:lpstr>Garamond</vt:lpstr>
      <vt:lpstr>Tahoma</vt:lpstr>
      <vt:lpstr>Arial Black</vt:lpstr>
      <vt:lpstr>Source Sans Pro</vt:lpstr>
      <vt:lpstr>1_Contemporary Portrait</vt:lpstr>
      <vt:lpstr>4_Contemporary Portrait</vt:lpstr>
      <vt:lpstr>3_Contemporary Portrait</vt:lpstr>
      <vt:lpstr>Middleware for Networked &amp; Distributed Systems </vt:lpstr>
      <vt:lpstr>CS 237/NetSys 260   Distributed Systems Middleware Spring 2019</vt:lpstr>
      <vt:lpstr>Course logistics and details</vt:lpstr>
      <vt:lpstr>Course logistics and details</vt:lpstr>
      <vt:lpstr>CompSci 237 Grading Policy</vt:lpstr>
      <vt:lpstr>Course Events and Schedules</vt:lpstr>
      <vt:lpstr>Lecture schedule</vt:lpstr>
      <vt:lpstr>What is Middleware?</vt:lpstr>
      <vt:lpstr>Middleware Systems Views</vt:lpstr>
      <vt:lpstr>PowerPoint Presentation</vt:lpstr>
      <vt:lpstr>Various Middlewares…</vt:lpstr>
      <vt:lpstr>New application domains</vt:lpstr>
      <vt:lpstr>PowerPoint Presentation</vt:lpstr>
      <vt:lpstr>New application domains</vt:lpstr>
      <vt:lpstr>Extending the OSI Layering for the Software Infrastructure</vt:lpstr>
      <vt:lpstr>Distributed Systems</vt:lpstr>
      <vt:lpstr>What is a Distributed System?</vt:lpstr>
      <vt:lpstr>What is a Distributed System?</vt:lpstr>
      <vt:lpstr>What is a Distributed System?</vt:lpstr>
      <vt:lpstr>Characterizing Distributed Systems</vt:lpstr>
      <vt:lpstr>Why Distributed Computing?</vt:lpstr>
      <vt:lpstr>Why are Distributed Systems Hard?</vt:lpstr>
      <vt:lpstr>PowerPoint Presentation</vt:lpstr>
      <vt:lpstr>Design goals of a distributed system</vt:lpstr>
      <vt:lpstr>PowerPoint Presentation</vt:lpstr>
      <vt:lpstr>PowerPoint Presentation</vt:lpstr>
      <vt:lpstr>PowerPoint Presentation</vt:lpstr>
      <vt:lpstr>PowerPoint Presentation</vt:lpstr>
      <vt:lpstr>Distributed Systems &amp; Middleware Research at UC Irvine</vt:lpstr>
      <vt:lpstr>Mobile Middleware</vt:lpstr>
      <vt:lpstr>PowerPoint Presentation</vt:lpstr>
      <vt:lpstr>Middleware for Pervasive Systems - UCI I-Sensorium Infrastructure</vt:lpstr>
      <vt:lpstr>Sample SmartSpaces Built - UCI </vt:lpstr>
      <vt:lpstr>Mote Sensor Deployment</vt:lpstr>
      <vt:lpstr>UC Irvine Sensorium Boxes  (building on Caltech CSN project) </vt:lpstr>
      <vt:lpstr>MINA: A Multinetwork Information Architecture</vt:lpstr>
      <vt:lpstr>SATware: A semantic middleware for  multisensor applications</vt:lpstr>
      <vt:lpstr>PowerPoint Presentation</vt:lpstr>
      <vt:lpstr>SCALE (Smart Community Awareness and Alerting)  A SmartAmerica Project – Democratizing IoT</vt:lpstr>
      <vt:lpstr>TIPPERS  (Testbed for IoT-based Privacy-Preserving PERvasive Spaces)  -  A DARPA Brandeis Project</vt:lpstr>
      <vt:lpstr>Bren Hall: TIPPERS Instrumented Building</vt:lpstr>
      <vt:lpstr>System Architecture   </vt:lpstr>
      <vt:lpstr>Societal Scale Information Sharing</vt:lpstr>
      <vt:lpstr>Next Generation Notification Systems </vt:lpstr>
      <vt:lpstr> Modeling Distributed Systems</vt:lpstr>
      <vt:lpstr>Classifying Distributed Systems</vt:lpstr>
      <vt:lpstr>Architectural Models</vt:lpstr>
      <vt:lpstr>Architectural Models</vt:lpstr>
      <vt:lpstr>Architectural Models</vt:lpstr>
      <vt:lpstr>Computation in distributed systems</vt:lpstr>
      <vt:lpstr>Concurrency issues</vt:lpstr>
      <vt:lpstr>Flynn’s Taxonomy for Parallel Computing</vt:lpstr>
      <vt:lpstr>SISD (Single Instruction Single Data Stream)</vt:lpstr>
      <vt:lpstr>SIMD</vt:lpstr>
      <vt:lpstr>MISD (Multiple Instruction Single Data)</vt:lpstr>
      <vt:lpstr>MIMD</vt:lpstr>
      <vt:lpstr>Communication in Distributed Systems</vt:lpstr>
      <vt:lpstr>Message Passing</vt:lpstr>
      <vt:lpstr>Messaging issues</vt:lpstr>
      <vt:lpstr>Synchronous vs. Asynchronous</vt:lpstr>
      <vt:lpstr>Remote Procedure Call</vt:lpstr>
      <vt:lpstr>Distributed Shared Memory</vt:lpstr>
      <vt:lpstr>Fault Models in Distributed Systems</vt:lpstr>
      <vt:lpstr>Other Fault Models in Distributed Systems</vt:lpstr>
      <vt:lpstr>Failure Models</vt:lpstr>
      <vt:lpstr>Failure Models</vt:lpstr>
      <vt:lpstr>Other distributed system issues</vt:lpstr>
      <vt:lpstr>Traditional Systems - Client/Server Computing</vt:lpstr>
      <vt:lpstr>Client/Server Models</vt:lpstr>
      <vt:lpstr>Distributed Systems Middleware</vt:lpstr>
      <vt:lpstr>Useful Middleware Services</vt:lpstr>
      <vt:lpstr>Types of Middleware</vt:lpstr>
      <vt:lpstr>Additional Slides</vt:lpstr>
      <vt:lpstr>Integrated Sets Middleware</vt:lpstr>
      <vt:lpstr>Distributed Computing Environment (DCE)</vt:lpstr>
      <vt:lpstr>Integration Frameworks Middleware</vt:lpstr>
      <vt:lpstr>A Sample Network Management Framework (WebNMS)</vt:lpstr>
      <vt:lpstr>Distributed Object Computing</vt:lpstr>
      <vt:lpstr>More middlewares</vt:lpstr>
      <vt:lpstr>Distributed Objects</vt:lpstr>
      <vt:lpstr>CORBA</vt:lpstr>
      <vt:lpstr>The Object Management Architecture (OMA)</vt:lpstr>
      <vt:lpstr>Distributed Object Models</vt:lpstr>
      <vt:lpstr>Objects and Threads</vt:lpstr>
      <vt:lpstr>Java and Concurrency </vt:lpstr>
      <vt:lpstr>Actors:   A Model of Distributed Objects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Middleware for Networked &amp; Distributed Systems </dc:title>
  <cp:lastModifiedBy>Nalini Venkat</cp:lastModifiedBy>
  <cp:revision>2</cp:revision>
  <dcterms:modified xsi:type="dcterms:W3CDTF">2019-04-03T23:46:01Z</dcterms:modified>
</cp:coreProperties>
</file>