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  <p:sldMasterId id="2147483663" r:id="rId2"/>
    <p:sldMasterId id="2147483664" r:id="rId3"/>
  </p:sldMasterIdLst>
  <p:notesMasterIdLst>
    <p:notesMasterId r:id="rId8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C62F896-7BCB-4115-9D32-F66FED6ABFA3}">
  <a:tblStyle styleId="{7C62F896-7BCB-4115-9D32-F66FED6ABF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4B032A1-5FBD-4E01-9D43-F801F8BC0F12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13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slide" Target="slides/slide74.xml"/><Relationship Id="rId78" Type="http://schemas.openxmlformats.org/officeDocument/2006/relationships/slide" Target="slides/slide75.xml"/><Relationship Id="rId79" Type="http://schemas.openxmlformats.org/officeDocument/2006/relationships/slide" Target="slides/slide7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1" Type="http://schemas.openxmlformats.org/officeDocument/2006/relationships/slide" Target="slides/slide78.xml"/><Relationship Id="rId82" Type="http://schemas.openxmlformats.org/officeDocument/2006/relationships/slide" Target="slides/slide79.xml"/><Relationship Id="rId83" Type="http://schemas.openxmlformats.org/officeDocument/2006/relationships/notesMaster" Target="notesMasters/notesMaster1.xml"/><Relationship Id="rId84" Type="http://schemas.openxmlformats.org/officeDocument/2006/relationships/printerSettings" Target="printerSettings/printerSettings1.bin"/><Relationship Id="rId85" Type="http://schemas.openxmlformats.org/officeDocument/2006/relationships/presProps" Target="presProps.xml"/><Relationship Id="rId86" Type="http://schemas.openxmlformats.org/officeDocument/2006/relationships/viewProps" Target="viewProps.xml"/><Relationship Id="rId87" Type="http://schemas.openxmlformats.org/officeDocument/2006/relationships/theme" Target="theme/theme1.xml"/><Relationship Id="rId8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72813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 i="0" u="none" strike="noStrike" cap="none"/>
          </a:p>
        </p:txBody>
      </p:sp>
      <p:sp>
        <p:nvSpPr>
          <p:cNvPr id="116" name="Google Shape;116;p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5" name="Google Shape;27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6" name="Google Shape;3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3" name="Google Shape;35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4" name="Google Shape;3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5" name="Google Shape;48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3" name="Google Shape;49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1" name="Google Shape;50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9" name="Google Shape;50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7" name="Google Shape;51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6" name="Google Shape;53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2" name="Google Shape;55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1" name="Google Shape;58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9" name="Google Shape;58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8" name="Google Shape;59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5" name="Google Shape;61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2" name="Google Shape;67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3" name="Google Shape;68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4" name="Google Shape;73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6" name="Google Shape;74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4" name="Google Shape;75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9" name="Google Shape;79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3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8" name="Google Shape;80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8" name="Google Shape;85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3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4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0" name="Google Shape;89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4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4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914" name="Google Shape;914;p4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5" name="Google Shape;915;p43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4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7" name="Google Shape;92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4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5" name="Google Shape;935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4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3" name="Google Shape;94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4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6" name="Google Shape;956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4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5" name="Google Shape;975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6" name="Google Shape;1036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5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6" name="Google Shape;1056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5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0" name="Google Shape;1090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5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5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9" name="Google Shape;1109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5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5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4" name="Google Shape;1124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5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2" name="Google Shape;1132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5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0" name="Google Shape;114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5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8" name="Google Shape;1148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5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6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6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8" name="Google Shape;1238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6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6" name="Google Shape;1246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6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4" name="Google Shape;1254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6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2" name="Google Shape;1262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6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6" name="Google Shape;1286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6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4" name="Google Shape;1294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6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9" name="Google Shape;1309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6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7" name="Google Shape;1317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7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8" name="Google Shape;1338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p7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6" name="Google Shape;1346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7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5" name="Google Shape;1355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7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3" name="Google Shape;1363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7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1" name="Google Shape;1371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7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0" name="Google Shape;1380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7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8" name="Google Shape;1388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7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0" name="Google Shape;1400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7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6" name="Google Shape;1406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7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2" name="Google Shape;1412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8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8" name="Google Shape;1418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R="0" lv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None/>
              <a:defRPr sz="18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●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sz="24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•"/>
              <a:defRPr sz="20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1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None/>
              <a:defRPr sz="9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18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None/>
              <a:defRPr sz="16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  <a:defRPr sz="18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•"/>
              <a:defRPr sz="16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18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None/>
              <a:defRPr sz="16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  <a:defRPr sz="18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•"/>
              <a:defRPr sz="16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16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None/>
              <a:defRPr sz="14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152400" y="533400"/>
            <a:ext cx="8839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>
            <a:off x="152400" y="990600"/>
            <a:ext cx="4343400" cy="5181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  <a:defRPr sz="18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2"/>
          </p:nvPr>
        </p:nvSpPr>
        <p:spPr>
          <a:xfrm>
            <a:off x="4648200" y="990600"/>
            <a:ext cx="4343400" cy="2514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  <a:defRPr sz="18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3"/>
          </p:nvPr>
        </p:nvSpPr>
        <p:spPr>
          <a:xfrm>
            <a:off x="4648200" y="3657600"/>
            <a:ext cx="4343400" cy="2514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  <a:defRPr sz="18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FOUR_OBJECT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63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4038600" cy="2379663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  <a:defRPr sz="18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2"/>
          </p:nvPr>
        </p:nvSpPr>
        <p:spPr>
          <a:xfrm>
            <a:off x="4648200" y="1219200"/>
            <a:ext cx="4038600" cy="2379663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  <a:defRPr sz="18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3"/>
          </p:nvPr>
        </p:nvSpPr>
        <p:spPr>
          <a:xfrm>
            <a:off x="457200" y="3751263"/>
            <a:ext cx="4038600" cy="2379662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  <a:defRPr sz="18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4"/>
          </p:nvPr>
        </p:nvSpPr>
        <p:spPr>
          <a:xfrm>
            <a:off x="4648200" y="3751263"/>
            <a:ext cx="4038600" cy="2379662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  <a:defRPr sz="18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dt" idx="10"/>
          </p:nvPr>
        </p:nvSpPr>
        <p:spPr>
          <a:xfrm>
            <a:off x="5791200" y="61722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4572000" y="6172200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  <a:defRPr sz="18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4051300" cy="4419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  <a:defRPr sz="18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–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–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–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–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–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4584700" y="1676400"/>
            <a:ext cx="4051300" cy="4419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  <a:defRPr sz="18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–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–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–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–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–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 rot="5400000">
            <a:off x="4670425" y="2130425"/>
            <a:ext cx="5867400" cy="206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 rot="5400000">
            <a:off x="466725" y="142875"/>
            <a:ext cx="5867400" cy="603885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  <a:defRPr sz="18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 rot="5400000">
            <a:off x="2298700" y="-241300"/>
            <a:ext cx="4419600" cy="82550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  <a:defRPr sz="18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ahoma"/>
              <a:buNone/>
              <a:defRPr sz="20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1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None/>
              <a:defRPr sz="9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2.xml"/><Relationship Id="rId3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3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  <a:defRPr sz="18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15" name="Google Shape;15;p1" descr="paint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14400" y="1314450"/>
            <a:ext cx="8229600" cy="3841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 descr="pai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314450"/>
            <a:ext cx="8229600" cy="3841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  <a:defRPr sz="18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6" descr="pai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314450"/>
            <a:ext cx="8229600" cy="38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  <a:defRPr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  <a:defRPr sz="18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–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dt" idx="10"/>
          </p:nvPr>
        </p:nvSpPr>
        <p:spPr>
          <a:xfrm>
            <a:off x="5791200" y="61722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ldNum" idx="12"/>
          </p:nvPr>
        </p:nvSpPr>
        <p:spPr>
          <a:xfrm>
            <a:off x="4572000" y="6172200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4.jp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4.jp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png"/><Relationship Id="rId12" Type="http://schemas.openxmlformats.org/officeDocument/2006/relationships/image" Target="../media/image37.jpg"/><Relationship Id="rId13" Type="http://schemas.openxmlformats.org/officeDocument/2006/relationships/image" Target="../media/image38.jpg"/><Relationship Id="rId14" Type="http://schemas.openxmlformats.org/officeDocument/2006/relationships/image" Target="../media/image39.png"/><Relationship Id="rId15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jpg"/><Relationship Id="rId7" Type="http://schemas.openxmlformats.org/officeDocument/2006/relationships/image" Target="../media/image32.jpg"/><Relationship Id="rId8" Type="http://schemas.openxmlformats.org/officeDocument/2006/relationships/image" Target="../media/image33.jpg"/><Relationship Id="rId9" Type="http://schemas.openxmlformats.org/officeDocument/2006/relationships/image" Target="../media/image34.png"/><Relationship Id="rId10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openxmlformats.org/officeDocument/2006/relationships/image" Target="../media/image37.jpg"/><Relationship Id="rId14" Type="http://schemas.openxmlformats.org/officeDocument/2006/relationships/image" Target="../media/image39.png"/><Relationship Id="rId15" Type="http://schemas.openxmlformats.org/officeDocument/2006/relationships/image" Target="../media/image40.png"/><Relationship Id="rId16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41.png"/><Relationship Id="rId7" Type="http://schemas.openxmlformats.org/officeDocument/2006/relationships/image" Target="../media/image31.jpg"/><Relationship Id="rId8" Type="http://schemas.openxmlformats.org/officeDocument/2006/relationships/image" Target="../media/image32.jpg"/><Relationship Id="rId9" Type="http://schemas.openxmlformats.org/officeDocument/2006/relationships/image" Target="../media/image33.jpg"/><Relationship Id="rId10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openxmlformats.org/officeDocument/2006/relationships/image" Target="../media/image37.jpg"/><Relationship Id="rId14" Type="http://schemas.openxmlformats.org/officeDocument/2006/relationships/image" Target="../media/image38.jpg"/><Relationship Id="rId15" Type="http://schemas.openxmlformats.org/officeDocument/2006/relationships/image" Target="../media/image39.png"/><Relationship Id="rId16" Type="http://schemas.openxmlformats.org/officeDocument/2006/relationships/image" Target="../media/image40.png"/><Relationship Id="rId17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41.png"/><Relationship Id="rId7" Type="http://schemas.openxmlformats.org/officeDocument/2006/relationships/image" Target="../media/image31.jpg"/><Relationship Id="rId8" Type="http://schemas.openxmlformats.org/officeDocument/2006/relationships/image" Target="../media/image32.jpg"/><Relationship Id="rId9" Type="http://schemas.openxmlformats.org/officeDocument/2006/relationships/image" Target="../media/image33.jpg"/><Relationship Id="rId10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nalini@uci.edu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ics.uci.edu/~dsm/cypress/index.html" TargetMode="External"/><Relationship Id="rId12" Type="http://schemas.openxmlformats.org/officeDocument/2006/relationships/hyperlink" Target="http://i-sensorium.ics.uci.edu/" TargetMode="External"/><Relationship Id="rId13" Type="http://schemas.openxmlformats.org/officeDocument/2006/relationships/hyperlink" Target="http://www.ics.uci.edu/~forge" TargetMode="External"/><Relationship Id="rId14" Type="http://schemas.openxmlformats.org/officeDocument/2006/relationships/hyperlink" Target="http://www.ics.uci.edu/~dsm/dyn/release/publication.html" TargetMode="External"/><Relationship Id="rId15" Type="http://schemas.openxmlformats.org/officeDocument/2006/relationships/hyperlink" Target="http://mapgrid.ics.uci.edu/" TargetMode="External"/><Relationship Id="rId16" Type="http://schemas.openxmlformats.org/officeDocument/2006/relationships/hyperlink" Target="http://xtune.ics.uci.edu/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www.ics.uci.edu/~dsm/contessa/Contessa_index.html" TargetMode="External"/><Relationship Id="rId4" Type="http://schemas.openxmlformats.org/officeDocument/2006/relationships/hyperlink" Target="http://www.ics.uci.edu/~dsm/project/signal/index.html" TargetMode="External"/><Relationship Id="rId5" Type="http://schemas.openxmlformats.org/officeDocument/2006/relationships/hyperlink" Target="http://www.ics.uci.edu/~projects/SATware/index.html" TargetMode="External"/><Relationship Id="rId6" Type="http://schemas.openxmlformats.org/officeDocument/2006/relationships/hyperlink" Target="http://www-db.ics.uci.edu/pages/research/quasar/" TargetMode="External"/><Relationship Id="rId7" Type="http://schemas.openxmlformats.org/officeDocument/2006/relationships/hyperlink" Target="http://www.ics.uci.edu/~dsm/suga/" TargetMode="External"/><Relationship Id="rId8" Type="http://schemas.openxmlformats.org/officeDocument/2006/relationships/hyperlink" Target="http://www.itr-rescue.org/aboutus/index.php" TargetMode="External"/><Relationship Id="rId9" Type="http://schemas.openxmlformats.org/officeDocument/2006/relationships/hyperlink" Target="http://cert.ics.uci.edu/SAFIRE/index.html" TargetMode="External"/><Relationship Id="rId10" Type="http://schemas.openxmlformats.org/officeDocument/2006/relationships/hyperlink" Target="http://www.responsphere.org/index.php" TargetMode="External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2.png"/><Relationship Id="rId12" Type="http://schemas.openxmlformats.org/officeDocument/2006/relationships/image" Target="../media/image53.jp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4.jpg"/><Relationship Id="rId4" Type="http://schemas.openxmlformats.org/officeDocument/2006/relationships/image" Target="../media/image45.jpg"/><Relationship Id="rId5" Type="http://schemas.openxmlformats.org/officeDocument/2006/relationships/image" Target="../media/image46.png"/><Relationship Id="rId6" Type="http://schemas.openxmlformats.org/officeDocument/2006/relationships/image" Target="../media/image47.jpg"/><Relationship Id="rId7" Type="http://schemas.openxmlformats.org/officeDocument/2006/relationships/image" Target="../media/image48.jpg"/><Relationship Id="rId8" Type="http://schemas.openxmlformats.org/officeDocument/2006/relationships/image" Target="../media/image49.png"/><Relationship Id="rId9" Type="http://schemas.openxmlformats.org/officeDocument/2006/relationships/image" Target="../media/image50.jpg"/><Relationship Id="rId10" Type="http://schemas.openxmlformats.org/officeDocument/2006/relationships/image" Target="../media/image5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4.jpg"/><Relationship Id="rId12" Type="http://schemas.openxmlformats.org/officeDocument/2006/relationships/image" Target="../media/image65.jpg"/><Relationship Id="rId13" Type="http://schemas.openxmlformats.org/officeDocument/2006/relationships/image" Target="../media/image66.png"/><Relationship Id="rId14" Type="http://schemas.openxmlformats.org/officeDocument/2006/relationships/image" Target="../media/image67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6.jpg"/><Relationship Id="rId4" Type="http://schemas.openxmlformats.org/officeDocument/2006/relationships/image" Target="../media/image57.jpg"/><Relationship Id="rId5" Type="http://schemas.openxmlformats.org/officeDocument/2006/relationships/image" Target="../media/image58.jpg"/><Relationship Id="rId6" Type="http://schemas.openxmlformats.org/officeDocument/2006/relationships/image" Target="../media/image59.jpg"/><Relationship Id="rId7" Type="http://schemas.openxmlformats.org/officeDocument/2006/relationships/image" Target="../media/image60.png"/><Relationship Id="rId8" Type="http://schemas.openxmlformats.org/officeDocument/2006/relationships/image" Target="../media/image61.jpg"/><Relationship Id="rId9" Type="http://schemas.openxmlformats.org/officeDocument/2006/relationships/image" Target="../media/image62.jpg"/><Relationship Id="rId10" Type="http://schemas.openxmlformats.org/officeDocument/2006/relationships/image" Target="../media/image6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4" Type="http://schemas.openxmlformats.org/officeDocument/2006/relationships/image" Target="../media/image69.jpg"/><Relationship Id="rId5" Type="http://schemas.openxmlformats.org/officeDocument/2006/relationships/image" Target="../media/image70.jpg"/><Relationship Id="rId6" Type="http://schemas.openxmlformats.org/officeDocument/2006/relationships/image" Target="../media/image71.png"/><Relationship Id="rId7" Type="http://schemas.openxmlformats.org/officeDocument/2006/relationships/image" Target="../media/image72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3.jpg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2.png"/><Relationship Id="rId12" Type="http://schemas.openxmlformats.org/officeDocument/2006/relationships/image" Target="../media/image83.png"/><Relationship Id="rId13" Type="http://schemas.openxmlformats.org/officeDocument/2006/relationships/image" Target="../media/image84.png"/><Relationship Id="rId14" Type="http://schemas.openxmlformats.org/officeDocument/2006/relationships/image" Target="../media/image85.png"/><Relationship Id="rId15" Type="http://schemas.openxmlformats.org/officeDocument/2006/relationships/image" Target="../media/image86.jpg"/><Relationship Id="rId16" Type="http://schemas.openxmlformats.org/officeDocument/2006/relationships/image" Target="../media/image87.jpg"/><Relationship Id="rId17" Type="http://schemas.openxmlformats.org/officeDocument/2006/relationships/image" Target="../media/image88.jpg"/><Relationship Id="rId18" Type="http://schemas.openxmlformats.org/officeDocument/2006/relationships/image" Target="../media/image89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74.jpg"/><Relationship Id="rId4" Type="http://schemas.openxmlformats.org/officeDocument/2006/relationships/image" Target="../media/image75.png"/><Relationship Id="rId5" Type="http://schemas.openxmlformats.org/officeDocument/2006/relationships/image" Target="../media/image76.jpg"/><Relationship Id="rId6" Type="http://schemas.openxmlformats.org/officeDocument/2006/relationships/image" Target="../media/image77.png"/><Relationship Id="rId7" Type="http://schemas.openxmlformats.org/officeDocument/2006/relationships/image" Target="../media/image78.png"/><Relationship Id="rId8" Type="http://schemas.openxmlformats.org/officeDocument/2006/relationships/image" Target="../media/image79.jpg"/><Relationship Id="rId9" Type="http://schemas.openxmlformats.org/officeDocument/2006/relationships/image" Target="../media/image80.jpg"/><Relationship Id="rId10" Type="http://schemas.openxmlformats.org/officeDocument/2006/relationships/image" Target="../media/image81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90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image" Target="../media/image92.jpg"/><Relationship Id="rId5" Type="http://schemas.openxmlformats.org/officeDocument/2006/relationships/image" Target="../media/image93.png"/><Relationship Id="rId6" Type="http://schemas.openxmlformats.org/officeDocument/2006/relationships/image" Target="../media/image94.png"/><Relationship Id="rId7" Type="http://schemas.openxmlformats.org/officeDocument/2006/relationships/image" Target="../media/image95.png"/><Relationship Id="rId8" Type="http://schemas.openxmlformats.org/officeDocument/2006/relationships/image" Target="../media/image96.png"/><Relationship Id="rId9" Type="http://schemas.openxmlformats.org/officeDocument/2006/relationships/image" Target="../media/image97.png"/><Relationship Id="rId10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4" Type="http://schemas.openxmlformats.org/officeDocument/2006/relationships/image" Target="../media/image100.png"/><Relationship Id="rId5" Type="http://schemas.openxmlformats.org/officeDocument/2006/relationships/image" Target="../media/image101.png"/><Relationship Id="rId6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0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0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4" Type="http://schemas.openxmlformats.org/officeDocument/2006/relationships/image" Target="../media/image106.png"/><Relationship Id="rId5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Uniprocessor" TargetMode="External"/><Relationship Id="rId4" Type="http://schemas.openxmlformats.org/officeDocument/2006/relationships/hyperlink" Target="http://en.wikipedia.org/wiki/Mainframe_computer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rray_processor" TargetMode="External"/><Relationship Id="rId4" Type="http://schemas.openxmlformats.org/officeDocument/2006/relationships/hyperlink" Target="http://en.wikipedia.org/wiki/GPU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Relationship Id="rId3" Type="http://schemas.openxmlformats.org/officeDocument/2006/relationships/hyperlink" Target="http://en.wikipedia.org/wiki/Space_Shuttl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0.xml"/><Relationship Id="rId3" Type="http://schemas.openxmlformats.org/officeDocument/2006/relationships/hyperlink" Target="http://en.wikipedia.org/wiki/Distributed_system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0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09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110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 sz="40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Distributed Systems  </a:t>
            </a:r>
            <a:br>
              <a:rPr lang="en-US" sz="40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40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Middleware</a:t>
            </a:r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Prof. Nalini Venkatasubramanian</a:t>
            </a:r>
            <a:r>
              <a:rPr lang="en-US" sz="2400"/>
              <a:t> </a:t>
            </a:r>
            <a:endParaRPr sz="24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Dept. of Information &amp; Computer Science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University of California, Irvine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/>
          <p:nvPr/>
        </p:nvSpPr>
        <p:spPr>
          <a:xfrm>
            <a:off x="457200" y="109537"/>
            <a:ext cx="8228012" cy="81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93675" marR="0" lvl="0" indent="-19367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The Evergrowing Alphabet Soup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7"/>
          <p:cNvSpPr txBox="1"/>
          <p:nvPr/>
        </p:nvSpPr>
        <p:spPr>
          <a:xfrm>
            <a:off x="53975" y="788987"/>
            <a:ext cx="2305050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Distributed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Computing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Environment (DCE)</a:t>
            </a:r>
            <a:r>
              <a:rPr lang="en-U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6362" y="973137"/>
            <a:ext cx="830262" cy="6016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4" name="Google Shape;194;p27"/>
          <p:cNvGrpSpPr/>
          <p:nvPr/>
        </p:nvGrpSpPr>
        <p:grpSpPr>
          <a:xfrm>
            <a:off x="7018337" y="1601787"/>
            <a:ext cx="2085828" cy="738038"/>
            <a:chOff x="7737475" y="1765300"/>
            <a:chExt cx="2298700" cy="814387"/>
          </a:xfrm>
        </p:grpSpPr>
        <p:sp>
          <p:nvSpPr>
            <p:cNvPr id="195" name="Google Shape;195;p27"/>
            <p:cNvSpPr/>
            <p:nvPr/>
          </p:nvSpPr>
          <p:spPr>
            <a:xfrm>
              <a:off x="8277225" y="1765300"/>
              <a:ext cx="182562" cy="1825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763" y="119763"/>
                  </a:moveTo>
                  <a:cubicBezTo>
                    <a:pt x="111023" y="119763"/>
                    <a:pt x="102519" y="119763"/>
                    <a:pt x="93779" y="119763"/>
                  </a:cubicBezTo>
                  <a:cubicBezTo>
                    <a:pt x="90236" y="110769"/>
                    <a:pt x="86929" y="101538"/>
                    <a:pt x="83385" y="92544"/>
                  </a:cubicBezTo>
                  <a:cubicBezTo>
                    <a:pt x="67559" y="92544"/>
                    <a:pt x="51496" y="92544"/>
                    <a:pt x="35669" y="92544"/>
                  </a:cubicBezTo>
                  <a:cubicBezTo>
                    <a:pt x="32362" y="101538"/>
                    <a:pt x="29055" y="110769"/>
                    <a:pt x="25748" y="119763"/>
                  </a:cubicBezTo>
                  <a:cubicBezTo>
                    <a:pt x="17244" y="119763"/>
                    <a:pt x="8503" y="119763"/>
                    <a:pt x="0" y="119763"/>
                  </a:cubicBezTo>
                  <a:cubicBezTo>
                    <a:pt x="15354" y="79763"/>
                    <a:pt x="30472" y="40000"/>
                    <a:pt x="45826" y="0"/>
                  </a:cubicBezTo>
                  <a:cubicBezTo>
                    <a:pt x="54566" y="0"/>
                    <a:pt x="63070" y="0"/>
                    <a:pt x="71811" y="0"/>
                  </a:cubicBezTo>
                  <a:cubicBezTo>
                    <a:pt x="87874" y="40000"/>
                    <a:pt x="103700" y="79763"/>
                    <a:pt x="119763" y="119763"/>
                  </a:cubicBezTo>
                  <a:close/>
                  <a:moveTo>
                    <a:pt x="75590" y="72189"/>
                  </a:moveTo>
                  <a:cubicBezTo>
                    <a:pt x="70157" y="57514"/>
                    <a:pt x="64488" y="42603"/>
                    <a:pt x="59055" y="27928"/>
                  </a:cubicBezTo>
                  <a:cubicBezTo>
                    <a:pt x="53622" y="42603"/>
                    <a:pt x="48425" y="57514"/>
                    <a:pt x="42992" y="72189"/>
                  </a:cubicBezTo>
                  <a:cubicBezTo>
                    <a:pt x="53858" y="72189"/>
                    <a:pt x="64724" y="72189"/>
                    <a:pt x="75590" y="721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8470900" y="1765300"/>
              <a:ext cx="128587" cy="18573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664" y="117674"/>
                  </a:moveTo>
                  <a:cubicBezTo>
                    <a:pt x="109608" y="117674"/>
                    <a:pt x="99553" y="117674"/>
                    <a:pt x="89497" y="117674"/>
                  </a:cubicBezTo>
                  <a:cubicBezTo>
                    <a:pt x="89497" y="113488"/>
                    <a:pt x="89497" y="109302"/>
                    <a:pt x="89497" y="105116"/>
                  </a:cubicBezTo>
                  <a:cubicBezTo>
                    <a:pt x="84469" y="110000"/>
                    <a:pt x="78435" y="113720"/>
                    <a:pt x="71731" y="116046"/>
                  </a:cubicBezTo>
                  <a:cubicBezTo>
                    <a:pt x="65027" y="118604"/>
                    <a:pt x="57988" y="119767"/>
                    <a:pt x="51284" y="119767"/>
                  </a:cubicBezTo>
                  <a:cubicBezTo>
                    <a:pt x="37206" y="119767"/>
                    <a:pt x="25139" y="115813"/>
                    <a:pt x="15083" y="107906"/>
                  </a:cubicBezTo>
                  <a:cubicBezTo>
                    <a:pt x="5027" y="100000"/>
                    <a:pt x="0" y="89069"/>
                    <a:pt x="0" y="74883"/>
                  </a:cubicBezTo>
                  <a:cubicBezTo>
                    <a:pt x="0" y="60465"/>
                    <a:pt x="5027" y="49534"/>
                    <a:pt x="14748" y="41860"/>
                  </a:cubicBezTo>
                  <a:cubicBezTo>
                    <a:pt x="24469" y="34186"/>
                    <a:pt x="36871" y="30697"/>
                    <a:pt x="51620" y="30697"/>
                  </a:cubicBezTo>
                  <a:cubicBezTo>
                    <a:pt x="65363" y="30697"/>
                    <a:pt x="77094" y="34651"/>
                    <a:pt x="87150" y="42558"/>
                  </a:cubicBezTo>
                  <a:cubicBezTo>
                    <a:pt x="87150" y="28372"/>
                    <a:pt x="87150" y="14186"/>
                    <a:pt x="87150" y="0"/>
                  </a:cubicBezTo>
                  <a:cubicBezTo>
                    <a:pt x="97877" y="0"/>
                    <a:pt x="108938" y="0"/>
                    <a:pt x="119664" y="0"/>
                  </a:cubicBezTo>
                  <a:cubicBezTo>
                    <a:pt x="119664" y="39302"/>
                    <a:pt x="119664" y="78372"/>
                    <a:pt x="119664" y="117674"/>
                  </a:cubicBezTo>
                  <a:close/>
                  <a:moveTo>
                    <a:pt x="33184" y="73255"/>
                  </a:moveTo>
                  <a:cubicBezTo>
                    <a:pt x="33184" y="82325"/>
                    <a:pt x="34860" y="89069"/>
                    <a:pt x="38547" y="93023"/>
                  </a:cubicBezTo>
                  <a:cubicBezTo>
                    <a:pt x="43910" y="98837"/>
                    <a:pt x="51284" y="101860"/>
                    <a:pt x="60670" y="101860"/>
                  </a:cubicBezTo>
                  <a:cubicBezTo>
                    <a:pt x="68044" y="101860"/>
                    <a:pt x="74413" y="99767"/>
                    <a:pt x="79776" y="95348"/>
                  </a:cubicBezTo>
                  <a:cubicBezTo>
                    <a:pt x="85139" y="90930"/>
                    <a:pt x="87486" y="84186"/>
                    <a:pt x="87486" y="75581"/>
                  </a:cubicBezTo>
                  <a:cubicBezTo>
                    <a:pt x="87486" y="65813"/>
                    <a:pt x="84804" y="58604"/>
                    <a:pt x="79776" y="54418"/>
                  </a:cubicBezTo>
                  <a:cubicBezTo>
                    <a:pt x="74748" y="50232"/>
                    <a:pt x="68379" y="47906"/>
                    <a:pt x="60335" y="47906"/>
                  </a:cubicBezTo>
                  <a:cubicBezTo>
                    <a:pt x="52625" y="47906"/>
                    <a:pt x="46256" y="50000"/>
                    <a:pt x="40893" y="54186"/>
                  </a:cubicBezTo>
                  <a:cubicBezTo>
                    <a:pt x="35530" y="58372"/>
                    <a:pt x="33184" y="64883"/>
                    <a:pt x="33184" y="732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8624887" y="1812925"/>
              <a:ext cx="123825" cy="13811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3739" y="37812"/>
                  </a:moveTo>
                  <a:cubicBezTo>
                    <a:pt x="23652" y="36250"/>
                    <a:pt x="13565" y="34375"/>
                    <a:pt x="3478" y="32812"/>
                  </a:cubicBezTo>
                  <a:cubicBezTo>
                    <a:pt x="6956" y="21562"/>
                    <a:pt x="12869" y="13437"/>
                    <a:pt x="21217" y="8125"/>
                  </a:cubicBezTo>
                  <a:cubicBezTo>
                    <a:pt x="29565" y="2812"/>
                    <a:pt x="42086" y="0"/>
                    <a:pt x="58782" y="0"/>
                  </a:cubicBezTo>
                  <a:cubicBezTo>
                    <a:pt x="73739" y="0"/>
                    <a:pt x="84869" y="1562"/>
                    <a:pt x="92173" y="4687"/>
                  </a:cubicBezTo>
                  <a:cubicBezTo>
                    <a:pt x="99478" y="7812"/>
                    <a:pt x="104695" y="12187"/>
                    <a:pt x="107826" y="16875"/>
                  </a:cubicBezTo>
                  <a:cubicBezTo>
                    <a:pt x="110956" y="21562"/>
                    <a:pt x="112347" y="30937"/>
                    <a:pt x="112347" y="44062"/>
                  </a:cubicBezTo>
                  <a:cubicBezTo>
                    <a:pt x="112347" y="55937"/>
                    <a:pt x="112000" y="67500"/>
                    <a:pt x="112000" y="79375"/>
                  </a:cubicBezTo>
                  <a:cubicBezTo>
                    <a:pt x="112000" y="89375"/>
                    <a:pt x="112695" y="96875"/>
                    <a:pt x="113739" y="101562"/>
                  </a:cubicBezTo>
                  <a:cubicBezTo>
                    <a:pt x="114782" y="106250"/>
                    <a:pt x="116869" y="111562"/>
                    <a:pt x="119652" y="116875"/>
                  </a:cubicBezTo>
                  <a:cubicBezTo>
                    <a:pt x="108521" y="116875"/>
                    <a:pt x="97391" y="116875"/>
                    <a:pt x="86260" y="116875"/>
                  </a:cubicBezTo>
                  <a:cubicBezTo>
                    <a:pt x="85217" y="115000"/>
                    <a:pt x="84173" y="111875"/>
                    <a:pt x="83130" y="108125"/>
                  </a:cubicBezTo>
                  <a:cubicBezTo>
                    <a:pt x="82434" y="106250"/>
                    <a:pt x="82086" y="105000"/>
                    <a:pt x="81739" y="104687"/>
                  </a:cubicBezTo>
                  <a:cubicBezTo>
                    <a:pt x="76173" y="109687"/>
                    <a:pt x="69913" y="113437"/>
                    <a:pt x="63304" y="115937"/>
                  </a:cubicBezTo>
                  <a:cubicBezTo>
                    <a:pt x="56695" y="118437"/>
                    <a:pt x="49739" y="119687"/>
                    <a:pt x="42434" y="119687"/>
                  </a:cubicBezTo>
                  <a:cubicBezTo>
                    <a:pt x="29217" y="119687"/>
                    <a:pt x="18782" y="116562"/>
                    <a:pt x="11478" y="110000"/>
                  </a:cubicBezTo>
                  <a:cubicBezTo>
                    <a:pt x="4173" y="103437"/>
                    <a:pt x="0" y="95625"/>
                    <a:pt x="0" y="85937"/>
                  </a:cubicBezTo>
                  <a:cubicBezTo>
                    <a:pt x="0" y="79375"/>
                    <a:pt x="1739" y="73750"/>
                    <a:pt x="5217" y="68750"/>
                  </a:cubicBezTo>
                  <a:cubicBezTo>
                    <a:pt x="8695" y="63750"/>
                    <a:pt x="13565" y="59687"/>
                    <a:pt x="19478" y="56875"/>
                  </a:cubicBezTo>
                  <a:cubicBezTo>
                    <a:pt x="25391" y="54062"/>
                    <a:pt x="34782" y="51875"/>
                    <a:pt x="46608" y="50000"/>
                  </a:cubicBezTo>
                  <a:cubicBezTo>
                    <a:pt x="62260" y="47187"/>
                    <a:pt x="73391" y="44687"/>
                    <a:pt x="79304" y="42500"/>
                  </a:cubicBezTo>
                  <a:cubicBezTo>
                    <a:pt x="79304" y="41562"/>
                    <a:pt x="79304" y="40312"/>
                    <a:pt x="79304" y="39375"/>
                  </a:cubicBezTo>
                  <a:cubicBezTo>
                    <a:pt x="79304" y="33437"/>
                    <a:pt x="77565" y="29375"/>
                    <a:pt x="74434" y="26875"/>
                  </a:cubicBezTo>
                  <a:cubicBezTo>
                    <a:pt x="71304" y="24375"/>
                    <a:pt x="65043" y="23125"/>
                    <a:pt x="56000" y="23125"/>
                  </a:cubicBezTo>
                  <a:cubicBezTo>
                    <a:pt x="50086" y="23125"/>
                    <a:pt x="45217" y="24062"/>
                    <a:pt x="42086" y="26250"/>
                  </a:cubicBezTo>
                  <a:cubicBezTo>
                    <a:pt x="38956" y="28437"/>
                    <a:pt x="35826" y="32500"/>
                    <a:pt x="33739" y="37812"/>
                  </a:cubicBezTo>
                  <a:close/>
                  <a:moveTo>
                    <a:pt x="79304" y="62187"/>
                  </a:moveTo>
                  <a:cubicBezTo>
                    <a:pt x="75130" y="63437"/>
                    <a:pt x="68173" y="65000"/>
                    <a:pt x="58782" y="66875"/>
                  </a:cubicBezTo>
                  <a:cubicBezTo>
                    <a:pt x="49391" y="68750"/>
                    <a:pt x="43130" y="70312"/>
                    <a:pt x="40347" y="72187"/>
                  </a:cubicBezTo>
                  <a:cubicBezTo>
                    <a:pt x="35826" y="75000"/>
                    <a:pt x="33739" y="78437"/>
                    <a:pt x="33739" y="82812"/>
                  </a:cubicBezTo>
                  <a:cubicBezTo>
                    <a:pt x="33739" y="87187"/>
                    <a:pt x="35478" y="90625"/>
                    <a:pt x="38956" y="93750"/>
                  </a:cubicBezTo>
                  <a:cubicBezTo>
                    <a:pt x="42434" y="96875"/>
                    <a:pt x="46956" y="98437"/>
                    <a:pt x="52521" y="98437"/>
                  </a:cubicBezTo>
                  <a:cubicBezTo>
                    <a:pt x="58434" y="98437"/>
                    <a:pt x="64347" y="96562"/>
                    <a:pt x="69913" y="93125"/>
                  </a:cubicBezTo>
                  <a:cubicBezTo>
                    <a:pt x="74086" y="90312"/>
                    <a:pt x="76869" y="86875"/>
                    <a:pt x="77913" y="83125"/>
                  </a:cubicBezTo>
                  <a:cubicBezTo>
                    <a:pt x="78956" y="80312"/>
                    <a:pt x="79304" y="75625"/>
                    <a:pt x="79304" y="68125"/>
                  </a:cubicBezTo>
                  <a:cubicBezTo>
                    <a:pt x="79304" y="66250"/>
                    <a:pt x="79304" y="64062"/>
                    <a:pt x="79304" y="621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8774112" y="1812925"/>
              <a:ext cx="128587" cy="18573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631"/>
                  </a:moveTo>
                  <a:cubicBezTo>
                    <a:pt x="10055" y="1631"/>
                    <a:pt x="20111" y="1631"/>
                    <a:pt x="30167" y="1631"/>
                  </a:cubicBezTo>
                  <a:cubicBezTo>
                    <a:pt x="30167" y="5825"/>
                    <a:pt x="30167" y="10019"/>
                    <a:pt x="30167" y="14213"/>
                  </a:cubicBezTo>
                  <a:cubicBezTo>
                    <a:pt x="34189" y="9786"/>
                    <a:pt x="39553" y="6524"/>
                    <a:pt x="46256" y="3961"/>
                  </a:cubicBezTo>
                  <a:cubicBezTo>
                    <a:pt x="52960" y="1398"/>
                    <a:pt x="60335" y="0"/>
                    <a:pt x="68379" y="0"/>
                  </a:cubicBezTo>
                  <a:cubicBezTo>
                    <a:pt x="82793" y="0"/>
                    <a:pt x="94860" y="3961"/>
                    <a:pt x="104916" y="11650"/>
                  </a:cubicBezTo>
                  <a:cubicBezTo>
                    <a:pt x="114972" y="19339"/>
                    <a:pt x="119664" y="30291"/>
                    <a:pt x="119664" y="44038"/>
                  </a:cubicBezTo>
                  <a:cubicBezTo>
                    <a:pt x="119664" y="58485"/>
                    <a:pt x="114636" y="69436"/>
                    <a:pt x="104581" y="77359"/>
                  </a:cubicBezTo>
                  <a:cubicBezTo>
                    <a:pt x="94525" y="85281"/>
                    <a:pt x="82458" y="89242"/>
                    <a:pt x="68379" y="89242"/>
                  </a:cubicBezTo>
                  <a:cubicBezTo>
                    <a:pt x="61675" y="89242"/>
                    <a:pt x="55307" y="88310"/>
                    <a:pt x="49944" y="86446"/>
                  </a:cubicBezTo>
                  <a:cubicBezTo>
                    <a:pt x="44245" y="84582"/>
                    <a:pt x="38547" y="81320"/>
                    <a:pt x="32513" y="76893"/>
                  </a:cubicBezTo>
                  <a:cubicBezTo>
                    <a:pt x="32513" y="91106"/>
                    <a:pt x="32513" y="105553"/>
                    <a:pt x="32513" y="119766"/>
                  </a:cubicBezTo>
                  <a:cubicBezTo>
                    <a:pt x="21787" y="119766"/>
                    <a:pt x="10726" y="119766"/>
                    <a:pt x="0" y="119766"/>
                  </a:cubicBezTo>
                  <a:cubicBezTo>
                    <a:pt x="0" y="80388"/>
                    <a:pt x="0" y="41009"/>
                    <a:pt x="0" y="1631"/>
                  </a:cubicBezTo>
                  <a:close/>
                  <a:moveTo>
                    <a:pt x="32178" y="43106"/>
                  </a:moveTo>
                  <a:cubicBezTo>
                    <a:pt x="32178" y="52893"/>
                    <a:pt x="34860" y="59883"/>
                    <a:pt x="40223" y="64543"/>
                  </a:cubicBezTo>
                  <a:cubicBezTo>
                    <a:pt x="45586" y="69203"/>
                    <a:pt x="52290" y="71300"/>
                    <a:pt x="60335" y="71300"/>
                  </a:cubicBezTo>
                  <a:cubicBezTo>
                    <a:pt x="67709" y="71300"/>
                    <a:pt x="74078" y="69203"/>
                    <a:pt x="79106" y="65009"/>
                  </a:cubicBezTo>
                  <a:cubicBezTo>
                    <a:pt x="84134" y="60815"/>
                    <a:pt x="86480" y="53825"/>
                    <a:pt x="86480" y="44271"/>
                  </a:cubicBezTo>
                  <a:cubicBezTo>
                    <a:pt x="86480" y="35417"/>
                    <a:pt x="83798" y="28660"/>
                    <a:pt x="78770" y="24466"/>
                  </a:cubicBezTo>
                  <a:cubicBezTo>
                    <a:pt x="73743" y="20271"/>
                    <a:pt x="67374" y="17941"/>
                    <a:pt x="59664" y="17941"/>
                  </a:cubicBezTo>
                  <a:cubicBezTo>
                    <a:pt x="51620" y="17941"/>
                    <a:pt x="45251" y="20038"/>
                    <a:pt x="39888" y="24233"/>
                  </a:cubicBezTo>
                  <a:cubicBezTo>
                    <a:pt x="34525" y="28427"/>
                    <a:pt x="32178" y="34951"/>
                    <a:pt x="32178" y="43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7"/>
            <p:cNvSpPr/>
            <p:nvPr/>
          </p:nvSpPr>
          <p:spPr>
            <a:xfrm>
              <a:off x="8916987" y="1768475"/>
              <a:ext cx="77787" cy="1825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534" y="30769"/>
                  </a:moveTo>
                  <a:cubicBezTo>
                    <a:pt x="115534" y="36923"/>
                    <a:pt x="115534" y="42840"/>
                    <a:pt x="115534" y="48994"/>
                  </a:cubicBezTo>
                  <a:cubicBezTo>
                    <a:pt x="103255" y="48994"/>
                    <a:pt x="90976" y="48994"/>
                    <a:pt x="78697" y="48994"/>
                  </a:cubicBezTo>
                  <a:cubicBezTo>
                    <a:pt x="78697" y="60828"/>
                    <a:pt x="78697" y="72426"/>
                    <a:pt x="78697" y="84260"/>
                  </a:cubicBezTo>
                  <a:cubicBezTo>
                    <a:pt x="78697" y="91360"/>
                    <a:pt x="79255" y="95621"/>
                    <a:pt x="79813" y="96804"/>
                  </a:cubicBezTo>
                  <a:cubicBezTo>
                    <a:pt x="80372" y="97988"/>
                    <a:pt x="82046" y="98934"/>
                    <a:pt x="84279" y="99644"/>
                  </a:cubicBezTo>
                  <a:cubicBezTo>
                    <a:pt x="86511" y="100355"/>
                    <a:pt x="89860" y="100828"/>
                    <a:pt x="93209" y="100828"/>
                  </a:cubicBezTo>
                  <a:cubicBezTo>
                    <a:pt x="98232" y="100828"/>
                    <a:pt x="105488" y="100118"/>
                    <a:pt x="114976" y="98698"/>
                  </a:cubicBezTo>
                  <a:cubicBezTo>
                    <a:pt x="116651" y="104615"/>
                    <a:pt x="117767" y="110532"/>
                    <a:pt x="119441" y="116449"/>
                  </a:cubicBezTo>
                  <a:cubicBezTo>
                    <a:pt x="107162" y="118579"/>
                    <a:pt x="92651" y="119763"/>
                    <a:pt x="77023" y="119763"/>
                  </a:cubicBezTo>
                  <a:cubicBezTo>
                    <a:pt x="67534" y="119763"/>
                    <a:pt x="58604" y="119053"/>
                    <a:pt x="50790" y="117633"/>
                  </a:cubicBezTo>
                  <a:cubicBezTo>
                    <a:pt x="42976" y="116213"/>
                    <a:pt x="37395" y="114556"/>
                    <a:pt x="34046" y="112189"/>
                  </a:cubicBezTo>
                  <a:cubicBezTo>
                    <a:pt x="30697" y="109822"/>
                    <a:pt x="27906" y="106982"/>
                    <a:pt x="26232" y="103195"/>
                  </a:cubicBezTo>
                  <a:cubicBezTo>
                    <a:pt x="25116" y="100591"/>
                    <a:pt x="24558" y="95147"/>
                    <a:pt x="24558" y="87100"/>
                  </a:cubicBezTo>
                  <a:cubicBezTo>
                    <a:pt x="24558" y="74319"/>
                    <a:pt x="24558" y="61775"/>
                    <a:pt x="24558" y="48994"/>
                  </a:cubicBezTo>
                  <a:cubicBezTo>
                    <a:pt x="16186" y="48994"/>
                    <a:pt x="8372" y="48994"/>
                    <a:pt x="0" y="48994"/>
                  </a:cubicBezTo>
                  <a:cubicBezTo>
                    <a:pt x="0" y="42840"/>
                    <a:pt x="0" y="36923"/>
                    <a:pt x="0" y="30769"/>
                  </a:cubicBezTo>
                  <a:cubicBezTo>
                    <a:pt x="8372" y="30769"/>
                    <a:pt x="16186" y="30769"/>
                    <a:pt x="24558" y="30769"/>
                  </a:cubicBezTo>
                  <a:cubicBezTo>
                    <a:pt x="24558" y="25088"/>
                    <a:pt x="24558" y="19171"/>
                    <a:pt x="24558" y="13491"/>
                  </a:cubicBezTo>
                  <a:cubicBezTo>
                    <a:pt x="42418" y="8994"/>
                    <a:pt x="60837" y="4497"/>
                    <a:pt x="78697" y="0"/>
                  </a:cubicBezTo>
                  <a:cubicBezTo>
                    <a:pt x="78697" y="10177"/>
                    <a:pt x="78697" y="20591"/>
                    <a:pt x="78697" y="30769"/>
                  </a:cubicBezTo>
                  <a:cubicBezTo>
                    <a:pt x="90976" y="30769"/>
                    <a:pt x="103255" y="30769"/>
                    <a:pt x="115534" y="3076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7"/>
            <p:cNvSpPr/>
            <p:nvPr/>
          </p:nvSpPr>
          <p:spPr>
            <a:xfrm>
              <a:off x="9015412" y="1765300"/>
              <a:ext cx="34925" cy="1825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21301"/>
                  </a:moveTo>
                  <a:cubicBezTo>
                    <a:pt x="0" y="14201"/>
                    <a:pt x="0" y="7100"/>
                    <a:pt x="0" y="0"/>
                  </a:cubicBezTo>
                  <a:cubicBezTo>
                    <a:pt x="39183" y="0"/>
                    <a:pt x="79591" y="0"/>
                    <a:pt x="118775" y="0"/>
                  </a:cubicBezTo>
                  <a:cubicBezTo>
                    <a:pt x="118775" y="7100"/>
                    <a:pt x="118775" y="14201"/>
                    <a:pt x="118775" y="21301"/>
                  </a:cubicBezTo>
                  <a:cubicBezTo>
                    <a:pt x="79591" y="21301"/>
                    <a:pt x="39183" y="21301"/>
                    <a:pt x="0" y="21301"/>
                  </a:cubicBezTo>
                  <a:close/>
                  <a:moveTo>
                    <a:pt x="0" y="119763"/>
                  </a:moveTo>
                  <a:cubicBezTo>
                    <a:pt x="0" y="90887"/>
                    <a:pt x="0" y="61775"/>
                    <a:pt x="0" y="32899"/>
                  </a:cubicBezTo>
                  <a:cubicBezTo>
                    <a:pt x="39183" y="32899"/>
                    <a:pt x="79591" y="32899"/>
                    <a:pt x="118775" y="32899"/>
                  </a:cubicBezTo>
                  <a:cubicBezTo>
                    <a:pt x="118775" y="61775"/>
                    <a:pt x="118775" y="90887"/>
                    <a:pt x="118775" y="119763"/>
                  </a:cubicBezTo>
                  <a:cubicBezTo>
                    <a:pt x="79591" y="119763"/>
                    <a:pt x="39183" y="119763"/>
                    <a:pt x="0" y="1197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7"/>
            <p:cNvSpPr/>
            <p:nvPr/>
          </p:nvSpPr>
          <p:spPr>
            <a:xfrm>
              <a:off x="9069387" y="1814512"/>
              <a:ext cx="138112" cy="1317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6178" y="119673"/>
                  </a:moveTo>
                  <a:cubicBezTo>
                    <a:pt x="30785" y="79891"/>
                    <a:pt x="15392" y="39782"/>
                    <a:pt x="0" y="0"/>
                  </a:cubicBezTo>
                  <a:cubicBezTo>
                    <a:pt x="10680" y="0"/>
                    <a:pt x="21361" y="0"/>
                    <a:pt x="32041" y="0"/>
                  </a:cubicBezTo>
                  <a:cubicBezTo>
                    <a:pt x="39267" y="20217"/>
                    <a:pt x="46492" y="40760"/>
                    <a:pt x="53717" y="60978"/>
                  </a:cubicBezTo>
                  <a:cubicBezTo>
                    <a:pt x="55916" y="67826"/>
                    <a:pt x="57801" y="74673"/>
                    <a:pt x="60000" y="81521"/>
                  </a:cubicBezTo>
                  <a:cubicBezTo>
                    <a:pt x="61570" y="76304"/>
                    <a:pt x="62513" y="72717"/>
                    <a:pt x="63141" y="71086"/>
                  </a:cubicBezTo>
                  <a:cubicBezTo>
                    <a:pt x="64083" y="67826"/>
                    <a:pt x="65026" y="64565"/>
                    <a:pt x="66282" y="60978"/>
                  </a:cubicBezTo>
                  <a:cubicBezTo>
                    <a:pt x="73507" y="40760"/>
                    <a:pt x="81047" y="20217"/>
                    <a:pt x="88272" y="0"/>
                  </a:cubicBezTo>
                  <a:cubicBezTo>
                    <a:pt x="98638" y="0"/>
                    <a:pt x="109319" y="0"/>
                    <a:pt x="119685" y="0"/>
                  </a:cubicBezTo>
                  <a:cubicBezTo>
                    <a:pt x="104293" y="39782"/>
                    <a:pt x="89214" y="79891"/>
                    <a:pt x="73821" y="119673"/>
                  </a:cubicBezTo>
                  <a:cubicBezTo>
                    <a:pt x="64712" y="119673"/>
                    <a:pt x="55287" y="119673"/>
                    <a:pt x="46178" y="11967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7"/>
            <p:cNvSpPr/>
            <p:nvPr/>
          </p:nvSpPr>
          <p:spPr>
            <a:xfrm>
              <a:off x="9217025" y="1812925"/>
              <a:ext cx="123825" cy="13811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3826" y="80937"/>
                  </a:moveTo>
                  <a:cubicBezTo>
                    <a:pt x="94956" y="82500"/>
                    <a:pt x="106434" y="84375"/>
                    <a:pt x="117565" y="85937"/>
                  </a:cubicBezTo>
                  <a:cubicBezTo>
                    <a:pt x="113391" y="96875"/>
                    <a:pt x="106434" y="105312"/>
                    <a:pt x="97043" y="110937"/>
                  </a:cubicBezTo>
                  <a:cubicBezTo>
                    <a:pt x="87652" y="116562"/>
                    <a:pt x="76173" y="119687"/>
                    <a:pt x="61913" y="119687"/>
                  </a:cubicBezTo>
                  <a:cubicBezTo>
                    <a:pt x="39652" y="119687"/>
                    <a:pt x="23304" y="113125"/>
                    <a:pt x="12521" y="100312"/>
                  </a:cubicBezTo>
                  <a:cubicBezTo>
                    <a:pt x="4173" y="89687"/>
                    <a:pt x="0" y="76562"/>
                    <a:pt x="0" y="60625"/>
                  </a:cubicBezTo>
                  <a:cubicBezTo>
                    <a:pt x="0" y="41875"/>
                    <a:pt x="5565" y="26875"/>
                    <a:pt x="16695" y="16250"/>
                  </a:cubicBezTo>
                  <a:cubicBezTo>
                    <a:pt x="27826" y="5625"/>
                    <a:pt x="41739" y="0"/>
                    <a:pt x="58434" y="0"/>
                  </a:cubicBezTo>
                  <a:cubicBezTo>
                    <a:pt x="77565" y="0"/>
                    <a:pt x="92521" y="5625"/>
                    <a:pt x="103652" y="16875"/>
                  </a:cubicBezTo>
                  <a:cubicBezTo>
                    <a:pt x="114782" y="28125"/>
                    <a:pt x="119652" y="45625"/>
                    <a:pt x="119304" y="68750"/>
                  </a:cubicBezTo>
                  <a:cubicBezTo>
                    <a:pt x="91130" y="68750"/>
                    <a:pt x="62608" y="68750"/>
                    <a:pt x="34434" y="68750"/>
                  </a:cubicBezTo>
                  <a:cubicBezTo>
                    <a:pt x="34782" y="77812"/>
                    <a:pt x="37565" y="84687"/>
                    <a:pt x="42782" y="89687"/>
                  </a:cubicBezTo>
                  <a:cubicBezTo>
                    <a:pt x="48000" y="94687"/>
                    <a:pt x="54260" y="97187"/>
                    <a:pt x="62260" y="97187"/>
                  </a:cubicBezTo>
                  <a:cubicBezTo>
                    <a:pt x="67478" y="97187"/>
                    <a:pt x="72000" y="95937"/>
                    <a:pt x="75478" y="93437"/>
                  </a:cubicBezTo>
                  <a:cubicBezTo>
                    <a:pt x="78956" y="90937"/>
                    <a:pt x="82086" y="86562"/>
                    <a:pt x="83826" y="80937"/>
                  </a:cubicBezTo>
                  <a:close/>
                  <a:moveTo>
                    <a:pt x="85913" y="50312"/>
                  </a:moveTo>
                  <a:cubicBezTo>
                    <a:pt x="85565" y="41562"/>
                    <a:pt x="83130" y="34687"/>
                    <a:pt x="78260" y="30000"/>
                  </a:cubicBezTo>
                  <a:cubicBezTo>
                    <a:pt x="73391" y="25312"/>
                    <a:pt x="67478" y="23125"/>
                    <a:pt x="60521" y="23125"/>
                  </a:cubicBezTo>
                  <a:cubicBezTo>
                    <a:pt x="53217" y="23125"/>
                    <a:pt x="46956" y="25625"/>
                    <a:pt x="42086" y="30312"/>
                  </a:cubicBezTo>
                  <a:cubicBezTo>
                    <a:pt x="37217" y="35312"/>
                    <a:pt x="34782" y="41875"/>
                    <a:pt x="35130" y="50312"/>
                  </a:cubicBezTo>
                  <a:cubicBezTo>
                    <a:pt x="52173" y="50312"/>
                    <a:pt x="68869" y="50312"/>
                    <a:pt x="85913" y="503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7"/>
            <p:cNvSpPr/>
            <p:nvPr/>
          </p:nvSpPr>
          <p:spPr>
            <a:xfrm>
              <a:off x="7899400" y="2051050"/>
              <a:ext cx="158750" cy="18891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2911" y="75200"/>
                  </a:moveTo>
                  <a:cubicBezTo>
                    <a:pt x="101851" y="77485"/>
                    <a:pt x="110790" y="80000"/>
                    <a:pt x="119729" y="82285"/>
                  </a:cubicBezTo>
                  <a:cubicBezTo>
                    <a:pt x="115665" y="94857"/>
                    <a:pt x="108623" y="104457"/>
                    <a:pt x="99142" y="110628"/>
                  </a:cubicBezTo>
                  <a:cubicBezTo>
                    <a:pt x="89661" y="116800"/>
                    <a:pt x="77471" y="119771"/>
                    <a:pt x="62573" y="119771"/>
                  </a:cubicBezTo>
                  <a:cubicBezTo>
                    <a:pt x="44424" y="119771"/>
                    <a:pt x="29255" y="114514"/>
                    <a:pt x="17607" y="104000"/>
                  </a:cubicBezTo>
                  <a:cubicBezTo>
                    <a:pt x="5959" y="93485"/>
                    <a:pt x="0" y="79085"/>
                    <a:pt x="0" y="60800"/>
                  </a:cubicBezTo>
                  <a:cubicBezTo>
                    <a:pt x="0" y="41600"/>
                    <a:pt x="5959" y="26742"/>
                    <a:pt x="17607" y="16000"/>
                  </a:cubicBezTo>
                  <a:cubicBezTo>
                    <a:pt x="29255" y="5257"/>
                    <a:pt x="45237" y="0"/>
                    <a:pt x="64469" y="0"/>
                  </a:cubicBezTo>
                  <a:cubicBezTo>
                    <a:pt x="81264" y="0"/>
                    <a:pt x="94808" y="4114"/>
                    <a:pt x="105372" y="12571"/>
                  </a:cubicBezTo>
                  <a:cubicBezTo>
                    <a:pt x="111602" y="17371"/>
                    <a:pt x="116207" y="24685"/>
                    <a:pt x="119458" y="33828"/>
                  </a:cubicBezTo>
                  <a:cubicBezTo>
                    <a:pt x="110248" y="35657"/>
                    <a:pt x="101309" y="37485"/>
                    <a:pt x="92099" y="39314"/>
                  </a:cubicBezTo>
                  <a:cubicBezTo>
                    <a:pt x="90474" y="33371"/>
                    <a:pt x="86952" y="28571"/>
                    <a:pt x="81805" y="25142"/>
                  </a:cubicBezTo>
                  <a:cubicBezTo>
                    <a:pt x="76659" y="21714"/>
                    <a:pt x="70428" y="19885"/>
                    <a:pt x="62844" y="19885"/>
                  </a:cubicBezTo>
                  <a:cubicBezTo>
                    <a:pt x="52821" y="19885"/>
                    <a:pt x="44424" y="23085"/>
                    <a:pt x="37923" y="29257"/>
                  </a:cubicBezTo>
                  <a:cubicBezTo>
                    <a:pt x="31422" y="35428"/>
                    <a:pt x="28442" y="45257"/>
                    <a:pt x="28442" y="59200"/>
                  </a:cubicBezTo>
                  <a:cubicBezTo>
                    <a:pt x="28442" y="73828"/>
                    <a:pt x="31693" y="84342"/>
                    <a:pt x="37923" y="90514"/>
                  </a:cubicBezTo>
                  <a:cubicBezTo>
                    <a:pt x="44153" y="96685"/>
                    <a:pt x="52279" y="99885"/>
                    <a:pt x="62302" y="99885"/>
                  </a:cubicBezTo>
                  <a:cubicBezTo>
                    <a:pt x="69616" y="99885"/>
                    <a:pt x="76117" y="97828"/>
                    <a:pt x="81534" y="93942"/>
                  </a:cubicBezTo>
                  <a:cubicBezTo>
                    <a:pt x="86952" y="90057"/>
                    <a:pt x="90474" y="83657"/>
                    <a:pt x="92911" y="7520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7"/>
            <p:cNvSpPr/>
            <p:nvPr/>
          </p:nvSpPr>
          <p:spPr>
            <a:xfrm>
              <a:off x="8080375" y="2101850"/>
              <a:ext cx="136525" cy="13811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8125"/>
                  </a:moveTo>
                  <a:cubicBezTo>
                    <a:pt x="0" y="48125"/>
                    <a:pt x="2532" y="38437"/>
                    <a:pt x="7598" y="29062"/>
                  </a:cubicBezTo>
                  <a:cubicBezTo>
                    <a:pt x="12664" y="19687"/>
                    <a:pt x="19630" y="12500"/>
                    <a:pt x="28812" y="7500"/>
                  </a:cubicBezTo>
                  <a:cubicBezTo>
                    <a:pt x="37994" y="2500"/>
                    <a:pt x="48443" y="0"/>
                    <a:pt x="59841" y="0"/>
                  </a:cubicBezTo>
                  <a:cubicBezTo>
                    <a:pt x="77255" y="0"/>
                    <a:pt x="91503" y="5625"/>
                    <a:pt x="102902" y="16875"/>
                  </a:cubicBezTo>
                  <a:cubicBezTo>
                    <a:pt x="114300" y="28125"/>
                    <a:pt x="119683" y="42187"/>
                    <a:pt x="119683" y="59375"/>
                  </a:cubicBezTo>
                  <a:cubicBezTo>
                    <a:pt x="119683" y="76875"/>
                    <a:pt x="113984" y="91250"/>
                    <a:pt x="102585" y="102500"/>
                  </a:cubicBezTo>
                  <a:cubicBezTo>
                    <a:pt x="91187" y="113750"/>
                    <a:pt x="77255" y="119687"/>
                    <a:pt x="59841" y="119687"/>
                  </a:cubicBezTo>
                  <a:cubicBezTo>
                    <a:pt x="49393" y="119687"/>
                    <a:pt x="39261" y="117187"/>
                    <a:pt x="29445" y="112500"/>
                  </a:cubicBezTo>
                  <a:cubicBezTo>
                    <a:pt x="19947" y="107812"/>
                    <a:pt x="12664" y="100937"/>
                    <a:pt x="7598" y="91562"/>
                  </a:cubicBezTo>
                  <a:cubicBezTo>
                    <a:pt x="2532" y="82187"/>
                    <a:pt x="0" y="71250"/>
                    <a:pt x="0" y="58125"/>
                  </a:cubicBezTo>
                  <a:close/>
                  <a:moveTo>
                    <a:pt x="31345" y="59687"/>
                  </a:moveTo>
                  <a:cubicBezTo>
                    <a:pt x="31345" y="70937"/>
                    <a:pt x="34195" y="80000"/>
                    <a:pt x="39577" y="85937"/>
                  </a:cubicBezTo>
                  <a:cubicBezTo>
                    <a:pt x="44960" y="91875"/>
                    <a:pt x="51609" y="95000"/>
                    <a:pt x="59841" y="95000"/>
                  </a:cubicBezTo>
                  <a:cubicBezTo>
                    <a:pt x="68073" y="95000"/>
                    <a:pt x="74406" y="91875"/>
                    <a:pt x="79788" y="85937"/>
                  </a:cubicBezTo>
                  <a:cubicBezTo>
                    <a:pt x="85171" y="80000"/>
                    <a:pt x="88021" y="71250"/>
                    <a:pt x="88021" y="59687"/>
                  </a:cubicBezTo>
                  <a:cubicBezTo>
                    <a:pt x="88021" y="48437"/>
                    <a:pt x="85171" y="39687"/>
                    <a:pt x="79788" y="33750"/>
                  </a:cubicBezTo>
                  <a:cubicBezTo>
                    <a:pt x="74406" y="27812"/>
                    <a:pt x="67757" y="24687"/>
                    <a:pt x="59841" y="24687"/>
                  </a:cubicBezTo>
                  <a:cubicBezTo>
                    <a:pt x="51926" y="24687"/>
                    <a:pt x="44960" y="27812"/>
                    <a:pt x="39577" y="33750"/>
                  </a:cubicBezTo>
                  <a:cubicBezTo>
                    <a:pt x="34195" y="39687"/>
                    <a:pt x="31345" y="48437"/>
                    <a:pt x="31345" y="596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7"/>
            <p:cNvSpPr/>
            <p:nvPr/>
          </p:nvSpPr>
          <p:spPr>
            <a:xfrm>
              <a:off x="8242300" y="2101850"/>
              <a:ext cx="193675" cy="13493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2240"/>
                  </a:moveTo>
                  <a:cubicBezTo>
                    <a:pt x="6679" y="2240"/>
                    <a:pt x="13135" y="2240"/>
                    <a:pt x="19814" y="2240"/>
                  </a:cubicBezTo>
                  <a:cubicBezTo>
                    <a:pt x="19814" y="7680"/>
                    <a:pt x="19814" y="12800"/>
                    <a:pt x="19814" y="18240"/>
                  </a:cubicBezTo>
                  <a:cubicBezTo>
                    <a:pt x="26938" y="6080"/>
                    <a:pt x="35398" y="0"/>
                    <a:pt x="45194" y="0"/>
                  </a:cubicBezTo>
                  <a:cubicBezTo>
                    <a:pt x="50538" y="0"/>
                    <a:pt x="54990" y="1600"/>
                    <a:pt x="58775" y="4480"/>
                  </a:cubicBezTo>
                  <a:cubicBezTo>
                    <a:pt x="62560" y="7360"/>
                    <a:pt x="65899" y="12480"/>
                    <a:pt x="68348" y="18560"/>
                  </a:cubicBezTo>
                  <a:cubicBezTo>
                    <a:pt x="71910" y="12480"/>
                    <a:pt x="75695" y="7680"/>
                    <a:pt x="79925" y="4480"/>
                  </a:cubicBezTo>
                  <a:cubicBezTo>
                    <a:pt x="84155" y="1280"/>
                    <a:pt x="88385" y="0"/>
                    <a:pt x="93061" y="0"/>
                  </a:cubicBezTo>
                  <a:cubicBezTo>
                    <a:pt x="99072" y="0"/>
                    <a:pt x="104192" y="1600"/>
                    <a:pt x="108200" y="5120"/>
                  </a:cubicBezTo>
                  <a:cubicBezTo>
                    <a:pt x="112207" y="8640"/>
                    <a:pt x="115547" y="13760"/>
                    <a:pt x="117551" y="20480"/>
                  </a:cubicBezTo>
                  <a:cubicBezTo>
                    <a:pt x="119109" y="25600"/>
                    <a:pt x="119777" y="33600"/>
                    <a:pt x="119777" y="44800"/>
                  </a:cubicBezTo>
                  <a:cubicBezTo>
                    <a:pt x="119777" y="69760"/>
                    <a:pt x="119777" y="94720"/>
                    <a:pt x="119777" y="119680"/>
                  </a:cubicBezTo>
                  <a:cubicBezTo>
                    <a:pt x="112653" y="119680"/>
                    <a:pt x="105306" y="119680"/>
                    <a:pt x="98181" y="119680"/>
                  </a:cubicBezTo>
                  <a:cubicBezTo>
                    <a:pt x="98181" y="97280"/>
                    <a:pt x="98181" y="75200"/>
                    <a:pt x="98181" y="52800"/>
                  </a:cubicBezTo>
                  <a:cubicBezTo>
                    <a:pt x="98181" y="41280"/>
                    <a:pt x="97513" y="33600"/>
                    <a:pt x="95955" y="30400"/>
                  </a:cubicBezTo>
                  <a:cubicBezTo>
                    <a:pt x="93951" y="25920"/>
                    <a:pt x="90834" y="23680"/>
                    <a:pt x="86827" y="23680"/>
                  </a:cubicBezTo>
                  <a:cubicBezTo>
                    <a:pt x="83710" y="23680"/>
                    <a:pt x="81038" y="24960"/>
                    <a:pt x="78367" y="27520"/>
                  </a:cubicBezTo>
                  <a:cubicBezTo>
                    <a:pt x="75695" y="30080"/>
                    <a:pt x="73692" y="34240"/>
                    <a:pt x="72578" y="39360"/>
                  </a:cubicBezTo>
                  <a:cubicBezTo>
                    <a:pt x="71465" y="44480"/>
                    <a:pt x="70797" y="52480"/>
                    <a:pt x="70797" y="63360"/>
                  </a:cubicBezTo>
                  <a:cubicBezTo>
                    <a:pt x="70797" y="82240"/>
                    <a:pt x="70797" y="100800"/>
                    <a:pt x="70797" y="119680"/>
                  </a:cubicBezTo>
                  <a:cubicBezTo>
                    <a:pt x="63673" y="119680"/>
                    <a:pt x="56326" y="119680"/>
                    <a:pt x="49202" y="119680"/>
                  </a:cubicBezTo>
                  <a:cubicBezTo>
                    <a:pt x="49202" y="98240"/>
                    <a:pt x="49202" y="77120"/>
                    <a:pt x="49202" y="55680"/>
                  </a:cubicBezTo>
                  <a:cubicBezTo>
                    <a:pt x="49202" y="44160"/>
                    <a:pt x="48756" y="36800"/>
                    <a:pt x="48089" y="33600"/>
                  </a:cubicBezTo>
                  <a:cubicBezTo>
                    <a:pt x="47421" y="30400"/>
                    <a:pt x="46085" y="27840"/>
                    <a:pt x="44526" y="26240"/>
                  </a:cubicBezTo>
                  <a:cubicBezTo>
                    <a:pt x="42968" y="24640"/>
                    <a:pt x="40742" y="23680"/>
                    <a:pt x="38070" y="23680"/>
                  </a:cubicBezTo>
                  <a:cubicBezTo>
                    <a:pt x="34730" y="23680"/>
                    <a:pt x="31614" y="24960"/>
                    <a:pt x="28942" y="27520"/>
                  </a:cubicBezTo>
                  <a:cubicBezTo>
                    <a:pt x="26270" y="30080"/>
                    <a:pt x="24489" y="33920"/>
                    <a:pt x="23376" y="38720"/>
                  </a:cubicBezTo>
                  <a:cubicBezTo>
                    <a:pt x="22263" y="43520"/>
                    <a:pt x="21595" y="51520"/>
                    <a:pt x="21595" y="62720"/>
                  </a:cubicBezTo>
                  <a:cubicBezTo>
                    <a:pt x="21595" y="81600"/>
                    <a:pt x="21595" y="100800"/>
                    <a:pt x="21595" y="119680"/>
                  </a:cubicBezTo>
                  <a:cubicBezTo>
                    <a:pt x="14471" y="119680"/>
                    <a:pt x="7124" y="119680"/>
                    <a:pt x="0" y="119680"/>
                  </a:cubicBezTo>
                  <a:cubicBezTo>
                    <a:pt x="0" y="80640"/>
                    <a:pt x="0" y="41280"/>
                    <a:pt x="0" y="22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7"/>
            <p:cNvSpPr/>
            <p:nvPr/>
          </p:nvSpPr>
          <p:spPr>
            <a:xfrm>
              <a:off x="8467725" y="2101850"/>
              <a:ext cx="193675" cy="13493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2240"/>
                  </a:moveTo>
                  <a:cubicBezTo>
                    <a:pt x="6679" y="2240"/>
                    <a:pt x="13135" y="2240"/>
                    <a:pt x="19814" y="2240"/>
                  </a:cubicBezTo>
                  <a:cubicBezTo>
                    <a:pt x="19814" y="7680"/>
                    <a:pt x="19814" y="12800"/>
                    <a:pt x="19814" y="18240"/>
                  </a:cubicBezTo>
                  <a:cubicBezTo>
                    <a:pt x="26938" y="6080"/>
                    <a:pt x="35398" y="0"/>
                    <a:pt x="45194" y="0"/>
                  </a:cubicBezTo>
                  <a:cubicBezTo>
                    <a:pt x="50538" y="0"/>
                    <a:pt x="54990" y="1600"/>
                    <a:pt x="58775" y="4480"/>
                  </a:cubicBezTo>
                  <a:cubicBezTo>
                    <a:pt x="62560" y="7360"/>
                    <a:pt x="65899" y="12480"/>
                    <a:pt x="68348" y="18560"/>
                  </a:cubicBezTo>
                  <a:cubicBezTo>
                    <a:pt x="71910" y="12480"/>
                    <a:pt x="75695" y="7680"/>
                    <a:pt x="79925" y="4480"/>
                  </a:cubicBezTo>
                  <a:cubicBezTo>
                    <a:pt x="84155" y="1280"/>
                    <a:pt x="88385" y="0"/>
                    <a:pt x="93061" y="0"/>
                  </a:cubicBezTo>
                  <a:cubicBezTo>
                    <a:pt x="99072" y="0"/>
                    <a:pt x="104192" y="1600"/>
                    <a:pt x="108200" y="5120"/>
                  </a:cubicBezTo>
                  <a:cubicBezTo>
                    <a:pt x="112207" y="8640"/>
                    <a:pt x="115547" y="13760"/>
                    <a:pt x="117551" y="20480"/>
                  </a:cubicBezTo>
                  <a:cubicBezTo>
                    <a:pt x="119109" y="25600"/>
                    <a:pt x="119777" y="33600"/>
                    <a:pt x="119777" y="44800"/>
                  </a:cubicBezTo>
                  <a:cubicBezTo>
                    <a:pt x="119777" y="69760"/>
                    <a:pt x="119777" y="94720"/>
                    <a:pt x="119777" y="119680"/>
                  </a:cubicBezTo>
                  <a:cubicBezTo>
                    <a:pt x="112653" y="119680"/>
                    <a:pt x="105306" y="119680"/>
                    <a:pt x="98181" y="119680"/>
                  </a:cubicBezTo>
                  <a:cubicBezTo>
                    <a:pt x="98181" y="97280"/>
                    <a:pt x="98181" y="75200"/>
                    <a:pt x="98181" y="52800"/>
                  </a:cubicBezTo>
                  <a:cubicBezTo>
                    <a:pt x="98181" y="41280"/>
                    <a:pt x="97513" y="33600"/>
                    <a:pt x="95955" y="30400"/>
                  </a:cubicBezTo>
                  <a:cubicBezTo>
                    <a:pt x="93951" y="25920"/>
                    <a:pt x="90834" y="23680"/>
                    <a:pt x="86827" y="23680"/>
                  </a:cubicBezTo>
                  <a:cubicBezTo>
                    <a:pt x="83710" y="23680"/>
                    <a:pt x="81038" y="24960"/>
                    <a:pt x="78367" y="27520"/>
                  </a:cubicBezTo>
                  <a:cubicBezTo>
                    <a:pt x="75695" y="30080"/>
                    <a:pt x="73692" y="34240"/>
                    <a:pt x="72578" y="39360"/>
                  </a:cubicBezTo>
                  <a:cubicBezTo>
                    <a:pt x="71465" y="44480"/>
                    <a:pt x="70797" y="52480"/>
                    <a:pt x="70797" y="63360"/>
                  </a:cubicBezTo>
                  <a:cubicBezTo>
                    <a:pt x="70797" y="82240"/>
                    <a:pt x="70797" y="100800"/>
                    <a:pt x="70797" y="119680"/>
                  </a:cubicBezTo>
                  <a:cubicBezTo>
                    <a:pt x="63673" y="119680"/>
                    <a:pt x="56326" y="119680"/>
                    <a:pt x="49202" y="119680"/>
                  </a:cubicBezTo>
                  <a:cubicBezTo>
                    <a:pt x="49202" y="98240"/>
                    <a:pt x="49202" y="77120"/>
                    <a:pt x="49202" y="55680"/>
                  </a:cubicBezTo>
                  <a:cubicBezTo>
                    <a:pt x="49202" y="44160"/>
                    <a:pt x="48756" y="36800"/>
                    <a:pt x="48089" y="33600"/>
                  </a:cubicBezTo>
                  <a:cubicBezTo>
                    <a:pt x="47421" y="30400"/>
                    <a:pt x="46085" y="27840"/>
                    <a:pt x="44526" y="26240"/>
                  </a:cubicBezTo>
                  <a:cubicBezTo>
                    <a:pt x="42968" y="24640"/>
                    <a:pt x="40742" y="23680"/>
                    <a:pt x="38070" y="23680"/>
                  </a:cubicBezTo>
                  <a:cubicBezTo>
                    <a:pt x="34730" y="23680"/>
                    <a:pt x="31614" y="24960"/>
                    <a:pt x="28942" y="27520"/>
                  </a:cubicBezTo>
                  <a:cubicBezTo>
                    <a:pt x="26270" y="30080"/>
                    <a:pt x="24489" y="33920"/>
                    <a:pt x="23376" y="38720"/>
                  </a:cubicBezTo>
                  <a:cubicBezTo>
                    <a:pt x="22263" y="43520"/>
                    <a:pt x="21595" y="51520"/>
                    <a:pt x="21595" y="62720"/>
                  </a:cubicBezTo>
                  <a:cubicBezTo>
                    <a:pt x="21595" y="81600"/>
                    <a:pt x="21595" y="100800"/>
                    <a:pt x="21595" y="119680"/>
                  </a:cubicBezTo>
                  <a:cubicBezTo>
                    <a:pt x="14471" y="119680"/>
                    <a:pt x="7124" y="119680"/>
                    <a:pt x="0" y="119680"/>
                  </a:cubicBezTo>
                  <a:cubicBezTo>
                    <a:pt x="0" y="80640"/>
                    <a:pt x="0" y="41280"/>
                    <a:pt x="0" y="22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7"/>
            <p:cNvSpPr/>
            <p:nvPr/>
          </p:nvSpPr>
          <p:spPr>
            <a:xfrm>
              <a:off x="8696325" y="2103437"/>
              <a:ext cx="120650" cy="13493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7305" y="116816"/>
                  </a:moveTo>
                  <a:cubicBezTo>
                    <a:pt x="87305" y="111087"/>
                    <a:pt x="87305" y="105039"/>
                    <a:pt x="87305" y="99310"/>
                  </a:cubicBezTo>
                  <a:cubicBezTo>
                    <a:pt x="82634" y="105676"/>
                    <a:pt x="76167" y="110450"/>
                    <a:pt x="68263" y="114270"/>
                  </a:cubicBezTo>
                  <a:cubicBezTo>
                    <a:pt x="60718" y="117771"/>
                    <a:pt x="52455" y="119681"/>
                    <a:pt x="43832" y="119681"/>
                  </a:cubicBezTo>
                  <a:cubicBezTo>
                    <a:pt x="34850" y="119681"/>
                    <a:pt x="26946" y="118090"/>
                    <a:pt x="20119" y="114588"/>
                  </a:cubicBezTo>
                  <a:cubicBezTo>
                    <a:pt x="12934" y="111087"/>
                    <a:pt x="7904" y="106312"/>
                    <a:pt x="4670" y="99946"/>
                  </a:cubicBezTo>
                  <a:cubicBezTo>
                    <a:pt x="1437" y="93580"/>
                    <a:pt x="0" y="84986"/>
                    <a:pt x="0" y="74164"/>
                  </a:cubicBezTo>
                  <a:cubicBezTo>
                    <a:pt x="0" y="49336"/>
                    <a:pt x="0" y="24827"/>
                    <a:pt x="0" y="0"/>
                  </a:cubicBezTo>
                  <a:cubicBezTo>
                    <a:pt x="11497" y="0"/>
                    <a:pt x="23353" y="0"/>
                    <a:pt x="34850" y="0"/>
                  </a:cubicBezTo>
                  <a:cubicBezTo>
                    <a:pt x="34850" y="17824"/>
                    <a:pt x="34850" y="35968"/>
                    <a:pt x="34850" y="53793"/>
                  </a:cubicBezTo>
                  <a:cubicBezTo>
                    <a:pt x="34850" y="70344"/>
                    <a:pt x="35568" y="80212"/>
                    <a:pt x="36646" y="84031"/>
                  </a:cubicBezTo>
                  <a:cubicBezTo>
                    <a:pt x="37724" y="87851"/>
                    <a:pt x="40239" y="90716"/>
                    <a:pt x="43832" y="92944"/>
                  </a:cubicBezTo>
                  <a:cubicBezTo>
                    <a:pt x="47425" y="95172"/>
                    <a:pt x="51377" y="96127"/>
                    <a:pt x="56766" y="96127"/>
                  </a:cubicBezTo>
                  <a:cubicBezTo>
                    <a:pt x="62514" y="96127"/>
                    <a:pt x="67904" y="94535"/>
                    <a:pt x="72574" y="91671"/>
                  </a:cubicBezTo>
                  <a:cubicBezTo>
                    <a:pt x="77245" y="88806"/>
                    <a:pt x="80479" y="85305"/>
                    <a:pt x="82275" y="80848"/>
                  </a:cubicBezTo>
                  <a:cubicBezTo>
                    <a:pt x="84071" y="76392"/>
                    <a:pt x="84790" y="66206"/>
                    <a:pt x="84790" y="49336"/>
                  </a:cubicBezTo>
                  <a:cubicBezTo>
                    <a:pt x="84790" y="32785"/>
                    <a:pt x="84790" y="16551"/>
                    <a:pt x="84790" y="0"/>
                  </a:cubicBezTo>
                  <a:cubicBezTo>
                    <a:pt x="96287" y="0"/>
                    <a:pt x="108143" y="0"/>
                    <a:pt x="119640" y="0"/>
                  </a:cubicBezTo>
                  <a:cubicBezTo>
                    <a:pt x="119640" y="38832"/>
                    <a:pt x="119640" y="77984"/>
                    <a:pt x="119640" y="116816"/>
                  </a:cubicBezTo>
                  <a:cubicBezTo>
                    <a:pt x="108862" y="116816"/>
                    <a:pt x="98083" y="116816"/>
                    <a:pt x="87305" y="1168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7"/>
            <p:cNvSpPr/>
            <p:nvPr/>
          </p:nvSpPr>
          <p:spPr>
            <a:xfrm>
              <a:off x="8851900" y="2101850"/>
              <a:ext cx="120650" cy="13493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640" y="119680"/>
                  </a:moveTo>
                  <a:cubicBezTo>
                    <a:pt x="108143" y="119680"/>
                    <a:pt x="96287" y="119680"/>
                    <a:pt x="84790" y="119680"/>
                  </a:cubicBezTo>
                  <a:cubicBezTo>
                    <a:pt x="84790" y="99840"/>
                    <a:pt x="84790" y="79680"/>
                    <a:pt x="84790" y="59840"/>
                  </a:cubicBezTo>
                  <a:cubicBezTo>
                    <a:pt x="84790" y="47360"/>
                    <a:pt x="84071" y="39040"/>
                    <a:pt x="82634" y="35520"/>
                  </a:cubicBezTo>
                  <a:cubicBezTo>
                    <a:pt x="81197" y="32000"/>
                    <a:pt x="78682" y="28800"/>
                    <a:pt x="75449" y="26880"/>
                  </a:cubicBezTo>
                  <a:cubicBezTo>
                    <a:pt x="72215" y="24960"/>
                    <a:pt x="67904" y="23680"/>
                    <a:pt x="63233" y="23680"/>
                  </a:cubicBezTo>
                  <a:cubicBezTo>
                    <a:pt x="57485" y="23680"/>
                    <a:pt x="52095" y="25280"/>
                    <a:pt x="47425" y="28160"/>
                  </a:cubicBezTo>
                  <a:cubicBezTo>
                    <a:pt x="42754" y="31040"/>
                    <a:pt x="39161" y="34880"/>
                    <a:pt x="37365" y="39680"/>
                  </a:cubicBezTo>
                  <a:cubicBezTo>
                    <a:pt x="35568" y="44480"/>
                    <a:pt x="34850" y="53440"/>
                    <a:pt x="34850" y="66560"/>
                  </a:cubicBezTo>
                  <a:cubicBezTo>
                    <a:pt x="34850" y="84160"/>
                    <a:pt x="34850" y="102080"/>
                    <a:pt x="34850" y="119680"/>
                  </a:cubicBezTo>
                  <a:cubicBezTo>
                    <a:pt x="23353" y="119680"/>
                    <a:pt x="11497" y="119680"/>
                    <a:pt x="0" y="119680"/>
                  </a:cubicBezTo>
                  <a:cubicBezTo>
                    <a:pt x="0" y="80640"/>
                    <a:pt x="0" y="41280"/>
                    <a:pt x="0" y="2240"/>
                  </a:cubicBezTo>
                  <a:cubicBezTo>
                    <a:pt x="10778" y="2240"/>
                    <a:pt x="21556" y="2240"/>
                    <a:pt x="32335" y="2240"/>
                  </a:cubicBezTo>
                  <a:cubicBezTo>
                    <a:pt x="32335" y="8000"/>
                    <a:pt x="32335" y="13760"/>
                    <a:pt x="32335" y="19520"/>
                  </a:cubicBezTo>
                  <a:cubicBezTo>
                    <a:pt x="43832" y="6400"/>
                    <a:pt x="58203" y="0"/>
                    <a:pt x="75449" y="0"/>
                  </a:cubicBezTo>
                  <a:cubicBezTo>
                    <a:pt x="83353" y="0"/>
                    <a:pt x="90179" y="1280"/>
                    <a:pt x="96646" y="3840"/>
                  </a:cubicBezTo>
                  <a:cubicBezTo>
                    <a:pt x="103113" y="6400"/>
                    <a:pt x="107784" y="9280"/>
                    <a:pt x="111017" y="13120"/>
                  </a:cubicBezTo>
                  <a:cubicBezTo>
                    <a:pt x="114251" y="16960"/>
                    <a:pt x="116407" y="21120"/>
                    <a:pt x="117844" y="26240"/>
                  </a:cubicBezTo>
                  <a:cubicBezTo>
                    <a:pt x="119281" y="31360"/>
                    <a:pt x="119640" y="37760"/>
                    <a:pt x="119640" y="47040"/>
                  </a:cubicBezTo>
                  <a:cubicBezTo>
                    <a:pt x="119640" y="71360"/>
                    <a:pt x="119640" y="95360"/>
                    <a:pt x="119640" y="1196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7"/>
            <p:cNvSpPr/>
            <p:nvPr/>
          </p:nvSpPr>
          <p:spPr>
            <a:xfrm>
              <a:off x="9007475" y="2054225"/>
              <a:ext cx="34925" cy="1825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21301"/>
                  </a:moveTo>
                  <a:cubicBezTo>
                    <a:pt x="0" y="14201"/>
                    <a:pt x="0" y="7100"/>
                    <a:pt x="0" y="0"/>
                  </a:cubicBezTo>
                  <a:cubicBezTo>
                    <a:pt x="39183" y="0"/>
                    <a:pt x="79591" y="0"/>
                    <a:pt x="118775" y="0"/>
                  </a:cubicBezTo>
                  <a:cubicBezTo>
                    <a:pt x="118775" y="7100"/>
                    <a:pt x="118775" y="14201"/>
                    <a:pt x="118775" y="21301"/>
                  </a:cubicBezTo>
                  <a:cubicBezTo>
                    <a:pt x="79591" y="21301"/>
                    <a:pt x="39183" y="21301"/>
                    <a:pt x="0" y="21301"/>
                  </a:cubicBezTo>
                  <a:close/>
                  <a:moveTo>
                    <a:pt x="0" y="119763"/>
                  </a:moveTo>
                  <a:cubicBezTo>
                    <a:pt x="0" y="90887"/>
                    <a:pt x="0" y="61775"/>
                    <a:pt x="0" y="32899"/>
                  </a:cubicBezTo>
                  <a:cubicBezTo>
                    <a:pt x="39183" y="32899"/>
                    <a:pt x="79591" y="32899"/>
                    <a:pt x="118775" y="32899"/>
                  </a:cubicBezTo>
                  <a:cubicBezTo>
                    <a:pt x="118775" y="61775"/>
                    <a:pt x="118775" y="90887"/>
                    <a:pt x="118775" y="119763"/>
                  </a:cubicBezTo>
                  <a:cubicBezTo>
                    <a:pt x="79591" y="119763"/>
                    <a:pt x="39183" y="119763"/>
                    <a:pt x="0" y="1197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7"/>
            <p:cNvSpPr/>
            <p:nvPr/>
          </p:nvSpPr>
          <p:spPr>
            <a:xfrm>
              <a:off x="9069387" y="2101850"/>
              <a:ext cx="125412" cy="13811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925" y="36250"/>
                  </a:moveTo>
                  <a:cubicBezTo>
                    <a:pt x="106858" y="38125"/>
                    <a:pt x="96138" y="39687"/>
                    <a:pt x="85072" y="41562"/>
                  </a:cubicBezTo>
                  <a:cubicBezTo>
                    <a:pt x="84034" y="35625"/>
                    <a:pt x="81268" y="31250"/>
                    <a:pt x="77463" y="28125"/>
                  </a:cubicBezTo>
                  <a:cubicBezTo>
                    <a:pt x="73659" y="25000"/>
                    <a:pt x="68126" y="23750"/>
                    <a:pt x="61902" y="23750"/>
                  </a:cubicBezTo>
                  <a:cubicBezTo>
                    <a:pt x="53602" y="23750"/>
                    <a:pt x="46685" y="26250"/>
                    <a:pt x="41844" y="31562"/>
                  </a:cubicBezTo>
                  <a:cubicBezTo>
                    <a:pt x="37002" y="36875"/>
                    <a:pt x="34236" y="45625"/>
                    <a:pt x="34236" y="57812"/>
                  </a:cubicBezTo>
                  <a:cubicBezTo>
                    <a:pt x="34236" y="71250"/>
                    <a:pt x="36657" y="80937"/>
                    <a:pt x="41844" y="86562"/>
                  </a:cubicBezTo>
                  <a:cubicBezTo>
                    <a:pt x="47031" y="92187"/>
                    <a:pt x="53948" y="95000"/>
                    <a:pt x="62247" y="95000"/>
                  </a:cubicBezTo>
                  <a:cubicBezTo>
                    <a:pt x="68818" y="95000"/>
                    <a:pt x="74005" y="93437"/>
                    <a:pt x="78155" y="90000"/>
                  </a:cubicBezTo>
                  <a:cubicBezTo>
                    <a:pt x="82305" y="86562"/>
                    <a:pt x="85072" y="80937"/>
                    <a:pt x="86801" y="72812"/>
                  </a:cubicBezTo>
                  <a:cubicBezTo>
                    <a:pt x="97867" y="74375"/>
                    <a:pt x="108587" y="76250"/>
                    <a:pt x="119654" y="77812"/>
                  </a:cubicBezTo>
                  <a:cubicBezTo>
                    <a:pt x="116195" y="91562"/>
                    <a:pt x="109625" y="102187"/>
                    <a:pt x="99942" y="109062"/>
                  </a:cubicBezTo>
                  <a:cubicBezTo>
                    <a:pt x="90259" y="115937"/>
                    <a:pt x="77118" y="119687"/>
                    <a:pt x="60864" y="119687"/>
                  </a:cubicBezTo>
                  <a:cubicBezTo>
                    <a:pt x="42190" y="119687"/>
                    <a:pt x="27665" y="114375"/>
                    <a:pt x="16599" y="103750"/>
                  </a:cubicBezTo>
                  <a:cubicBezTo>
                    <a:pt x="5533" y="93125"/>
                    <a:pt x="0" y="78750"/>
                    <a:pt x="0" y="60000"/>
                  </a:cubicBezTo>
                  <a:cubicBezTo>
                    <a:pt x="0" y="40937"/>
                    <a:pt x="5533" y="26250"/>
                    <a:pt x="16599" y="15937"/>
                  </a:cubicBezTo>
                  <a:cubicBezTo>
                    <a:pt x="27665" y="5625"/>
                    <a:pt x="42536" y="0"/>
                    <a:pt x="61556" y="0"/>
                  </a:cubicBezTo>
                  <a:cubicBezTo>
                    <a:pt x="76772" y="0"/>
                    <a:pt x="89221" y="3125"/>
                    <a:pt x="98213" y="9062"/>
                  </a:cubicBezTo>
                  <a:cubicBezTo>
                    <a:pt x="107204" y="15000"/>
                    <a:pt x="114121" y="24062"/>
                    <a:pt x="117925" y="362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7"/>
            <p:cNvSpPr/>
            <p:nvPr/>
          </p:nvSpPr>
          <p:spPr>
            <a:xfrm>
              <a:off x="9210675" y="2101850"/>
              <a:ext cx="123825" cy="13811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3739" y="37812"/>
                  </a:moveTo>
                  <a:cubicBezTo>
                    <a:pt x="23652" y="36250"/>
                    <a:pt x="13565" y="34375"/>
                    <a:pt x="3478" y="32812"/>
                  </a:cubicBezTo>
                  <a:cubicBezTo>
                    <a:pt x="6956" y="21562"/>
                    <a:pt x="12869" y="13437"/>
                    <a:pt x="21217" y="8125"/>
                  </a:cubicBezTo>
                  <a:cubicBezTo>
                    <a:pt x="29565" y="2812"/>
                    <a:pt x="42086" y="0"/>
                    <a:pt x="58782" y="0"/>
                  </a:cubicBezTo>
                  <a:cubicBezTo>
                    <a:pt x="73739" y="0"/>
                    <a:pt x="84869" y="1562"/>
                    <a:pt x="92173" y="4687"/>
                  </a:cubicBezTo>
                  <a:cubicBezTo>
                    <a:pt x="99478" y="7812"/>
                    <a:pt x="104695" y="12187"/>
                    <a:pt x="107826" y="16875"/>
                  </a:cubicBezTo>
                  <a:cubicBezTo>
                    <a:pt x="110956" y="21562"/>
                    <a:pt x="112347" y="30937"/>
                    <a:pt x="112347" y="44062"/>
                  </a:cubicBezTo>
                  <a:cubicBezTo>
                    <a:pt x="112347" y="55937"/>
                    <a:pt x="112000" y="67500"/>
                    <a:pt x="112000" y="79375"/>
                  </a:cubicBezTo>
                  <a:cubicBezTo>
                    <a:pt x="112000" y="89375"/>
                    <a:pt x="112695" y="96875"/>
                    <a:pt x="113739" y="101562"/>
                  </a:cubicBezTo>
                  <a:cubicBezTo>
                    <a:pt x="114782" y="106250"/>
                    <a:pt x="116869" y="111562"/>
                    <a:pt x="119652" y="116875"/>
                  </a:cubicBezTo>
                  <a:cubicBezTo>
                    <a:pt x="108521" y="116875"/>
                    <a:pt x="97391" y="116875"/>
                    <a:pt x="86260" y="116875"/>
                  </a:cubicBezTo>
                  <a:cubicBezTo>
                    <a:pt x="85217" y="115000"/>
                    <a:pt x="84173" y="111875"/>
                    <a:pt x="83130" y="108125"/>
                  </a:cubicBezTo>
                  <a:cubicBezTo>
                    <a:pt x="82434" y="106250"/>
                    <a:pt x="82086" y="105000"/>
                    <a:pt x="81739" y="104687"/>
                  </a:cubicBezTo>
                  <a:cubicBezTo>
                    <a:pt x="76173" y="109687"/>
                    <a:pt x="69913" y="113437"/>
                    <a:pt x="63304" y="115937"/>
                  </a:cubicBezTo>
                  <a:cubicBezTo>
                    <a:pt x="56695" y="118437"/>
                    <a:pt x="49739" y="119687"/>
                    <a:pt x="42434" y="119687"/>
                  </a:cubicBezTo>
                  <a:cubicBezTo>
                    <a:pt x="29217" y="119687"/>
                    <a:pt x="18782" y="116562"/>
                    <a:pt x="11478" y="110000"/>
                  </a:cubicBezTo>
                  <a:cubicBezTo>
                    <a:pt x="4173" y="103437"/>
                    <a:pt x="0" y="95625"/>
                    <a:pt x="0" y="85937"/>
                  </a:cubicBezTo>
                  <a:cubicBezTo>
                    <a:pt x="0" y="79375"/>
                    <a:pt x="1739" y="73750"/>
                    <a:pt x="5217" y="68750"/>
                  </a:cubicBezTo>
                  <a:cubicBezTo>
                    <a:pt x="8695" y="63750"/>
                    <a:pt x="13565" y="59687"/>
                    <a:pt x="19478" y="56875"/>
                  </a:cubicBezTo>
                  <a:cubicBezTo>
                    <a:pt x="25391" y="54062"/>
                    <a:pt x="34782" y="51875"/>
                    <a:pt x="46608" y="50000"/>
                  </a:cubicBezTo>
                  <a:cubicBezTo>
                    <a:pt x="62260" y="47187"/>
                    <a:pt x="73391" y="44687"/>
                    <a:pt x="79304" y="42500"/>
                  </a:cubicBezTo>
                  <a:cubicBezTo>
                    <a:pt x="79304" y="41562"/>
                    <a:pt x="79304" y="40312"/>
                    <a:pt x="79304" y="39375"/>
                  </a:cubicBezTo>
                  <a:cubicBezTo>
                    <a:pt x="79304" y="33437"/>
                    <a:pt x="77565" y="29375"/>
                    <a:pt x="74434" y="26875"/>
                  </a:cubicBezTo>
                  <a:cubicBezTo>
                    <a:pt x="71304" y="24375"/>
                    <a:pt x="65043" y="23125"/>
                    <a:pt x="56000" y="23125"/>
                  </a:cubicBezTo>
                  <a:cubicBezTo>
                    <a:pt x="50086" y="23125"/>
                    <a:pt x="45217" y="24062"/>
                    <a:pt x="42086" y="26250"/>
                  </a:cubicBezTo>
                  <a:cubicBezTo>
                    <a:pt x="38956" y="28437"/>
                    <a:pt x="35826" y="32500"/>
                    <a:pt x="33739" y="37812"/>
                  </a:cubicBezTo>
                  <a:close/>
                  <a:moveTo>
                    <a:pt x="79304" y="62187"/>
                  </a:moveTo>
                  <a:cubicBezTo>
                    <a:pt x="75130" y="63437"/>
                    <a:pt x="68173" y="65000"/>
                    <a:pt x="58782" y="66875"/>
                  </a:cubicBezTo>
                  <a:cubicBezTo>
                    <a:pt x="49391" y="68750"/>
                    <a:pt x="43130" y="70312"/>
                    <a:pt x="40347" y="72187"/>
                  </a:cubicBezTo>
                  <a:cubicBezTo>
                    <a:pt x="35826" y="75000"/>
                    <a:pt x="33739" y="78437"/>
                    <a:pt x="33739" y="82812"/>
                  </a:cubicBezTo>
                  <a:cubicBezTo>
                    <a:pt x="33739" y="87187"/>
                    <a:pt x="35478" y="90625"/>
                    <a:pt x="38956" y="93750"/>
                  </a:cubicBezTo>
                  <a:cubicBezTo>
                    <a:pt x="42434" y="96875"/>
                    <a:pt x="46956" y="98437"/>
                    <a:pt x="52521" y="98437"/>
                  </a:cubicBezTo>
                  <a:cubicBezTo>
                    <a:pt x="58434" y="98437"/>
                    <a:pt x="64347" y="96562"/>
                    <a:pt x="69913" y="93125"/>
                  </a:cubicBezTo>
                  <a:cubicBezTo>
                    <a:pt x="74086" y="90312"/>
                    <a:pt x="76869" y="86875"/>
                    <a:pt x="77913" y="83125"/>
                  </a:cubicBezTo>
                  <a:cubicBezTo>
                    <a:pt x="78956" y="80312"/>
                    <a:pt x="79304" y="75625"/>
                    <a:pt x="79304" y="68125"/>
                  </a:cubicBezTo>
                  <a:cubicBezTo>
                    <a:pt x="79304" y="66250"/>
                    <a:pt x="79304" y="64062"/>
                    <a:pt x="79304" y="621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7"/>
            <p:cNvSpPr/>
            <p:nvPr/>
          </p:nvSpPr>
          <p:spPr>
            <a:xfrm>
              <a:off x="9347200" y="2057400"/>
              <a:ext cx="77787" cy="1825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534" y="30769"/>
                  </a:moveTo>
                  <a:cubicBezTo>
                    <a:pt x="115534" y="36923"/>
                    <a:pt x="115534" y="42840"/>
                    <a:pt x="115534" y="48994"/>
                  </a:cubicBezTo>
                  <a:cubicBezTo>
                    <a:pt x="103255" y="48994"/>
                    <a:pt x="90976" y="48994"/>
                    <a:pt x="78697" y="48994"/>
                  </a:cubicBezTo>
                  <a:cubicBezTo>
                    <a:pt x="78697" y="60828"/>
                    <a:pt x="78697" y="72426"/>
                    <a:pt x="78697" y="84260"/>
                  </a:cubicBezTo>
                  <a:cubicBezTo>
                    <a:pt x="78697" y="91360"/>
                    <a:pt x="79255" y="95621"/>
                    <a:pt x="79813" y="96804"/>
                  </a:cubicBezTo>
                  <a:cubicBezTo>
                    <a:pt x="80372" y="97988"/>
                    <a:pt x="82046" y="98934"/>
                    <a:pt x="84279" y="99644"/>
                  </a:cubicBezTo>
                  <a:cubicBezTo>
                    <a:pt x="86511" y="100355"/>
                    <a:pt x="89860" y="100828"/>
                    <a:pt x="93209" y="100828"/>
                  </a:cubicBezTo>
                  <a:cubicBezTo>
                    <a:pt x="98232" y="100828"/>
                    <a:pt x="105488" y="100118"/>
                    <a:pt x="114976" y="98698"/>
                  </a:cubicBezTo>
                  <a:cubicBezTo>
                    <a:pt x="116651" y="104615"/>
                    <a:pt x="117767" y="110532"/>
                    <a:pt x="119441" y="116449"/>
                  </a:cubicBezTo>
                  <a:cubicBezTo>
                    <a:pt x="107162" y="118579"/>
                    <a:pt x="92651" y="119763"/>
                    <a:pt x="77023" y="119763"/>
                  </a:cubicBezTo>
                  <a:cubicBezTo>
                    <a:pt x="67534" y="119763"/>
                    <a:pt x="58604" y="119053"/>
                    <a:pt x="50790" y="117633"/>
                  </a:cubicBezTo>
                  <a:cubicBezTo>
                    <a:pt x="42976" y="116213"/>
                    <a:pt x="37395" y="114556"/>
                    <a:pt x="34046" y="112189"/>
                  </a:cubicBezTo>
                  <a:cubicBezTo>
                    <a:pt x="30697" y="109822"/>
                    <a:pt x="27906" y="106982"/>
                    <a:pt x="26232" y="103195"/>
                  </a:cubicBezTo>
                  <a:cubicBezTo>
                    <a:pt x="25116" y="100591"/>
                    <a:pt x="24558" y="95147"/>
                    <a:pt x="24558" y="87100"/>
                  </a:cubicBezTo>
                  <a:cubicBezTo>
                    <a:pt x="24558" y="74319"/>
                    <a:pt x="24558" y="61775"/>
                    <a:pt x="24558" y="48994"/>
                  </a:cubicBezTo>
                  <a:cubicBezTo>
                    <a:pt x="16186" y="48994"/>
                    <a:pt x="8372" y="48994"/>
                    <a:pt x="0" y="48994"/>
                  </a:cubicBezTo>
                  <a:cubicBezTo>
                    <a:pt x="0" y="42840"/>
                    <a:pt x="0" y="36923"/>
                    <a:pt x="0" y="30769"/>
                  </a:cubicBezTo>
                  <a:cubicBezTo>
                    <a:pt x="8372" y="30769"/>
                    <a:pt x="16186" y="30769"/>
                    <a:pt x="24558" y="30769"/>
                  </a:cubicBezTo>
                  <a:cubicBezTo>
                    <a:pt x="24558" y="25088"/>
                    <a:pt x="24558" y="19171"/>
                    <a:pt x="24558" y="13491"/>
                  </a:cubicBezTo>
                  <a:cubicBezTo>
                    <a:pt x="42418" y="8994"/>
                    <a:pt x="60837" y="4497"/>
                    <a:pt x="78697" y="0"/>
                  </a:cubicBezTo>
                  <a:cubicBezTo>
                    <a:pt x="78697" y="10177"/>
                    <a:pt x="78697" y="20591"/>
                    <a:pt x="78697" y="30769"/>
                  </a:cubicBezTo>
                  <a:cubicBezTo>
                    <a:pt x="90976" y="30769"/>
                    <a:pt x="103255" y="30769"/>
                    <a:pt x="115534" y="3076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7"/>
            <p:cNvSpPr/>
            <p:nvPr/>
          </p:nvSpPr>
          <p:spPr>
            <a:xfrm>
              <a:off x="9445625" y="2054225"/>
              <a:ext cx="34925" cy="1825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21301"/>
                  </a:moveTo>
                  <a:cubicBezTo>
                    <a:pt x="0" y="14201"/>
                    <a:pt x="0" y="7100"/>
                    <a:pt x="0" y="0"/>
                  </a:cubicBezTo>
                  <a:cubicBezTo>
                    <a:pt x="39183" y="0"/>
                    <a:pt x="79591" y="0"/>
                    <a:pt x="118775" y="0"/>
                  </a:cubicBezTo>
                  <a:cubicBezTo>
                    <a:pt x="118775" y="7100"/>
                    <a:pt x="118775" y="14201"/>
                    <a:pt x="118775" y="21301"/>
                  </a:cubicBezTo>
                  <a:cubicBezTo>
                    <a:pt x="79591" y="21301"/>
                    <a:pt x="39183" y="21301"/>
                    <a:pt x="0" y="21301"/>
                  </a:cubicBezTo>
                  <a:close/>
                  <a:moveTo>
                    <a:pt x="0" y="119763"/>
                  </a:moveTo>
                  <a:cubicBezTo>
                    <a:pt x="0" y="90887"/>
                    <a:pt x="0" y="61775"/>
                    <a:pt x="0" y="32899"/>
                  </a:cubicBezTo>
                  <a:cubicBezTo>
                    <a:pt x="39183" y="32899"/>
                    <a:pt x="79591" y="32899"/>
                    <a:pt x="118775" y="32899"/>
                  </a:cubicBezTo>
                  <a:cubicBezTo>
                    <a:pt x="118775" y="61775"/>
                    <a:pt x="118775" y="90887"/>
                    <a:pt x="118775" y="119763"/>
                  </a:cubicBezTo>
                  <a:cubicBezTo>
                    <a:pt x="79591" y="119763"/>
                    <a:pt x="39183" y="119763"/>
                    <a:pt x="0" y="1197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7"/>
            <p:cNvSpPr/>
            <p:nvPr/>
          </p:nvSpPr>
          <p:spPr>
            <a:xfrm>
              <a:off x="9507537" y="2101850"/>
              <a:ext cx="136525" cy="13811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8125"/>
                  </a:moveTo>
                  <a:cubicBezTo>
                    <a:pt x="0" y="48125"/>
                    <a:pt x="2532" y="38437"/>
                    <a:pt x="7598" y="29062"/>
                  </a:cubicBezTo>
                  <a:cubicBezTo>
                    <a:pt x="12664" y="19687"/>
                    <a:pt x="19630" y="12500"/>
                    <a:pt x="28812" y="7500"/>
                  </a:cubicBezTo>
                  <a:cubicBezTo>
                    <a:pt x="37994" y="2500"/>
                    <a:pt x="48443" y="0"/>
                    <a:pt x="59841" y="0"/>
                  </a:cubicBezTo>
                  <a:cubicBezTo>
                    <a:pt x="77255" y="0"/>
                    <a:pt x="91503" y="5625"/>
                    <a:pt x="102902" y="16875"/>
                  </a:cubicBezTo>
                  <a:cubicBezTo>
                    <a:pt x="114300" y="28125"/>
                    <a:pt x="119683" y="42187"/>
                    <a:pt x="119683" y="59375"/>
                  </a:cubicBezTo>
                  <a:cubicBezTo>
                    <a:pt x="119683" y="76875"/>
                    <a:pt x="113984" y="91250"/>
                    <a:pt x="102585" y="102500"/>
                  </a:cubicBezTo>
                  <a:cubicBezTo>
                    <a:pt x="91187" y="113750"/>
                    <a:pt x="77255" y="119687"/>
                    <a:pt x="59841" y="119687"/>
                  </a:cubicBezTo>
                  <a:cubicBezTo>
                    <a:pt x="49393" y="119687"/>
                    <a:pt x="39261" y="117187"/>
                    <a:pt x="29445" y="112500"/>
                  </a:cubicBezTo>
                  <a:cubicBezTo>
                    <a:pt x="19947" y="107812"/>
                    <a:pt x="12664" y="100937"/>
                    <a:pt x="7598" y="91562"/>
                  </a:cubicBezTo>
                  <a:cubicBezTo>
                    <a:pt x="2532" y="82187"/>
                    <a:pt x="0" y="71250"/>
                    <a:pt x="0" y="58125"/>
                  </a:cubicBezTo>
                  <a:close/>
                  <a:moveTo>
                    <a:pt x="31345" y="59687"/>
                  </a:moveTo>
                  <a:cubicBezTo>
                    <a:pt x="31345" y="70937"/>
                    <a:pt x="34195" y="80000"/>
                    <a:pt x="39577" y="85937"/>
                  </a:cubicBezTo>
                  <a:cubicBezTo>
                    <a:pt x="44960" y="91875"/>
                    <a:pt x="51609" y="95000"/>
                    <a:pt x="59841" y="95000"/>
                  </a:cubicBezTo>
                  <a:cubicBezTo>
                    <a:pt x="68073" y="95000"/>
                    <a:pt x="74406" y="91875"/>
                    <a:pt x="79788" y="85937"/>
                  </a:cubicBezTo>
                  <a:cubicBezTo>
                    <a:pt x="85171" y="80000"/>
                    <a:pt x="88021" y="71250"/>
                    <a:pt x="88021" y="59687"/>
                  </a:cubicBezTo>
                  <a:cubicBezTo>
                    <a:pt x="88021" y="48437"/>
                    <a:pt x="85171" y="39687"/>
                    <a:pt x="79788" y="33750"/>
                  </a:cubicBezTo>
                  <a:cubicBezTo>
                    <a:pt x="74406" y="27812"/>
                    <a:pt x="67757" y="24687"/>
                    <a:pt x="59841" y="24687"/>
                  </a:cubicBezTo>
                  <a:cubicBezTo>
                    <a:pt x="51926" y="24687"/>
                    <a:pt x="44960" y="27812"/>
                    <a:pt x="39577" y="33750"/>
                  </a:cubicBezTo>
                  <a:cubicBezTo>
                    <a:pt x="34195" y="39687"/>
                    <a:pt x="31345" y="48437"/>
                    <a:pt x="31345" y="596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7"/>
            <p:cNvSpPr/>
            <p:nvPr/>
          </p:nvSpPr>
          <p:spPr>
            <a:xfrm>
              <a:off x="9671050" y="2101850"/>
              <a:ext cx="120650" cy="13493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640" y="119680"/>
                  </a:moveTo>
                  <a:cubicBezTo>
                    <a:pt x="108143" y="119680"/>
                    <a:pt x="96287" y="119680"/>
                    <a:pt x="84790" y="119680"/>
                  </a:cubicBezTo>
                  <a:cubicBezTo>
                    <a:pt x="84790" y="99840"/>
                    <a:pt x="84790" y="79680"/>
                    <a:pt x="84790" y="59840"/>
                  </a:cubicBezTo>
                  <a:cubicBezTo>
                    <a:pt x="84790" y="47360"/>
                    <a:pt x="84071" y="39040"/>
                    <a:pt x="82634" y="35520"/>
                  </a:cubicBezTo>
                  <a:cubicBezTo>
                    <a:pt x="81197" y="32000"/>
                    <a:pt x="78682" y="28800"/>
                    <a:pt x="75449" y="26880"/>
                  </a:cubicBezTo>
                  <a:cubicBezTo>
                    <a:pt x="72215" y="24960"/>
                    <a:pt x="67904" y="23680"/>
                    <a:pt x="63233" y="23680"/>
                  </a:cubicBezTo>
                  <a:cubicBezTo>
                    <a:pt x="57485" y="23680"/>
                    <a:pt x="52095" y="25280"/>
                    <a:pt x="47425" y="28160"/>
                  </a:cubicBezTo>
                  <a:cubicBezTo>
                    <a:pt x="42754" y="31040"/>
                    <a:pt x="39161" y="34880"/>
                    <a:pt x="37365" y="39680"/>
                  </a:cubicBezTo>
                  <a:cubicBezTo>
                    <a:pt x="35568" y="44480"/>
                    <a:pt x="34850" y="53440"/>
                    <a:pt x="34850" y="66560"/>
                  </a:cubicBezTo>
                  <a:cubicBezTo>
                    <a:pt x="34850" y="84160"/>
                    <a:pt x="34850" y="102080"/>
                    <a:pt x="34850" y="119680"/>
                  </a:cubicBezTo>
                  <a:cubicBezTo>
                    <a:pt x="23353" y="119680"/>
                    <a:pt x="11497" y="119680"/>
                    <a:pt x="0" y="119680"/>
                  </a:cubicBezTo>
                  <a:cubicBezTo>
                    <a:pt x="0" y="80640"/>
                    <a:pt x="0" y="41280"/>
                    <a:pt x="0" y="2240"/>
                  </a:cubicBezTo>
                  <a:cubicBezTo>
                    <a:pt x="10778" y="2240"/>
                    <a:pt x="21556" y="2240"/>
                    <a:pt x="32335" y="2240"/>
                  </a:cubicBezTo>
                  <a:cubicBezTo>
                    <a:pt x="32335" y="8000"/>
                    <a:pt x="32335" y="13760"/>
                    <a:pt x="32335" y="19520"/>
                  </a:cubicBezTo>
                  <a:cubicBezTo>
                    <a:pt x="43832" y="6400"/>
                    <a:pt x="58203" y="0"/>
                    <a:pt x="75449" y="0"/>
                  </a:cubicBezTo>
                  <a:cubicBezTo>
                    <a:pt x="83353" y="0"/>
                    <a:pt x="90179" y="1280"/>
                    <a:pt x="96646" y="3840"/>
                  </a:cubicBezTo>
                  <a:cubicBezTo>
                    <a:pt x="103113" y="6400"/>
                    <a:pt x="107784" y="9280"/>
                    <a:pt x="111017" y="13120"/>
                  </a:cubicBezTo>
                  <a:cubicBezTo>
                    <a:pt x="114251" y="16960"/>
                    <a:pt x="116407" y="21120"/>
                    <a:pt x="117844" y="26240"/>
                  </a:cubicBezTo>
                  <a:cubicBezTo>
                    <a:pt x="119281" y="31360"/>
                    <a:pt x="119640" y="37760"/>
                    <a:pt x="119640" y="47040"/>
                  </a:cubicBezTo>
                  <a:cubicBezTo>
                    <a:pt x="119640" y="71360"/>
                    <a:pt x="119640" y="95360"/>
                    <a:pt x="119640" y="1196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7"/>
            <p:cNvSpPr/>
            <p:nvPr/>
          </p:nvSpPr>
          <p:spPr>
            <a:xfrm>
              <a:off x="7737475" y="2343150"/>
              <a:ext cx="138112" cy="1825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19763"/>
                  </a:moveTo>
                  <a:cubicBezTo>
                    <a:pt x="0" y="79763"/>
                    <a:pt x="0" y="40000"/>
                    <a:pt x="0" y="0"/>
                  </a:cubicBezTo>
                  <a:cubicBezTo>
                    <a:pt x="38961" y="0"/>
                    <a:pt x="77610" y="0"/>
                    <a:pt x="116571" y="0"/>
                  </a:cubicBezTo>
                  <a:cubicBezTo>
                    <a:pt x="116571" y="6863"/>
                    <a:pt x="116571" y="13491"/>
                    <a:pt x="116571" y="20355"/>
                  </a:cubicBezTo>
                  <a:cubicBezTo>
                    <a:pt x="88207" y="20355"/>
                    <a:pt x="60155" y="20355"/>
                    <a:pt x="31792" y="20355"/>
                  </a:cubicBezTo>
                  <a:cubicBezTo>
                    <a:pt x="31792" y="29112"/>
                    <a:pt x="31792" y="38106"/>
                    <a:pt x="31792" y="46863"/>
                  </a:cubicBezTo>
                  <a:cubicBezTo>
                    <a:pt x="57974" y="46863"/>
                    <a:pt x="84467" y="46863"/>
                    <a:pt x="110649" y="46863"/>
                  </a:cubicBezTo>
                  <a:cubicBezTo>
                    <a:pt x="110649" y="53727"/>
                    <a:pt x="110649" y="60355"/>
                    <a:pt x="110649" y="67218"/>
                  </a:cubicBezTo>
                  <a:cubicBezTo>
                    <a:pt x="84467" y="67218"/>
                    <a:pt x="57974" y="67218"/>
                    <a:pt x="31792" y="67218"/>
                  </a:cubicBezTo>
                  <a:cubicBezTo>
                    <a:pt x="31792" y="77869"/>
                    <a:pt x="31792" y="88757"/>
                    <a:pt x="31792" y="99408"/>
                  </a:cubicBezTo>
                  <a:cubicBezTo>
                    <a:pt x="61090" y="99408"/>
                    <a:pt x="90389" y="99408"/>
                    <a:pt x="119688" y="99408"/>
                  </a:cubicBezTo>
                  <a:cubicBezTo>
                    <a:pt x="119688" y="106272"/>
                    <a:pt x="119688" y="112899"/>
                    <a:pt x="119688" y="119763"/>
                  </a:cubicBezTo>
                  <a:cubicBezTo>
                    <a:pt x="79792" y="119763"/>
                    <a:pt x="39896" y="119763"/>
                    <a:pt x="0" y="1197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7"/>
            <p:cNvSpPr/>
            <p:nvPr/>
          </p:nvSpPr>
          <p:spPr>
            <a:xfrm>
              <a:off x="7905750" y="2390775"/>
              <a:ext cx="120650" cy="13493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640" y="119680"/>
                  </a:moveTo>
                  <a:cubicBezTo>
                    <a:pt x="108143" y="119680"/>
                    <a:pt x="96287" y="119680"/>
                    <a:pt x="84790" y="119680"/>
                  </a:cubicBezTo>
                  <a:cubicBezTo>
                    <a:pt x="84790" y="99840"/>
                    <a:pt x="84790" y="79680"/>
                    <a:pt x="84790" y="59840"/>
                  </a:cubicBezTo>
                  <a:cubicBezTo>
                    <a:pt x="84790" y="47360"/>
                    <a:pt x="84071" y="39040"/>
                    <a:pt x="82634" y="35520"/>
                  </a:cubicBezTo>
                  <a:cubicBezTo>
                    <a:pt x="81197" y="32000"/>
                    <a:pt x="78682" y="28800"/>
                    <a:pt x="75449" y="26880"/>
                  </a:cubicBezTo>
                  <a:cubicBezTo>
                    <a:pt x="72215" y="24960"/>
                    <a:pt x="67904" y="23680"/>
                    <a:pt x="63233" y="23680"/>
                  </a:cubicBezTo>
                  <a:cubicBezTo>
                    <a:pt x="57485" y="23680"/>
                    <a:pt x="52095" y="25280"/>
                    <a:pt x="47425" y="28160"/>
                  </a:cubicBezTo>
                  <a:cubicBezTo>
                    <a:pt x="42754" y="31040"/>
                    <a:pt x="39161" y="34880"/>
                    <a:pt x="37365" y="39680"/>
                  </a:cubicBezTo>
                  <a:cubicBezTo>
                    <a:pt x="35568" y="44480"/>
                    <a:pt x="34850" y="53440"/>
                    <a:pt x="34850" y="66560"/>
                  </a:cubicBezTo>
                  <a:cubicBezTo>
                    <a:pt x="34850" y="84160"/>
                    <a:pt x="34850" y="102080"/>
                    <a:pt x="34850" y="119680"/>
                  </a:cubicBezTo>
                  <a:cubicBezTo>
                    <a:pt x="23353" y="119680"/>
                    <a:pt x="11497" y="119680"/>
                    <a:pt x="0" y="119680"/>
                  </a:cubicBezTo>
                  <a:cubicBezTo>
                    <a:pt x="0" y="80640"/>
                    <a:pt x="0" y="41280"/>
                    <a:pt x="0" y="2240"/>
                  </a:cubicBezTo>
                  <a:cubicBezTo>
                    <a:pt x="10778" y="2240"/>
                    <a:pt x="21556" y="2240"/>
                    <a:pt x="32335" y="2240"/>
                  </a:cubicBezTo>
                  <a:cubicBezTo>
                    <a:pt x="32335" y="8000"/>
                    <a:pt x="32335" y="13760"/>
                    <a:pt x="32335" y="19520"/>
                  </a:cubicBezTo>
                  <a:cubicBezTo>
                    <a:pt x="43832" y="6400"/>
                    <a:pt x="58203" y="0"/>
                    <a:pt x="75449" y="0"/>
                  </a:cubicBezTo>
                  <a:cubicBezTo>
                    <a:pt x="83353" y="0"/>
                    <a:pt x="90179" y="1280"/>
                    <a:pt x="96646" y="3840"/>
                  </a:cubicBezTo>
                  <a:cubicBezTo>
                    <a:pt x="103113" y="6400"/>
                    <a:pt x="107784" y="9280"/>
                    <a:pt x="111017" y="13120"/>
                  </a:cubicBezTo>
                  <a:cubicBezTo>
                    <a:pt x="114251" y="16960"/>
                    <a:pt x="116407" y="21120"/>
                    <a:pt x="117844" y="26240"/>
                  </a:cubicBezTo>
                  <a:cubicBezTo>
                    <a:pt x="119281" y="31360"/>
                    <a:pt x="119640" y="37760"/>
                    <a:pt x="119640" y="47040"/>
                  </a:cubicBezTo>
                  <a:cubicBezTo>
                    <a:pt x="119640" y="71360"/>
                    <a:pt x="119640" y="95360"/>
                    <a:pt x="119640" y="1196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7"/>
            <p:cNvSpPr/>
            <p:nvPr/>
          </p:nvSpPr>
          <p:spPr>
            <a:xfrm>
              <a:off x="8045450" y="2393950"/>
              <a:ext cx="138112" cy="1317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6178" y="119673"/>
                  </a:moveTo>
                  <a:cubicBezTo>
                    <a:pt x="30785" y="79891"/>
                    <a:pt x="15392" y="39782"/>
                    <a:pt x="0" y="0"/>
                  </a:cubicBezTo>
                  <a:cubicBezTo>
                    <a:pt x="10680" y="0"/>
                    <a:pt x="21361" y="0"/>
                    <a:pt x="32041" y="0"/>
                  </a:cubicBezTo>
                  <a:cubicBezTo>
                    <a:pt x="39267" y="20217"/>
                    <a:pt x="46492" y="40760"/>
                    <a:pt x="53717" y="60978"/>
                  </a:cubicBezTo>
                  <a:cubicBezTo>
                    <a:pt x="55916" y="67826"/>
                    <a:pt x="57801" y="74673"/>
                    <a:pt x="60000" y="81521"/>
                  </a:cubicBezTo>
                  <a:cubicBezTo>
                    <a:pt x="61570" y="76304"/>
                    <a:pt x="62513" y="72717"/>
                    <a:pt x="63141" y="71086"/>
                  </a:cubicBezTo>
                  <a:cubicBezTo>
                    <a:pt x="64083" y="67826"/>
                    <a:pt x="65026" y="64565"/>
                    <a:pt x="66282" y="60978"/>
                  </a:cubicBezTo>
                  <a:cubicBezTo>
                    <a:pt x="73507" y="40760"/>
                    <a:pt x="81047" y="20217"/>
                    <a:pt x="88272" y="0"/>
                  </a:cubicBezTo>
                  <a:cubicBezTo>
                    <a:pt x="98638" y="0"/>
                    <a:pt x="109319" y="0"/>
                    <a:pt x="119685" y="0"/>
                  </a:cubicBezTo>
                  <a:cubicBezTo>
                    <a:pt x="104293" y="39782"/>
                    <a:pt x="89214" y="79891"/>
                    <a:pt x="73821" y="119673"/>
                  </a:cubicBezTo>
                  <a:cubicBezTo>
                    <a:pt x="64712" y="119673"/>
                    <a:pt x="55287" y="119673"/>
                    <a:pt x="46178" y="11967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7"/>
            <p:cNvSpPr/>
            <p:nvPr/>
          </p:nvSpPr>
          <p:spPr>
            <a:xfrm>
              <a:off x="8202612" y="2343150"/>
              <a:ext cx="34925" cy="1825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21301"/>
                  </a:moveTo>
                  <a:cubicBezTo>
                    <a:pt x="0" y="14201"/>
                    <a:pt x="0" y="7100"/>
                    <a:pt x="0" y="0"/>
                  </a:cubicBezTo>
                  <a:cubicBezTo>
                    <a:pt x="39183" y="0"/>
                    <a:pt x="79591" y="0"/>
                    <a:pt x="118775" y="0"/>
                  </a:cubicBezTo>
                  <a:cubicBezTo>
                    <a:pt x="118775" y="7100"/>
                    <a:pt x="118775" y="14201"/>
                    <a:pt x="118775" y="21301"/>
                  </a:cubicBezTo>
                  <a:cubicBezTo>
                    <a:pt x="79591" y="21301"/>
                    <a:pt x="39183" y="21301"/>
                    <a:pt x="0" y="21301"/>
                  </a:cubicBezTo>
                  <a:close/>
                  <a:moveTo>
                    <a:pt x="0" y="119763"/>
                  </a:moveTo>
                  <a:cubicBezTo>
                    <a:pt x="0" y="90887"/>
                    <a:pt x="0" y="61775"/>
                    <a:pt x="0" y="32899"/>
                  </a:cubicBezTo>
                  <a:cubicBezTo>
                    <a:pt x="39183" y="32899"/>
                    <a:pt x="79591" y="32899"/>
                    <a:pt x="118775" y="32899"/>
                  </a:cubicBezTo>
                  <a:cubicBezTo>
                    <a:pt x="118775" y="61775"/>
                    <a:pt x="118775" y="90887"/>
                    <a:pt x="118775" y="119763"/>
                  </a:cubicBezTo>
                  <a:cubicBezTo>
                    <a:pt x="79591" y="119763"/>
                    <a:pt x="39183" y="119763"/>
                    <a:pt x="0" y="1197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7"/>
            <p:cNvSpPr/>
            <p:nvPr/>
          </p:nvSpPr>
          <p:spPr>
            <a:xfrm>
              <a:off x="8272462" y="2390775"/>
              <a:ext cx="85725" cy="13493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8907" y="119680"/>
                  </a:moveTo>
                  <a:cubicBezTo>
                    <a:pt x="32773" y="119680"/>
                    <a:pt x="16134" y="119680"/>
                    <a:pt x="0" y="119680"/>
                  </a:cubicBezTo>
                  <a:cubicBezTo>
                    <a:pt x="0" y="80640"/>
                    <a:pt x="0" y="41280"/>
                    <a:pt x="0" y="2240"/>
                  </a:cubicBezTo>
                  <a:cubicBezTo>
                    <a:pt x="15126" y="2240"/>
                    <a:pt x="30252" y="2240"/>
                    <a:pt x="45378" y="2240"/>
                  </a:cubicBezTo>
                  <a:cubicBezTo>
                    <a:pt x="45378" y="7680"/>
                    <a:pt x="45378" y="13440"/>
                    <a:pt x="45378" y="18880"/>
                  </a:cubicBezTo>
                  <a:cubicBezTo>
                    <a:pt x="52941" y="10880"/>
                    <a:pt x="60000" y="5760"/>
                    <a:pt x="66050" y="3520"/>
                  </a:cubicBezTo>
                  <a:cubicBezTo>
                    <a:pt x="72100" y="1280"/>
                    <a:pt x="79663" y="0"/>
                    <a:pt x="87226" y="0"/>
                  </a:cubicBezTo>
                  <a:cubicBezTo>
                    <a:pt x="98319" y="0"/>
                    <a:pt x="109411" y="1920"/>
                    <a:pt x="119495" y="5760"/>
                  </a:cubicBezTo>
                  <a:cubicBezTo>
                    <a:pt x="114453" y="14720"/>
                    <a:pt x="109915" y="24000"/>
                    <a:pt x="104873" y="32960"/>
                  </a:cubicBezTo>
                  <a:cubicBezTo>
                    <a:pt x="96302" y="29440"/>
                    <a:pt x="88739" y="27840"/>
                    <a:pt x="81680" y="27840"/>
                  </a:cubicBezTo>
                  <a:cubicBezTo>
                    <a:pt x="74621" y="27840"/>
                    <a:pt x="69075" y="29120"/>
                    <a:pt x="64033" y="31360"/>
                  </a:cubicBezTo>
                  <a:cubicBezTo>
                    <a:pt x="58991" y="33600"/>
                    <a:pt x="55966" y="38080"/>
                    <a:pt x="52941" y="44480"/>
                  </a:cubicBezTo>
                  <a:cubicBezTo>
                    <a:pt x="49915" y="50880"/>
                    <a:pt x="48907" y="63680"/>
                    <a:pt x="48907" y="83520"/>
                  </a:cubicBezTo>
                  <a:cubicBezTo>
                    <a:pt x="48907" y="95680"/>
                    <a:pt x="48907" y="107520"/>
                    <a:pt x="48907" y="1196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7"/>
            <p:cNvSpPr/>
            <p:nvPr/>
          </p:nvSpPr>
          <p:spPr>
            <a:xfrm>
              <a:off x="8364537" y="2390775"/>
              <a:ext cx="136525" cy="13811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8125"/>
                  </a:moveTo>
                  <a:cubicBezTo>
                    <a:pt x="0" y="48125"/>
                    <a:pt x="2532" y="38437"/>
                    <a:pt x="7598" y="29062"/>
                  </a:cubicBezTo>
                  <a:cubicBezTo>
                    <a:pt x="12664" y="19687"/>
                    <a:pt x="19630" y="12500"/>
                    <a:pt x="28812" y="7500"/>
                  </a:cubicBezTo>
                  <a:cubicBezTo>
                    <a:pt x="37994" y="2500"/>
                    <a:pt x="48443" y="0"/>
                    <a:pt x="59841" y="0"/>
                  </a:cubicBezTo>
                  <a:cubicBezTo>
                    <a:pt x="77255" y="0"/>
                    <a:pt x="91503" y="5625"/>
                    <a:pt x="102902" y="16875"/>
                  </a:cubicBezTo>
                  <a:cubicBezTo>
                    <a:pt x="114300" y="28125"/>
                    <a:pt x="119683" y="42187"/>
                    <a:pt x="119683" y="59375"/>
                  </a:cubicBezTo>
                  <a:cubicBezTo>
                    <a:pt x="119683" y="76875"/>
                    <a:pt x="113984" y="91250"/>
                    <a:pt x="102585" y="102500"/>
                  </a:cubicBezTo>
                  <a:cubicBezTo>
                    <a:pt x="91187" y="113750"/>
                    <a:pt x="77255" y="119687"/>
                    <a:pt x="59841" y="119687"/>
                  </a:cubicBezTo>
                  <a:cubicBezTo>
                    <a:pt x="49393" y="119687"/>
                    <a:pt x="39261" y="117187"/>
                    <a:pt x="29445" y="112500"/>
                  </a:cubicBezTo>
                  <a:cubicBezTo>
                    <a:pt x="19947" y="107812"/>
                    <a:pt x="12664" y="100937"/>
                    <a:pt x="7598" y="91562"/>
                  </a:cubicBezTo>
                  <a:cubicBezTo>
                    <a:pt x="2532" y="82187"/>
                    <a:pt x="0" y="71250"/>
                    <a:pt x="0" y="58125"/>
                  </a:cubicBezTo>
                  <a:close/>
                  <a:moveTo>
                    <a:pt x="31345" y="59687"/>
                  </a:moveTo>
                  <a:cubicBezTo>
                    <a:pt x="31345" y="70937"/>
                    <a:pt x="34195" y="80000"/>
                    <a:pt x="39577" y="85937"/>
                  </a:cubicBezTo>
                  <a:cubicBezTo>
                    <a:pt x="44960" y="91875"/>
                    <a:pt x="51609" y="95000"/>
                    <a:pt x="59841" y="95000"/>
                  </a:cubicBezTo>
                  <a:cubicBezTo>
                    <a:pt x="68073" y="95000"/>
                    <a:pt x="74406" y="91875"/>
                    <a:pt x="79788" y="85937"/>
                  </a:cubicBezTo>
                  <a:cubicBezTo>
                    <a:pt x="85171" y="80000"/>
                    <a:pt x="88021" y="71250"/>
                    <a:pt x="88021" y="59687"/>
                  </a:cubicBezTo>
                  <a:cubicBezTo>
                    <a:pt x="88021" y="48437"/>
                    <a:pt x="85171" y="39687"/>
                    <a:pt x="79788" y="33750"/>
                  </a:cubicBezTo>
                  <a:cubicBezTo>
                    <a:pt x="74406" y="27812"/>
                    <a:pt x="67757" y="24687"/>
                    <a:pt x="59841" y="24687"/>
                  </a:cubicBezTo>
                  <a:cubicBezTo>
                    <a:pt x="51926" y="24687"/>
                    <a:pt x="44960" y="27812"/>
                    <a:pt x="39577" y="33750"/>
                  </a:cubicBezTo>
                  <a:cubicBezTo>
                    <a:pt x="34195" y="39687"/>
                    <a:pt x="31345" y="48437"/>
                    <a:pt x="31345" y="596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7"/>
            <p:cNvSpPr/>
            <p:nvPr/>
          </p:nvSpPr>
          <p:spPr>
            <a:xfrm>
              <a:off x="8528050" y="2390775"/>
              <a:ext cx="120650" cy="13493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640" y="119680"/>
                  </a:moveTo>
                  <a:cubicBezTo>
                    <a:pt x="108143" y="119680"/>
                    <a:pt x="96287" y="119680"/>
                    <a:pt x="84790" y="119680"/>
                  </a:cubicBezTo>
                  <a:cubicBezTo>
                    <a:pt x="84790" y="99840"/>
                    <a:pt x="84790" y="79680"/>
                    <a:pt x="84790" y="59840"/>
                  </a:cubicBezTo>
                  <a:cubicBezTo>
                    <a:pt x="84790" y="47360"/>
                    <a:pt x="84071" y="39040"/>
                    <a:pt x="82634" y="35520"/>
                  </a:cubicBezTo>
                  <a:cubicBezTo>
                    <a:pt x="81197" y="32000"/>
                    <a:pt x="78682" y="28800"/>
                    <a:pt x="75449" y="26880"/>
                  </a:cubicBezTo>
                  <a:cubicBezTo>
                    <a:pt x="72215" y="24960"/>
                    <a:pt x="67904" y="23680"/>
                    <a:pt x="63233" y="23680"/>
                  </a:cubicBezTo>
                  <a:cubicBezTo>
                    <a:pt x="57485" y="23680"/>
                    <a:pt x="52095" y="25280"/>
                    <a:pt x="47425" y="28160"/>
                  </a:cubicBezTo>
                  <a:cubicBezTo>
                    <a:pt x="42754" y="31040"/>
                    <a:pt x="39161" y="34880"/>
                    <a:pt x="37365" y="39680"/>
                  </a:cubicBezTo>
                  <a:cubicBezTo>
                    <a:pt x="35568" y="44480"/>
                    <a:pt x="34850" y="53440"/>
                    <a:pt x="34850" y="66560"/>
                  </a:cubicBezTo>
                  <a:cubicBezTo>
                    <a:pt x="34850" y="84160"/>
                    <a:pt x="34850" y="102080"/>
                    <a:pt x="34850" y="119680"/>
                  </a:cubicBezTo>
                  <a:cubicBezTo>
                    <a:pt x="23353" y="119680"/>
                    <a:pt x="11497" y="119680"/>
                    <a:pt x="0" y="119680"/>
                  </a:cubicBezTo>
                  <a:cubicBezTo>
                    <a:pt x="0" y="80640"/>
                    <a:pt x="0" y="41280"/>
                    <a:pt x="0" y="2240"/>
                  </a:cubicBezTo>
                  <a:cubicBezTo>
                    <a:pt x="10778" y="2240"/>
                    <a:pt x="21556" y="2240"/>
                    <a:pt x="32335" y="2240"/>
                  </a:cubicBezTo>
                  <a:cubicBezTo>
                    <a:pt x="32335" y="8000"/>
                    <a:pt x="32335" y="13760"/>
                    <a:pt x="32335" y="19520"/>
                  </a:cubicBezTo>
                  <a:cubicBezTo>
                    <a:pt x="43832" y="6400"/>
                    <a:pt x="58203" y="0"/>
                    <a:pt x="75449" y="0"/>
                  </a:cubicBezTo>
                  <a:cubicBezTo>
                    <a:pt x="83353" y="0"/>
                    <a:pt x="90179" y="1280"/>
                    <a:pt x="96646" y="3840"/>
                  </a:cubicBezTo>
                  <a:cubicBezTo>
                    <a:pt x="103113" y="6400"/>
                    <a:pt x="107784" y="9280"/>
                    <a:pt x="111017" y="13120"/>
                  </a:cubicBezTo>
                  <a:cubicBezTo>
                    <a:pt x="114251" y="16960"/>
                    <a:pt x="116407" y="21120"/>
                    <a:pt x="117844" y="26240"/>
                  </a:cubicBezTo>
                  <a:cubicBezTo>
                    <a:pt x="119281" y="31360"/>
                    <a:pt x="119640" y="37760"/>
                    <a:pt x="119640" y="47040"/>
                  </a:cubicBezTo>
                  <a:cubicBezTo>
                    <a:pt x="119640" y="71360"/>
                    <a:pt x="119640" y="95360"/>
                    <a:pt x="119640" y="1196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7"/>
            <p:cNvSpPr/>
            <p:nvPr/>
          </p:nvSpPr>
          <p:spPr>
            <a:xfrm>
              <a:off x="8680450" y="2390775"/>
              <a:ext cx="193675" cy="13493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2240"/>
                  </a:moveTo>
                  <a:cubicBezTo>
                    <a:pt x="6679" y="2240"/>
                    <a:pt x="13135" y="2240"/>
                    <a:pt x="19814" y="2240"/>
                  </a:cubicBezTo>
                  <a:cubicBezTo>
                    <a:pt x="19814" y="7680"/>
                    <a:pt x="19814" y="12800"/>
                    <a:pt x="19814" y="18240"/>
                  </a:cubicBezTo>
                  <a:cubicBezTo>
                    <a:pt x="26938" y="6080"/>
                    <a:pt x="35398" y="0"/>
                    <a:pt x="45194" y="0"/>
                  </a:cubicBezTo>
                  <a:cubicBezTo>
                    <a:pt x="50538" y="0"/>
                    <a:pt x="54990" y="1600"/>
                    <a:pt x="58775" y="4480"/>
                  </a:cubicBezTo>
                  <a:cubicBezTo>
                    <a:pt x="62560" y="7360"/>
                    <a:pt x="65899" y="12480"/>
                    <a:pt x="68348" y="18560"/>
                  </a:cubicBezTo>
                  <a:cubicBezTo>
                    <a:pt x="71910" y="12480"/>
                    <a:pt x="75695" y="7680"/>
                    <a:pt x="79925" y="4480"/>
                  </a:cubicBezTo>
                  <a:cubicBezTo>
                    <a:pt x="84155" y="1280"/>
                    <a:pt x="88385" y="0"/>
                    <a:pt x="93061" y="0"/>
                  </a:cubicBezTo>
                  <a:cubicBezTo>
                    <a:pt x="99072" y="0"/>
                    <a:pt x="104192" y="1600"/>
                    <a:pt x="108200" y="5120"/>
                  </a:cubicBezTo>
                  <a:cubicBezTo>
                    <a:pt x="112207" y="8640"/>
                    <a:pt x="115547" y="13760"/>
                    <a:pt x="117551" y="20480"/>
                  </a:cubicBezTo>
                  <a:cubicBezTo>
                    <a:pt x="119109" y="25600"/>
                    <a:pt x="119777" y="33600"/>
                    <a:pt x="119777" y="44800"/>
                  </a:cubicBezTo>
                  <a:cubicBezTo>
                    <a:pt x="119777" y="69760"/>
                    <a:pt x="119777" y="94720"/>
                    <a:pt x="119777" y="119680"/>
                  </a:cubicBezTo>
                  <a:cubicBezTo>
                    <a:pt x="112653" y="119680"/>
                    <a:pt x="105306" y="119680"/>
                    <a:pt x="98181" y="119680"/>
                  </a:cubicBezTo>
                  <a:cubicBezTo>
                    <a:pt x="98181" y="97280"/>
                    <a:pt x="98181" y="75200"/>
                    <a:pt x="98181" y="52800"/>
                  </a:cubicBezTo>
                  <a:cubicBezTo>
                    <a:pt x="98181" y="41280"/>
                    <a:pt x="97513" y="33600"/>
                    <a:pt x="95955" y="30400"/>
                  </a:cubicBezTo>
                  <a:cubicBezTo>
                    <a:pt x="93951" y="25920"/>
                    <a:pt x="90834" y="23680"/>
                    <a:pt x="86827" y="23680"/>
                  </a:cubicBezTo>
                  <a:cubicBezTo>
                    <a:pt x="83710" y="23680"/>
                    <a:pt x="81038" y="24960"/>
                    <a:pt x="78367" y="27520"/>
                  </a:cubicBezTo>
                  <a:cubicBezTo>
                    <a:pt x="75695" y="30080"/>
                    <a:pt x="73692" y="34240"/>
                    <a:pt x="72578" y="39360"/>
                  </a:cubicBezTo>
                  <a:cubicBezTo>
                    <a:pt x="71465" y="44480"/>
                    <a:pt x="70797" y="52480"/>
                    <a:pt x="70797" y="63360"/>
                  </a:cubicBezTo>
                  <a:cubicBezTo>
                    <a:pt x="70797" y="82240"/>
                    <a:pt x="70797" y="100800"/>
                    <a:pt x="70797" y="119680"/>
                  </a:cubicBezTo>
                  <a:cubicBezTo>
                    <a:pt x="63673" y="119680"/>
                    <a:pt x="56326" y="119680"/>
                    <a:pt x="49202" y="119680"/>
                  </a:cubicBezTo>
                  <a:cubicBezTo>
                    <a:pt x="49202" y="98240"/>
                    <a:pt x="49202" y="77120"/>
                    <a:pt x="49202" y="55680"/>
                  </a:cubicBezTo>
                  <a:cubicBezTo>
                    <a:pt x="49202" y="44160"/>
                    <a:pt x="48756" y="36800"/>
                    <a:pt x="48089" y="33600"/>
                  </a:cubicBezTo>
                  <a:cubicBezTo>
                    <a:pt x="47421" y="30400"/>
                    <a:pt x="46085" y="27840"/>
                    <a:pt x="44526" y="26240"/>
                  </a:cubicBezTo>
                  <a:cubicBezTo>
                    <a:pt x="42968" y="24640"/>
                    <a:pt x="40742" y="23680"/>
                    <a:pt x="38070" y="23680"/>
                  </a:cubicBezTo>
                  <a:cubicBezTo>
                    <a:pt x="34730" y="23680"/>
                    <a:pt x="31614" y="24960"/>
                    <a:pt x="28942" y="27520"/>
                  </a:cubicBezTo>
                  <a:cubicBezTo>
                    <a:pt x="26270" y="30080"/>
                    <a:pt x="24489" y="33920"/>
                    <a:pt x="23376" y="38720"/>
                  </a:cubicBezTo>
                  <a:cubicBezTo>
                    <a:pt x="22263" y="43520"/>
                    <a:pt x="21595" y="51520"/>
                    <a:pt x="21595" y="62720"/>
                  </a:cubicBezTo>
                  <a:cubicBezTo>
                    <a:pt x="21595" y="81600"/>
                    <a:pt x="21595" y="100800"/>
                    <a:pt x="21595" y="119680"/>
                  </a:cubicBezTo>
                  <a:cubicBezTo>
                    <a:pt x="14471" y="119680"/>
                    <a:pt x="7124" y="119680"/>
                    <a:pt x="0" y="119680"/>
                  </a:cubicBezTo>
                  <a:cubicBezTo>
                    <a:pt x="0" y="80640"/>
                    <a:pt x="0" y="41280"/>
                    <a:pt x="0" y="22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7"/>
            <p:cNvSpPr/>
            <p:nvPr/>
          </p:nvSpPr>
          <p:spPr>
            <a:xfrm>
              <a:off x="8897937" y="2390775"/>
              <a:ext cx="123825" cy="13811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3826" y="80937"/>
                  </a:moveTo>
                  <a:cubicBezTo>
                    <a:pt x="94956" y="82500"/>
                    <a:pt x="106434" y="84375"/>
                    <a:pt x="117565" y="85937"/>
                  </a:cubicBezTo>
                  <a:cubicBezTo>
                    <a:pt x="113391" y="96875"/>
                    <a:pt x="106434" y="105312"/>
                    <a:pt x="97043" y="110937"/>
                  </a:cubicBezTo>
                  <a:cubicBezTo>
                    <a:pt x="87652" y="116562"/>
                    <a:pt x="76173" y="119687"/>
                    <a:pt x="61913" y="119687"/>
                  </a:cubicBezTo>
                  <a:cubicBezTo>
                    <a:pt x="39652" y="119687"/>
                    <a:pt x="23304" y="113125"/>
                    <a:pt x="12521" y="100312"/>
                  </a:cubicBezTo>
                  <a:cubicBezTo>
                    <a:pt x="4173" y="89687"/>
                    <a:pt x="0" y="76562"/>
                    <a:pt x="0" y="60625"/>
                  </a:cubicBezTo>
                  <a:cubicBezTo>
                    <a:pt x="0" y="41875"/>
                    <a:pt x="5565" y="26875"/>
                    <a:pt x="16695" y="16250"/>
                  </a:cubicBezTo>
                  <a:cubicBezTo>
                    <a:pt x="27826" y="5625"/>
                    <a:pt x="41739" y="0"/>
                    <a:pt x="58434" y="0"/>
                  </a:cubicBezTo>
                  <a:cubicBezTo>
                    <a:pt x="77565" y="0"/>
                    <a:pt x="92521" y="5625"/>
                    <a:pt x="103652" y="16875"/>
                  </a:cubicBezTo>
                  <a:cubicBezTo>
                    <a:pt x="114782" y="28125"/>
                    <a:pt x="119652" y="45625"/>
                    <a:pt x="119304" y="68750"/>
                  </a:cubicBezTo>
                  <a:cubicBezTo>
                    <a:pt x="91130" y="68750"/>
                    <a:pt x="62608" y="68750"/>
                    <a:pt x="34434" y="68750"/>
                  </a:cubicBezTo>
                  <a:cubicBezTo>
                    <a:pt x="34782" y="77812"/>
                    <a:pt x="37565" y="84687"/>
                    <a:pt x="42782" y="89687"/>
                  </a:cubicBezTo>
                  <a:cubicBezTo>
                    <a:pt x="48000" y="94687"/>
                    <a:pt x="54260" y="97187"/>
                    <a:pt x="62260" y="97187"/>
                  </a:cubicBezTo>
                  <a:cubicBezTo>
                    <a:pt x="67478" y="97187"/>
                    <a:pt x="72000" y="95937"/>
                    <a:pt x="75478" y="93437"/>
                  </a:cubicBezTo>
                  <a:cubicBezTo>
                    <a:pt x="78956" y="90937"/>
                    <a:pt x="82086" y="86562"/>
                    <a:pt x="83826" y="80937"/>
                  </a:cubicBezTo>
                  <a:close/>
                  <a:moveTo>
                    <a:pt x="85913" y="50312"/>
                  </a:moveTo>
                  <a:cubicBezTo>
                    <a:pt x="85565" y="41562"/>
                    <a:pt x="83130" y="34687"/>
                    <a:pt x="78260" y="30000"/>
                  </a:cubicBezTo>
                  <a:cubicBezTo>
                    <a:pt x="73391" y="25312"/>
                    <a:pt x="67478" y="23125"/>
                    <a:pt x="60521" y="23125"/>
                  </a:cubicBezTo>
                  <a:cubicBezTo>
                    <a:pt x="53217" y="23125"/>
                    <a:pt x="46956" y="25625"/>
                    <a:pt x="42086" y="30312"/>
                  </a:cubicBezTo>
                  <a:cubicBezTo>
                    <a:pt x="37217" y="35312"/>
                    <a:pt x="34782" y="41875"/>
                    <a:pt x="35130" y="50312"/>
                  </a:cubicBezTo>
                  <a:cubicBezTo>
                    <a:pt x="52173" y="50312"/>
                    <a:pt x="68869" y="50312"/>
                    <a:pt x="85913" y="503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7"/>
            <p:cNvSpPr/>
            <p:nvPr/>
          </p:nvSpPr>
          <p:spPr>
            <a:xfrm>
              <a:off x="9050337" y="2390775"/>
              <a:ext cx="120650" cy="13493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640" y="119680"/>
                  </a:moveTo>
                  <a:cubicBezTo>
                    <a:pt x="108143" y="119680"/>
                    <a:pt x="96287" y="119680"/>
                    <a:pt x="84790" y="119680"/>
                  </a:cubicBezTo>
                  <a:cubicBezTo>
                    <a:pt x="84790" y="99840"/>
                    <a:pt x="84790" y="79680"/>
                    <a:pt x="84790" y="59840"/>
                  </a:cubicBezTo>
                  <a:cubicBezTo>
                    <a:pt x="84790" y="47360"/>
                    <a:pt x="84071" y="39040"/>
                    <a:pt x="82634" y="35520"/>
                  </a:cubicBezTo>
                  <a:cubicBezTo>
                    <a:pt x="81197" y="32000"/>
                    <a:pt x="78682" y="28800"/>
                    <a:pt x="75449" y="26880"/>
                  </a:cubicBezTo>
                  <a:cubicBezTo>
                    <a:pt x="72215" y="24960"/>
                    <a:pt x="67904" y="23680"/>
                    <a:pt x="63233" y="23680"/>
                  </a:cubicBezTo>
                  <a:cubicBezTo>
                    <a:pt x="57485" y="23680"/>
                    <a:pt x="52095" y="25280"/>
                    <a:pt x="47425" y="28160"/>
                  </a:cubicBezTo>
                  <a:cubicBezTo>
                    <a:pt x="42754" y="31040"/>
                    <a:pt x="39161" y="34880"/>
                    <a:pt x="37365" y="39680"/>
                  </a:cubicBezTo>
                  <a:cubicBezTo>
                    <a:pt x="35568" y="44480"/>
                    <a:pt x="34850" y="53440"/>
                    <a:pt x="34850" y="66560"/>
                  </a:cubicBezTo>
                  <a:cubicBezTo>
                    <a:pt x="34850" y="84160"/>
                    <a:pt x="34850" y="102080"/>
                    <a:pt x="34850" y="119680"/>
                  </a:cubicBezTo>
                  <a:cubicBezTo>
                    <a:pt x="23353" y="119680"/>
                    <a:pt x="11497" y="119680"/>
                    <a:pt x="0" y="119680"/>
                  </a:cubicBezTo>
                  <a:cubicBezTo>
                    <a:pt x="0" y="80640"/>
                    <a:pt x="0" y="41280"/>
                    <a:pt x="0" y="2240"/>
                  </a:cubicBezTo>
                  <a:cubicBezTo>
                    <a:pt x="10778" y="2240"/>
                    <a:pt x="21556" y="2240"/>
                    <a:pt x="32335" y="2240"/>
                  </a:cubicBezTo>
                  <a:cubicBezTo>
                    <a:pt x="32335" y="8000"/>
                    <a:pt x="32335" y="13760"/>
                    <a:pt x="32335" y="19520"/>
                  </a:cubicBezTo>
                  <a:cubicBezTo>
                    <a:pt x="43832" y="6400"/>
                    <a:pt x="58203" y="0"/>
                    <a:pt x="75449" y="0"/>
                  </a:cubicBezTo>
                  <a:cubicBezTo>
                    <a:pt x="83353" y="0"/>
                    <a:pt x="90179" y="1280"/>
                    <a:pt x="96646" y="3840"/>
                  </a:cubicBezTo>
                  <a:cubicBezTo>
                    <a:pt x="103113" y="6400"/>
                    <a:pt x="107784" y="9280"/>
                    <a:pt x="111017" y="13120"/>
                  </a:cubicBezTo>
                  <a:cubicBezTo>
                    <a:pt x="114251" y="16960"/>
                    <a:pt x="116407" y="21120"/>
                    <a:pt x="117844" y="26240"/>
                  </a:cubicBezTo>
                  <a:cubicBezTo>
                    <a:pt x="119281" y="31360"/>
                    <a:pt x="119640" y="37760"/>
                    <a:pt x="119640" y="47040"/>
                  </a:cubicBezTo>
                  <a:cubicBezTo>
                    <a:pt x="119640" y="71360"/>
                    <a:pt x="119640" y="95360"/>
                    <a:pt x="119640" y="1196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9191625" y="2346325"/>
              <a:ext cx="77787" cy="1825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534" y="30769"/>
                  </a:moveTo>
                  <a:cubicBezTo>
                    <a:pt x="115534" y="36923"/>
                    <a:pt x="115534" y="42840"/>
                    <a:pt x="115534" y="48994"/>
                  </a:cubicBezTo>
                  <a:cubicBezTo>
                    <a:pt x="103255" y="48994"/>
                    <a:pt x="90976" y="48994"/>
                    <a:pt x="78697" y="48994"/>
                  </a:cubicBezTo>
                  <a:cubicBezTo>
                    <a:pt x="78697" y="60828"/>
                    <a:pt x="78697" y="72426"/>
                    <a:pt x="78697" y="84260"/>
                  </a:cubicBezTo>
                  <a:cubicBezTo>
                    <a:pt x="78697" y="91360"/>
                    <a:pt x="79255" y="95621"/>
                    <a:pt x="79813" y="96804"/>
                  </a:cubicBezTo>
                  <a:cubicBezTo>
                    <a:pt x="80372" y="97988"/>
                    <a:pt x="82046" y="98934"/>
                    <a:pt x="84279" y="99644"/>
                  </a:cubicBezTo>
                  <a:cubicBezTo>
                    <a:pt x="86511" y="100355"/>
                    <a:pt x="89860" y="100828"/>
                    <a:pt x="93209" y="100828"/>
                  </a:cubicBezTo>
                  <a:cubicBezTo>
                    <a:pt x="98232" y="100828"/>
                    <a:pt x="105488" y="100118"/>
                    <a:pt x="114976" y="98698"/>
                  </a:cubicBezTo>
                  <a:cubicBezTo>
                    <a:pt x="116651" y="104615"/>
                    <a:pt x="117767" y="110532"/>
                    <a:pt x="119441" y="116449"/>
                  </a:cubicBezTo>
                  <a:cubicBezTo>
                    <a:pt x="107162" y="118579"/>
                    <a:pt x="92651" y="119763"/>
                    <a:pt x="77023" y="119763"/>
                  </a:cubicBezTo>
                  <a:cubicBezTo>
                    <a:pt x="67534" y="119763"/>
                    <a:pt x="58604" y="119053"/>
                    <a:pt x="50790" y="117633"/>
                  </a:cubicBezTo>
                  <a:cubicBezTo>
                    <a:pt x="42976" y="116213"/>
                    <a:pt x="37395" y="114556"/>
                    <a:pt x="34046" y="112189"/>
                  </a:cubicBezTo>
                  <a:cubicBezTo>
                    <a:pt x="30697" y="109822"/>
                    <a:pt x="27906" y="106982"/>
                    <a:pt x="26232" y="103195"/>
                  </a:cubicBezTo>
                  <a:cubicBezTo>
                    <a:pt x="25116" y="100591"/>
                    <a:pt x="24558" y="95147"/>
                    <a:pt x="24558" y="87100"/>
                  </a:cubicBezTo>
                  <a:cubicBezTo>
                    <a:pt x="24558" y="74319"/>
                    <a:pt x="24558" y="61775"/>
                    <a:pt x="24558" y="48994"/>
                  </a:cubicBezTo>
                  <a:cubicBezTo>
                    <a:pt x="16186" y="48994"/>
                    <a:pt x="8372" y="48994"/>
                    <a:pt x="0" y="48994"/>
                  </a:cubicBezTo>
                  <a:cubicBezTo>
                    <a:pt x="0" y="42840"/>
                    <a:pt x="0" y="36923"/>
                    <a:pt x="0" y="30769"/>
                  </a:cubicBezTo>
                  <a:cubicBezTo>
                    <a:pt x="8372" y="30769"/>
                    <a:pt x="16186" y="30769"/>
                    <a:pt x="24558" y="30769"/>
                  </a:cubicBezTo>
                  <a:cubicBezTo>
                    <a:pt x="24558" y="25088"/>
                    <a:pt x="24558" y="19171"/>
                    <a:pt x="24558" y="13491"/>
                  </a:cubicBezTo>
                  <a:cubicBezTo>
                    <a:pt x="42418" y="8994"/>
                    <a:pt x="60837" y="4497"/>
                    <a:pt x="78697" y="0"/>
                  </a:cubicBezTo>
                  <a:cubicBezTo>
                    <a:pt x="78697" y="10177"/>
                    <a:pt x="78697" y="20591"/>
                    <a:pt x="78697" y="30769"/>
                  </a:cubicBezTo>
                  <a:cubicBezTo>
                    <a:pt x="90976" y="30769"/>
                    <a:pt x="103255" y="30769"/>
                    <a:pt x="115534" y="3076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9355137" y="2339975"/>
              <a:ext cx="63500" cy="23971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636" y="119819"/>
                  </a:moveTo>
                  <a:cubicBezTo>
                    <a:pt x="103636" y="119819"/>
                    <a:pt x="87954" y="119819"/>
                    <a:pt x="72954" y="119819"/>
                  </a:cubicBezTo>
                  <a:cubicBezTo>
                    <a:pt x="49090" y="110240"/>
                    <a:pt x="31363" y="100301"/>
                    <a:pt x="18409" y="89819"/>
                  </a:cubicBezTo>
                  <a:cubicBezTo>
                    <a:pt x="6136" y="79518"/>
                    <a:pt x="0" y="69578"/>
                    <a:pt x="0" y="59819"/>
                  </a:cubicBezTo>
                  <a:cubicBezTo>
                    <a:pt x="0" y="47891"/>
                    <a:pt x="7500" y="36506"/>
                    <a:pt x="23181" y="25662"/>
                  </a:cubicBezTo>
                  <a:cubicBezTo>
                    <a:pt x="36818" y="16445"/>
                    <a:pt x="53863" y="7771"/>
                    <a:pt x="74318" y="0"/>
                  </a:cubicBezTo>
                  <a:cubicBezTo>
                    <a:pt x="89318" y="0"/>
                    <a:pt x="104318" y="0"/>
                    <a:pt x="119318" y="0"/>
                  </a:cubicBezTo>
                  <a:cubicBezTo>
                    <a:pt x="98181" y="12650"/>
                    <a:pt x="83181" y="23313"/>
                    <a:pt x="75681" y="32168"/>
                  </a:cubicBezTo>
                  <a:cubicBezTo>
                    <a:pt x="68181" y="41024"/>
                    <a:pt x="63409" y="50240"/>
                    <a:pt x="63409" y="60180"/>
                  </a:cubicBezTo>
                  <a:cubicBezTo>
                    <a:pt x="63409" y="67048"/>
                    <a:pt x="65454" y="74096"/>
                    <a:pt x="70227" y="81144"/>
                  </a:cubicBezTo>
                  <a:cubicBezTo>
                    <a:pt x="75000" y="88192"/>
                    <a:pt x="81818" y="95060"/>
                    <a:pt x="90000" y="101566"/>
                  </a:cubicBezTo>
                  <a:cubicBezTo>
                    <a:pt x="95454" y="105722"/>
                    <a:pt x="105000" y="111867"/>
                    <a:pt x="118636" y="1198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9426575" y="2343150"/>
              <a:ext cx="182562" cy="1825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763" y="119763"/>
                  </a:moveTo>
                  <a:cubicBezTo>
                    <a:pt x="111023" y="119763"/>
                    <a:pt x="102519" y="119763"/>
                    <a:pt x="93779" y="119763"/>
                  </a:cubicBezTo>
                  <a:cubicBezTo>
                    <a:pt x="90236" y="110769"/>
                    <a:pt x="86929" y="101538"/>
                    <a:pt x="83385" y="92544"/>
                  </a:cubicBezTo>
                  <a:cubicBezTo>
                    <a:pt x="67559" y="92544"/>
                    <a:pt x="51496" y="92544"/>
                    <a:pt x="35669" y="92544"/>
                  </a:cubicBezTo>
                  <a:cubicBezTo>
                    <a:pt x="32362" y="101538"/>
                    <a:pt x="29055" y="110769"/>
                    <a:pt x="25748" y="119763"/>
                  </a:cubicBezTo>
                  <a:cubicBezTo>
                    <a:pt x="17244" y="119763"/>
                    <a:pt x="8503" y="119763"/>
                    <a:pt x="0" y="119763"/>
                  </a:cubicBezTo>
                  <a:cubicBezTo>
                    <a:pt x="15354" y="79763"/>
                    <a:pt x="30472" y="40000"/>
                    <a:pt x="45826" y="0"/>
                  </a:cubicBezTo>
                  <a:cubicBezTo>
                    <a:pt x="54566" y="0"/>
                    <a:pt x="63070" y="0"/>
                    <a:pt x="71811" y="0"/>
                  </a:cubicBezTo>
                  <a:cubicBezTo>
                    <a:pt x="87874" y="40000"/>
                    <a:pt x="103700" y="79763"/>
                    <a:pt x="119763" y="119763"/>
                  </a:cubicBezTo>
                  <a:close/>
                  <a:moveTo>
                    <a:pt x="75590" y="72189"/>
                  </a:moveTo>
                  <a:cubicBezTo>
                    <a:pt x="70157" y="57514"/>
                    <a:pt x="64488" y="42603"/>
                    <a:pt x="59055" y="27928"/>
                  </a:cubicBezTo>
                  <a:cubicBezTo>
                    <a:pt x="53622" y="42603"/>
                    <a:pt x="48425" y="57514"/>
                    <a:pt x="42992" y="72189"/>
                  </a:cubicBezTo>
                  <a:cubicBezTo>
                    <a:pt x="53858" y="72189"/>
                    <a:pt x="64724" y="72189"/>
                    <a:pt x="75590" y="721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9621837" y="2339975"/>
              <a:ext cx="158750" cy="18891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2911" y="75200"/>
                  </a:moveTo>
                  <a:cubicBezTo>
                    <a:pt x="101851" y="77485"/>
                    <a:pt x="110790" y="80000"/>
                    <a:pt x="119729" y="82285"/>
                  </a:cubicBezTo>
                  <a:cubicBezTo>
                    <a:pt x="115665" y="94857"/>
                    <a:pt x="108623" y="104457"/>
                    <a:pt x="99142" y="110628"/>
                  </a:cubicBezTo>
                  <a:cubicBezTo>
                    <a:pt x="89661" y="116800"/>
                    <a:pt x="77471" y="119771"/>
                    <a:pt x="62573" y="119771"/>
                  </a:cubicBezTo>
                  <a:cubicBezTo>
                    <a:pt x="44424" y="119771"/>
                    <a:pt x="29255" y="114514"/>
                    <a:pt x="17607" y="104000"/>
                  </a:cubicBezTo>
                  <a:cubicBezTo>
                    <a:pt x="5959" y="93485"/>
                    <a:pt x="0" y="79085"/>
                    <a:pt x="0" y="60800"/>
                  </a:cubicBezTo>
                  <a:cubicBezTo>
                    <a:pt x="0" y="41600"/>
                    <a:pt x="5959" y="26742"/>
                    <a:pt x="17607" y="16000"/>
                  </a:cubicBezTo>
                  <a:cubicBezTo>
                    <a:pt x="29255" y="5257"/>
                    <a:pt x="45237" y="0"/>
                    <a:pt x="64469" y="0"/>
                  </a:cubicBezTo>
                  <a:cubicBezTo>
                    <a:pt x="81264" y="0"/>
                    <a:pt x="94808" y="4114"/>
                    <a:pt x="105372" y="12571"/>
                  </a:cubicBezTo>
                  <a:cubicBezTo>
                    <a:pt x="111602" y="17371"/>
                    <a:pt x="116207" y="24685"/>
                    <a:pt x="119458" y="33828"/>
                  </a:cubicBezTo>
                  <a:cubicBezTo>
                    <a:pt x="110248" y="35657"/>
                    <a:pt x="101309" y="37485"/>
                    <a:pt x="92099" y="39314"/>
                  </a:cubicBezTo>
                  <a:cubicBezTo>
                    <a:pt x="90474" y="33371"/>
                    <a:pt x="86952" y="28571"/>
                    <a:pt x="81805" y="25142"/>
                  </a:cubicBezTo>
                  <a:cubicBezTo>
                    <a:pt x="76659" y="21714"/>
                    <a:pt x="70428" y="19885"/>
                    <a:pt x="62844" y="19885"/>
                  </a:cubicBezTo>
                  <a:cubicBezTo>
                    <a:pt x="52821" y="19885"/>
                    <a:pt x="44424" y="23085"/>
                    <a:pt x="37923" y="29257"/>
                  </a:cubicBezTo>
                  <a:cubicBezTo>
                    <a:pt x="31422" y="35428"/>
                    <a:pt x="28442" y="45257"/>
                    <a:pt x="28442" y="59200"/>
                  </a:cubicBezTo>
                  <a:cubicBezTo>
                    <a:pt x="28442" y="73828"/>
                    <a:pt x="31693" y="84342"/>
                    <a:pt x="37923" y="90514"/>
                  </a:cubicBezTo>
                  <a:cubicBezTo>
                    <a:pt x="44153" y="96685"/>
                    <a:pt x="52279" y="99885"/>
                    <a:pt x="62302" y="99885"/>
                  </a:cubicBezTo>
                  <a:cubicBezTo>
                    <a:pt x="69616" y="99885"/>
                    <a:pt x="76117" y="97828"/>
                    <a:pt x="81534" y="93942"/>
                  </a:cubicBezTo>
                  <a:cubicBezTo>
                    <a:pt x="86952" y="90057"/>
                    <a:pt x="90474" y="83657"/>
                    <a:pt x="92911" y="7520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7"/>
            <p:cNvSpPr/>
            <p:nvPr/>
          </p:nvSpPr>
          <p:spPr>
            <a:xfrm>
              <a:off x="9812337" y="2343150"/>
              <a:ext cx="138112" cy="1825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19763"/>
                  </a:moveTo>
                  <a:cubicBezTo>
                    <a:pt x="0" y="79763"/>
                    <a:pt x="0" y="40000"/>
                    <a:pt x="0" y="0"/>
                  </a:cubicBezTo>
                  <a:cubicBezTo>
                    <a:pt x="38961" y="0"/>
                    <a:pt x="77610" y="0"/>
                    <a:pt x="116571" y="0"/>
                  </a:cubicBezTo>
                  <a:cubicBezTo>
                    <a:pt x="116571" y="6863"/>
                    <a:pt x="116571" y="13491"/>
                    <a:pt x="116571" y="20355"/>
                  </a:cubicBezTo>
                  <a:cubicBezTo>
                    <a:pt x="88207" y="20355"/>
                    <a:pt x="60155" y="20355"/>
                    <a:pt x="31792" y="20355"/>
                  </a:cubicBezTo>
                  <a:cubicBezTo>
                    <a:pt x="31792" y="29112"/>
                    <a:pt x="31792" y="38106"/>
                    <a:pt x="31792" y="46863"/>
                  </a:cubicBezTo>
                  <a:cubicBezTo>
                    <a:pt x="57974" y="46863"/>
                    <a:pt x="84467" y="46863"/>
                    <a:pt x="110649" y="46863"/>
                  </a:cubicBezTo>
                  <a:cubicBezTo>
                    <a:pt x="110649" y="53727"/>
                    <a:pt x="110649" y="60355"/>
                    <a:pt x="110649" y="67218"/>
                  </a:cubicBezTo>
                  <a:cubicBezTo>
                    <a:pt x="84467" y="67218"/>
                    <a:pt x="57974" y="67218"/>
                    <a:pt x="31792" y="67218"/>
                  </a:cubicBezTo>
                  <a:cubicBezTo>
                    <a:pt x="31792" y="77869"/>
                    <a:pt x="31792" y="88757"/>
                    <a:pt x="31792" y="99408"/>
                  </a:cubicBezTo>
                  <a:cubicBezTo>
                    <a:pt x="61090" y="99408"/>
                    <a:pt x="90389" y="99408"/>
                    <a:pt x="119688" y="99408"/>
                  </a:cubicBezTo>
                  <a:cubicBezTo>
                    <a:pt x="119688" y="106272"/>
                    <a:pt x="119688" y="112899"/>
                    <a:pt x="119688" y="119763"/>
                  </a:cubicBezTo>
                  <a:cubicBezTo>
                    <a:pt x="79792" y="119763"/>
                    <a:pt x="39896" y="119763"/>
                    <a:pt x="0" y="1197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7"/>
            <p:cNvSpPr/>
            <p:nvPr/>
          </p:nvSpPr>
          <p:spPr>
            <a:xfrm>
              <a:off x="9972675" y="2339975"/>
              <a:ext cx="63500" cy="23971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81" y="119819"/>
                  </a:moveTo>
                  <a:cubicBezTo>
                    <a:pt x="13636" y="112409"/>
                    <a:pt x="22500" y="106807"/>
                    <a:pt x="27954" y="102831"/>
                  </a:cubicBezTo>
                  <a:cubicBezTo>
                    <a:pt x="33409" y="98855"/>
                    <a:pt x="38181" y="94337"/>
                    <a:pt x="42954" y="89096"/>
                  </a:cubicBezTo>
                  <a:cubicBezTo>
                    <a:pt x="47045" y="84036"/>
                    <a:pt x="50454" y="79156"/>
                    <a:pt x="52500" y="74457"/>
                  </a:cubicBezTo>
                  <a:cubicBezTo>
                    <a:pt x="54545" y="69759"/>
                    <a:pt x="55909" y="65060"/>
                    <a:pt x="55909" y="60180"/>
                  </a:cubicBezTo>
                  <a:cubicBezTo>
                    <a:pt x="55909" y="50240"/>
                    <a:pt x="51818" y="41024"/>
                    <a:pt x="44318" y="32168"/>
                  </a:cubicBezTo>
                  <a:cubicBezTo>
                    <a:pt x="36818" y="23313"/>
                    <a:pt x="21136" y="12650"/>
                    <a:pt x="0" y="0"/>
                  </a:cubicBezTo>
                  <a:cubicBezTo>
                    <a:pt x="15000" y="0"/>
                    <a:pt x="30000" y="0"/>
                    <a:pt x="45000" y="0"/>
                  </a:cubicBezTo>
                  <a:cubicBezTo>
                    <a:pt x="68863" y="8855"/>
                    <a:pt x="86590" y="18433"/>
                    <a:pt x="99545" y="28373"/>
                  </a:cubicBezTo>
                  <a:cubicBezTo>
                    <a:pt x="112500" y="38313"/>
                    <a:pt x="119318" y="48614"/>
                    <a:pt x="119318" y="58915"/>
                  </a:cubicBezTo>
                  <a:cubicBezTo>
                    <a:pt x="119318" y="67590"/>
                    <a:pt x="113863" y="76987"/>
                    <a:pt x="103636" y="86927"/>
                  </a:cubicBezTo>
                  <a:cubicBezTo>
                    <a:pt x="92045" y="97951"/>
                    <a:pt x="72954" y="108975"/>
                    <a:pt x="46363" y="119819"/>
                  </a:cubicBezTo>
                  <a:cubicBezTo>
                    <a:pt x="31363" y="119819"/>
                    <a:pt x="15681" y="119819"/>
                    <a:pt x="681" y="1198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2" name="Google Shape;232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7775" y="812800"/>
            <a:ext cx="2308225" cy="630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11525" y="5435600"/>
            <a:ext cx="1250950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56187" y="887412"/>
            <a:ext cx="774700" cy="62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7"/>
          <p:cNvSpPr txBox="1"/>
          <p:nvPr/>
        </p:nvSpPr>
        <p:spPr>
          <a:xfrm>
            <a:off x="828675" y="2903537"/>
            <a:ext cx="3360737" cy="52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CC99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CC99"/>
                </a:solidFill>
                <a:latin typeface="Arial"/>
                <a:ea typeface="Arial"/>
                <a:cs typeface="Arial"/>
                <a:sym typeface="Arial"/>
              </a:rPr>
              <a:t>Object Request Broker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CC99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CC99"/>
                </a:solidFill>
                <a:latin typeface="Arial"/>
                <a:ea typeface="Arial"/>
                <a:cs typeface="Arial"/>
                <a:sym typeface="Arial"/>
              </a:rPr>
              <a:t> (ORB)‏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7962" y="3478212"/>
            <a:ext cx="1585912" cy="6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7"/>
          <p:cNvSpPr txBox="1"/>
          <p:nvPr/>
        </p:nvSpPr>
        <p:spPr>
          <a:xfrm>
            <a:off x="6513512" y="3838575"/>
            <a:ext cx="145097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opalORB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97300" y="2062162"/>
            <a:ext cx="1658937" cy="1001712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7"/>
          <p:cNvSpPr txBox="1"/>
          <p:nvPr/>
        </p:nvSpPr>
        <p:spPr>
          <a:xfrm>
            <a:off x="3514725" y="3595687"/>
            <a:ext cx="3308350" cy="52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CCFFFF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CCFFFF"/>
                </a:solidFill>
                <a:latin typeface="Arial"/>
                <a:ea typeface="Arial"/>
                <a:cs typeface="Arial"/>
                <a:sym typeface="Arial"/>
              </a:rPr>
              <a:t>Distributed Component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CCFFFF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CCFFFF"/>
                </a:solidFill>
                <a:latin typeface="Arial"/>
                <a:ea typeface="Arial"/>
                <a:cs typeface="Arial"/>
                <a:sym typeface="Arial"/>
              </a:rPr>
              <a:t> Object Model (DCOM)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2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432050" y="3573462"/>
            <a:ext cx="1301750" cy="781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7"/>
          <p:cNvSpPr txBox="1"/>
          <p:nvPr/>
        </p:nvSpPr>
        <p:spPr>
          <a:xfrm>
            <a:off x="193675" y="4302125"/>
            <a:ext cx="1257300" cy="3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ZEN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7"/>
          <p:cNvSpPr txBox="1"/>
          <p:nvPr/>
        </p:nvSpPr>
        <p:spPr>
          <a:xfrm>
            <a:off x="6137275" y="2863850"/>
            <a:ext cx="1501775" cy="31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RTCORBA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7"/>
          <p:cNvSpPr txBox="1"/>
          <p:nvPr/>
        </p:nvSpPr>
        <p:spPr>
          <a:xfrm>
            <a:off x="3327400" y="4562475"/>
            <a:ext cx="1501775" cy="47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Source Sans Pro"/>
              <a:buNone/>
            </a:pPr>
            <a:r>
              <a:rPr lang="en-US" sz="33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</a:t>
            </a:r>
            <a:r>
              <a:rPr lang="en-US" sz="22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INI</a:t>
            </a:r>
            <a:r>
              <a:rPr lang="en-US" sz="2200" b="0" i="0" u="none" strike="noStrike" cap="none" baseline="30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7"/>
          <p:cNvSpPr txBox="1"/>
          <p:nvPr/>
        </p:nvSpPr>
        <p:spPr>
          <a:xfrm>
            <a:off x="4638675" y="4289425"/>
            <a:ext cx="2901950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EB613D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EB613D"/>
                </a:solidFill>
                <a:latin typeface="Arial"/>
                <a:ea typeface="Arial"/>
                <a:cs typeface="Arial"/>
                <a:sym typeface="Arial"/>
              </a:rPr>
              <a:t>Remote Method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EB613D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EB613D"/>
                </a:solidFill>
                <a:latin typeface="Arial"/>
                <a:ea typeface="Arial"/>
                <a:cs typeface="Arial"/>
                <a:sym typeface="Arial"/>
              </a:rPr>
              <a:t> Invocation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EB613D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EB613D"/>
                </a:solidFill>
                <a:latin typeface="Arial"/>
                <a:ea typeface="Arial"/>
                <a:cs typeface="Arial"/>
                <a:sym typeface="Arial"/>
              </a:rPr>
              <a:t> (RMI)‏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7"/>
          <p:cNvSpPr txBox="1"/>
          <p:nvPr/>
        </p:nvSpPr>
        <p:spPr>
          <a:xfrm>
            <a:off x="0" y="5511800"/>
            <a:ext cx="3359150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944794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944794"/>
                </a:solidFill>
                <a:latin typeface="Arial"/>
                <a:ea typeface="Arial"/>
                <a:cs typeface="Arial"/>
                <a:sym typeface="Arial"/>
              </a:rPr>
              <a:t>Remote Procedure Call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944794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944794"/>
                </a:solidFill>
                <a:latin typeface="Arial"/>
                <a:ea typeface="Arial"/>
                <a:cs typeface="Arial"/>
                <a:sym typeface="Arial"/>
              </a:rPr>
              <a:t> (RPC)‏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2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464425" y="6248400"/>
            <a:ext cx="1470025" cy="519112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7"/>
          <p:cNvSpPr txBox="1"/>
          <p:nvPr/>
        </p:nvSpPr>
        <p:spPr>
          <a:xfrm>
            <a:off x="7213600" y="4976812"/>
            <a:ext cx="1865312" cy="115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Enterprise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JavaBeans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Technology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(EJB)‏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7"/>
          <p:cNvSpPr txBox="1"/>
          <p:nvPr/>
        </p:nvSpPr>
        <p:spPr>
          <a:xfrm>
            <a:off x="5121275" y="5207000"/>
            <a:ext cx="2344737" cy="42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DC23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DC2300"/>
                </a:solidFill>
                <a:latin typeface="Arial"/>
                <a:ea typeface="Arial"/>
                <a:cs typeface="Arial"/>
                <a:sym typeface="Arial"/>
              </a:rPr>
              <a:t>BEA WebLogic®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2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114925" y="5583237"/>
            <a:ext cx="2143125" cy="354012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7"/>
          <p:cNvSpPr txBox="1"/>
          <p:nvPr/>
        </p:nvSpPr>
        <p:spPr>
          <a:xfrm>
            <a:off x="7277100" y="4800600"/>
            <a:ext cx="1866900" cy="31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DCFF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DCFF"/>
                </a:solidFill>
                <a:latin typeface="Arial"/>
                <a:ea typeface="Arial"/>
                <a:cs typeface="Arial"/>
                <a:sym typeface="Arial"/>
              </a:rPr>
              <a:t>Encina/9000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7"/>
          <p:cNvSpPr txBox="1"/>
          <p:nvPr/>
        </p:nvSpPr>
        <p:spPr>
          <a:xfrm>
            <a:off x="207962" y="6097587"/>
            <a:ext cx="4314825" cy="30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Extensible Markup Language (XML)‏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7"/>
          <p:cNvSpPr txBox="1"/>
          <p:nvPr/>
        </p:nvSpPr>
        <p:spPr>
          <a:xfrm>
            <a:off x="4003675" y="3163887"/>
            <a:ext cx="1181100" cy="31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E6FF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E6FF00"/>
                </a:solidFill>
                <a:latin typeface="Arial"/>
                <a:ea typeface="Arial"/>
                <a:cs typeface="Arial"/>
                <a:sym typeface="Arial"/>
              </a:rPr>
              <a:t>SOAP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2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976812" y="6254750"/>
            <a:ext cx="2030412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7"/>
          <p:cNvSpPr txBox="1"/>
          <p:nvPr/>
        </p:nvSpPr>
        <p:spPr>
          <a:xfrm>
            <a:off x="8031162" y="2662237"/>
            <a:ext cx="1050925" cy="31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EAI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2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1658937"/>
            <a:ext cx="722312" cy="677862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7"/>
          <p:cNvSpPr txBox="1"/>
          <p:nvPr/>
        </p:nvSpPr>
        <p:spPr>
          <a:xfrm>
            <a:off x="704850" y="1825625"/>
            <a:ext cx="1181100" cy="31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E6FF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E6FF00"/>
                </a:solidFill>
                <a:latin typeface="Arial"/>
                <a:ea typeface="Arial"/>
                <a:cs typeface="Arial"/>
                <a:sym typeface="Arial"/>
              </a:rPr>
              <a:t>Orbix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7"/>
          <p:cNvSpPr txBox="1"/>
          <p:nvPr/>
        </p:nvSpPr>
        <p:spPr>
          <a:xfrm>
            <a:off x="4111625" y="4795837"/>
            <a:ext cx="1281112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33CC66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33CC66"/>
                </a:solidFill>
                <a:latin typeface="Arial"/>
                <a:ea typeface="Arial"/>
                <a:cs typeface="Arial"/>
                <a:sym typeface="Arial"/>
              </a:rPr>
              <a:t>ORBlite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7"/>
          <p:cNvSpPr txBox="1"/>
          <p:nvPr/>
        </p:nvSpPr>
        <p:spPr>
          <a:xfrm>
            <a:off x="6016625" y="909637"/>
            <a:ext cx="1484312" cy="63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WS-BPEL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99284C"/>
                </a:solidFill>
                <a:latin typeface="Arial"/>
                <a:ea typeface="Arial"/>
                <a:cs typeface="Arial"/>
                <a:sym typeface="Arial"/>
              </a:rPr>
              <a:t>WSIL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7"/>
          <p:cNvSpPr txBox="1"/>
          <p:nvPr/>
        </p:nvSpPr>
        <p:spPr>
          <a:xfrm>
            <a:off x="1903412" y="1733550"/>
            <a:ext cx="1085850" cy="31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WSDL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7"/>
          <p:cNvSpPr txBox="1"/>
          <p:nvPr/>
        </p:nvSpPr>
        <p:spPr>
          <a:xfrm>
            <a:off x="7956550" y="3570287"/>
            <a:ext cx="1074737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XQuery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XPath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7"/>
          <p:cNvSpPr txBox="1"/>
          <p:nvPr/>
        </p:nvSpPr>
        <p:spPr>
          <a:xfrm>
            <a:off x="5695950" y="2420937"/>
            <a:ext cx="2225675" cy="31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DC23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DC2300"/>
                </a:solidFill>
                <a:latin typeface="Arial"/>
                <a:ea typeface="Arial"/>
                <a:cs typeface="Arial"/>
                <a:sym typeface="Arial"/>
              </a:rPr>
              <a:t>BEA Tuxedo®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7"/>
          <p:cNvSpPr txBox="1"/>
          <p:nvPr/>
        </p:nvSpPr>
        <p:spPr>
          <a:xfrm>
            <a:off x="5448300" y="3203575"/>
            <a:ext cx="3662362" cy="31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Message Queuing (MSMQ)‏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7"/>
          <p:cNvSpPr txBox="1"/>
          <p:nvPr/>
        </p:nvSpPr>
        <p:spPr>
          <a:xfrm>
            <a:off x="984250" y="6502400"/>
            <a:ext cx="2955925" cy="31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Borland® VisiBroker®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7"/>
          <p:cNvSpPr txBox="1"/>
          <p:nvPr/>
        </p:nvSpPr>
        <p:spPr>
          <a:xfrm>
            <a:off x="4133850" y="4230687"/>
            <a:ext cx="1258887" cy="31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99CCFF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IDL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7"/>
          <p:cNvSpPr txBox="1"/>
          <p:nvPr/>
        </p:nvSpPr>
        <p:spPr>
          <a:xfrm>
            <a:off x="123825" y="2443162"/>
            <a:ext cx="1036637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4C19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4C1900"/>
                </a:solidFill>
                <a:latin typeface="Arial"/>
                <a:ea typeface="Arial"/>
                <a:cs typeface="Arial"/>
                <a:sym typeface="Arial"/>
              </a:rPr>
              <a:t>IOP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2300DC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300DC"/>
                </a:solidFill>
                <a:latin typeface="Arial"/>
                <a:ea typeface="Arial"/>
                <a:cs typeface="Arial"/>
                <a:sym typeface="Arial"/>
              </a:rPr>
              <a:t> IIOP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4C19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4C1900"/>
                </a:solidFill>
                <a:latin typeface="Arial"/>
                <a:ea typeface="Arial"/>
                <a:cs typeface="Arial"/>
                <a:sym typeface="Arial"/>
              </a:rPr>
              <a:t> GIOP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p2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806575" y="4770437"/>
            <a:ext cx="1452562" cy="547687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7"/>
          <p:cNvSpPr txBox="1"/>
          <p:nvPr/>
        </p:nvSpPr>
        <p:spPr>
          <a:xfrm>
            <a:off x="60325" y="4902200"/>
            <a:ext cx="1806575" cy="31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33CC66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33CC66"/>
                </a:solidFill>
                <a:latin typeface="Arial"/>
                <a:ea typeface="Arial"/>
                <a:cs typeface="Arial"/>
                <a:sym typeface="Arial"/>
              </a:rPr>
              <a:t>Rendezvous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7"/>
          <p:cNvSpPr txBox="1"/>
          <p:nvPr/>
        </p:nvSpPr>
        <p:spPr>
          <a:xfrm>
            <a:off x="1903412" y="2354262"/>
            <a:ext cx="1085850" cy="31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BPEL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7"/>
          <p:cNvSpPr txBox="1"/>
          <p:nvPr/>
        </p:nvSpPr>
        <p:spPr>
          <a:xfrm>
            <a:off x="3216275" y="1538287"/>
            <a:ext cx="3625850" cy="31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6633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FF6633"/>
                </a:solidFill>
                <a:latin typeface="Arial"/>
                <a:ea typeface="Arial"/>
                <a:cs typeface="Arial"/>
                <a:sym typeface="Arial"/>
              </a:rPr>
              <a:t>Java Transaction API (JTA)‏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7"/>
          <p:cNvSpPr txBox="1"/>
          <p:nvPr/>
        </p:nvSpPr>
        <p:spPr>
          <a:xfrm>
            <a:off x="2778125" y="1995487"/>
            <a:ext cx="765175" cy="31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6633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FF6633"/>
                </a:solidFill>
                <a:latin typeface="Arial"/>
                <a:ea typeface="Arial"/>
                <a:cs typeface="Arial"/>
                <a:sym typeface="Arial"/>
              </a:rPr>
              <a:t>JNDI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7"/>
          <p:cNvSpPr txBox="1"/>
          <p:nvPr/>
        </p:nvSpPr>
        <p:spPr>
          <a:xfrm>
            <a:off x="5848350" y="1995487"/>
            <a:ext cx="765175" cy="31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6633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FF6633"/>
                </a:solidFill>
                <a:latin typeface="Arial"/>
                <a:ea typeface="Arial"/>
                <a:cs typeface="Arial"/>
                <a:sym typeface="Arial"/>
              </a:rPr>
              <a:t>JMS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7"/>
          <p:cNvSpPr txBox="1"/>
          <p:nvPr/>
        </p:nvSpPr>
        <p:spPr>
          <a:xfrm>
            <a:off x="7832725" y="1768475"/>
            <a:ext cx="849312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mo"/>
              <a:buNone/>
            </a:pPr>
            <a:r>
              <a:rPr lang="en-US" sz="2000" b="1" i="0" u="none" strike="noStrike" cap="none">
                <a:solidFill>
                  <a:schemeClr val="accent1"/>
                </a:solidFill>
                <a:latin typeface="Arimo"/>
                <a:ea typeface="Arimo"/>
                <a:cs typeface="Arimo"/>
                <a:sym typeface="Arimo"/>
              </a:rPr>
              <a:t>LDAP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8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8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8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Various Middlewares…</a:t>
            </a:r>
            <a:endParaRPr/>
          </a:p>
        </p:txBody>
      </p:sp>
      <p:sp>
        <p:nvSpPr>
          <p:cNvPr id="280" name="Google Shape;280;p28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DCE,CORBA, OMG, CanCORBA, ORBIX, JavaORB, ORBLite, TAO, Zen, RTCORBA, FTCORBA,DCOM, POA,IDL,IOP,IIOP, ObjectBroker, Visibroker, Orbix, ObjectBus,ESBs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MOM – TIBCO TIB/Rendezvous, BEA MessageQ, Microsoft  MSMQ, ActiveWorks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JVM, JINI, RMI, J2EE, EJB,J2ME, JDBC,JTA, JTS,JMS, JNDI,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Enterprise Middleware Technologies -- BEA WebLogic, IBM WebSphere, TivoliBeans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ENCINA, Tuxedo, CICS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SOAP, Web Services, WSDL, BPEL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XML, XQuery, XPath, JSON, MQTT, CoAP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Hadoop, MapReduce, VM, IaaS, PaaS, NaaS, DAS, 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29" descr="graphi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12" y="517525"/>
            <a:ext cx="4614862" cy="3335337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9"/>
          <p:cNvSpPr txBox="1"/>
          <p:nvPr/>
        </p:nvSpPr>
        <p:spPr>
          <a:xfrm>
            <a:off x="4706937" y="492125"/>
            <a:ext cx="4437062" cy="286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2712" marR="0" lvl="0" indent="-1127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Key problem space challenges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2712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Highly dynamic behavior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2712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Transient overloads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2712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Time-critical tasks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2712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Context-specific requirements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2712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Resource conflicts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2712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Interdependence of (sub)systems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2712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Integration with legacy (sub)systems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9"/>
          <p:cNvSpPr txBox="1">
            <a:spLocks noGrp="1"/>
          </p:cNvSpPr>
          <p:nvPr>
            <p:ph type="title"/>
          </p:nvPr>
        </p:nvSpPr>
        <p:spPr>
          <a:xfrm>
            <a:off x="-90487" y="-26987"/>
            <a:ext cx="9277350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Tahoma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New application domains</a:t>
            </a:r>
            <a:endParaRPr/>
          </a:p>
        </p:txBody>
      </p:sp>
      <p:grpSp>
        <p:nvGrpSpPr>
          <p:cNvPr id="288" name="Google Shape;288;p29"/>
          <p:cNvGrpSpPr/>
          <p:nvPr/>
        </p:nvGrpSpPr>
        <p:grpSpPr>
          <a:xfrm>
            <a:off x="6834187" y="-23812"/>
            <a:ext cx="2333625" cy="536575"/>
            <a:chOff x="6834187" y="-23812"/>
            <a:chExt cx="2333625" cy="536575"/>
          </a:xfrm>
        </p:grpSpPr>
        <p:pic>
          <p:nvPicPr>
            <p:cNvPr id="289" name="Google Shape;289;p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834187" y="-23812"/>
              <a:ext cx="2333625" cy="536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0" name="Google Shape;290;p29"/>
            <p:cNvSpPr txBox="1"/>
            <p:nvPr/>
          </p:nvSpPr>
          <p:spPr>
            <a:xfrm>
              <a:off x="6858000" y="0"/>
              <a:ext cx="2286000" cy="492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ahoma"/>
                <a:buNone/>
              </a:pPr>
              <a:r>
                <a:rPr lang="en-US" sz="2000" b="0" i="1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cf: Doug Schmidt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30"/>
          <p:cNvGrpSpPr/>
          <p:nvPr/>
        </p:nvGrpSpPr>
        <p:grpSpPr>
          <a:xfrm>
            <a:off x="22225" y="3190875"/>
            <a:ext cx="9288462" cy="3111500"/>
            <a:chOff x="0" y="3021012"/>
            <a:chExt cx="9288462" cy="3111500"/>
          </a:xfrm>
        </p:grpSpPr>
        <p:pic>
          <p:nvPicPr>
            <p:cNvPr id="296" name="Google Shape;296;p30" descr="AppIntSpaghettiIX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16437" y="3021012"/>
              <a:ext cx="4772025" cy="3111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7" name="Google Shape;297;p30"/>
            <p:cNvSpPr txBox="1"/>
            <p:nvPr/>
          </p:nvSpPr>
          <p:spPr>
            <a:xfrm>
              <a:off x="0" y="3760787"/>
              <a:ext cx="4757737" cy="2124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12712" marR="0" lvl="0" indent="-11271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ahoma"/>
                <a:buNone/>
              </a:pPr>
              <a:r>
                <a:rPr lang="en-US" sz="2000" b="1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Key solution space challenges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2712" marR="0" lvl="0" indent="-112712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ahoma"/>
                <a:buChar char="•"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Enormous accidental &amp; inherent complexities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2712" marR="0" lvl="0" indent="-112712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ahoma"/>
                <a:buChar char="•"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Continuous evolution &amp; change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2712" marR="0" lvl="0" indent="-112712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ahoma"/>
                <a:buChar char="•"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Highly heterogeneous platform, language, &amp; tool environments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98" name="Google Shape;298;p30" descr="graphi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12" y="517525"/>
            <a:ext cx="4614862" cy="3335337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0"/>
          <p:cNvSpPr txBox="1"/>
          <p:nvPr/>
        </p:nvSpPr>
        <p:spPr>
          <a:xfrm>
            <a:off x="4706937" y="492125"/>
            <a:ext cx="4437062" cy="286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2712" marR="0" lvl="0" indent="-1127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Tahoma"/>
              <a:buNone/>
            </a:pPr>
            <a:r>
              <a:rPr lang="en-US" sz="2000" b="1" i="0" u="none" strike="noStrike" cap="none">
                <a:solidFill>
                  <a:srgbClr val="BFBFBF"/>
                </a:solidFill>
                <a:latin typeface="Tahoma"/>
                <a:ea typeface="Tahoma"/>
                <a:cs typeface="Tahoma"/>
                <a:sym typeface="Tahoma"/>
              </a:rPr>
              <a:t>Key problem space challenges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2712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Highly dynamic behavior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2712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Transient overloads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2712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Time-critical tasks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2712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Context-specific requirements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2712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Resource conflicts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2712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Interdependence of (sub)systems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2712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Integration with legacy (sub)systems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0"/>
          <p:cNvSpPr txBox="1"/>
          <p:nvPr/>
        </p:nvSpPr>
        <p:spPr>
          <a:xfrm>
            <a:off x="-90487" y="-26987"/>
            <a:ext cx="9277350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3600"/>
              <a:buFont typeface="Tahoma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New application domains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1" name="Google Shape;301;p30"/>
          <p:cNvGrpSpPr/>
          <p:nvPr/>
        </p:nvGrpSpPr>
        <p:grpSpPr>
          <a:xfrm>
            <a:off x="6834187" y="-23812"/>
            <a:ext cx="2333625" cy="536575"/>
            <a:chOff x="6834187" y="-23812"/>
            <a:chExt cx="2333625" cy="536575"/>
          </a:xfrm>
        </p:grpSpPr>
        <p:pic>
          <p:nvPicPr>
            <p:cNvPr id="302" name="Google Shape;302;p3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834187" y="-23812"/>
              <a:ext cx="2333625" cy="536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3" name="Google Shape;303;p30"/>
            <p:cNvSpPr txBox="1"/>
            <p:nvPr/>
          </p:nvSpPr>
          <p:spPr>
            <a:xfrm>
              <a:off x="6858000" y="0"/>
              <a:ext cx="2286000" cy="492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ahoma"/>
                <a:buNone/>
              </a:pPr>
              <a:r>
                <a:rPr lang="en-US" sz="2000" b="0" i="1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cf: Doug Schmidt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p31"/>
          <p:cNvGrpSpPr/>
          <p:nvPr/>
        </p:nvGrpSpPr>
        <p:grpSpPr>
          <a:xfrm>
            <a:off x="22225" y="3190875"/>
            <a:ext cx="9288462" cy="3111500"/>
            <a:chOff x="0" y="3021012"/>
            <a:chExt cx="9288462" cy="3111500"/>
          </a:xfrm>
        </p:grpSpPr>
        <p:pic>
          <p:nvPicPr>
            <p:cNvPr id="309" name="Google Shape;309;p31" descr="AppIntSpaghettiIX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16437" y="3021012"/>
              <a:ext cx="4772025" cy="3111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0" name="Google Shape;310;p31"/>
            <p:cNvSpPr txBox="1"/>
            <p:nvPr/>
          </p:nvSpPr>
          <p:spPr>
            <a:xfrm>
              <a:off x="0" y="3760787"/>
              <a:ext cx="4757737" cy="2124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12712" marR="0" lvl="0" indent="-11271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FBFBF"/>
                </a:buClr>
                <a:buSzPts val="2000"/>
                <a:buFont typeface="Tahoma"/>
                <a:buNone/>
              </a:pPr>
              <a:r>
                <a:rPr lang="en-US" sz="2000" b="1" i="0" u="none" strike="noStrike" cap="none">
                  <a:solidFill>
                    <a:srgbClr val="BFBFBF"/>
                  </a:solidFill>
                  <a:latin typeface="Tahoma"/>
                  <a:ea typeface="Tahoma"/>
                  <a:cs typeface="Tahoma"/>
                  <a:sym typeface="Tahoma"/>
                </a:rPr>
                <a:t>Key solution space challenges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2712" marR="0" lvl="0" indent="-112712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BFBFBF"/>
                </a:buClr>
                <a:buSzPts val="1600"/>
                <a:buFont typeface="Tahoma"/>
                <a:buChar char="•"/>
              </a:pPr>
              <a:r>
                <a:rPr lang="en-US" sz="2000" b="0" i="0" u="none" strike="noStrike" cap="none">
                  <a:solidFill>
                    <a:srgbClr val="BFBFBF"/>
                  </a:solidFill>
                  <a:latin typeface="Tahoma"/>
                  <a:ea typeface="Tahoma"/>
                  <a:cs typeface="Tahoma"/>
                  <a:sym typeface="Tahoma"/>
                </a:rPr>
                <a:t>Enormous accidental &amp; inherent complexities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2712" marR="0" lvl="0" indent="-112712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BFBFBF"/>
                </a:buClr>
                <a:buSzPts val="1600"/>
                <a:buFont typeface="Tahoma"/>
                <a:buChar char="•"/>
              </a:pPr>
              <a:r>
                <a:rPr lang="en-US" sz="2000" b="0" i="0" u="none" strike="noStrike" cap="none">
                  <a:solidFill>
                    <a:srgbClr val="BFBFBF"/>
                  </a:solidFill>
                  <a:latin typeface="Tahoma"/>
                  <a:ea typeface="Tahoma"/>
                  <a:cs typeface="Tahoma"/>
                  <a:sym typeface="Tahoma"/>
                </a:rPr>
                <a:t>Continuous evolution &amp; change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2712" marR="0" lvl="0" indent="-112712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BFBFBF"/>
                </a:buClr>
                <a:buSzPts val="1600"/>
                <a:buFont typeface="Tahoma"/>
                <a:buChar char="•"/>
              </a:pPr>
              <a:r>
                <a:rPr lang="en-US" sz="2000" b="0" i="0" u="none" strike="noStrike" cap="none">
                  <a:solidFill>
                    <a:srgbClr val="BFBFBF"/>
                  </a:solidFill>
                  <a:latin typeface="Tahoma"/>
                  <a:ea typeface="Tahoma"/>
                  <a:cs typeface="Tahoma"/>
                  <a:sym typeface="Tahoma"/>
                </a:rPr>
                <a:t>Highly heterogeneous platform, language, &amp; tool environments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11" name="Google Shape;311;p31" descr="graphi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12" y="517525"/>
            <a:ext cx="4614862" cy="3335337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1"/>
          <p:cNvSpPr txBox="1"/>
          <p:nvPr/>
        </p:nvSpPr>
        <p:spPr>
          <a:xfrm>
            <a:off x="0" y="6353175"/>
            <a:ext cx="9144000" cy="49847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1"/>
          <p:cNvSpPr txBox="1"/>
          <p:nvPr/>
        </p:nvSpPr>
        <p:spPr>
          <a:xfrm>
            <a:off x="4706937" y="492125"/>
            <a:ext cx="4437062" cy="286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2712" marR="0" lvl="0" indent="-1127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Tahoma"/>
              <a:buNone/>
            </a:pPr>
            <a:r>
              <a:rPr lang="en-US" sz="2000" b="1" i="0" u="none" strike="noStrike" cap="none">
                <a:solidFill>
                  <a:srgbClr val="BFBFBF"/>
                </a:solidFill>
                <a:latin typeface="Tahoma"/>
                <a:ea typeface="Tahoma"/>
                <a:cs typeface="Tahoma"/>
                <a:sym typeface="Tahoma"/>
              </a:rPr>
              <a:t>Key problem space challenges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2712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Highly dynamic behavior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2712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Transient overloads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2712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Time-critical tasks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2712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Context-specific requirements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2712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Resource conflicts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2712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Interdependence of (sub)systems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2712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Integration with legacy (sub)systems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4" name="Google Shape;314;p31"/>
          <p:cNvGrpSpPr/>
          <p:nvPr/>
        </p:nvGrpSpPr>
        <p:grpSpPr>
          <a:xfrm>
            <a:off x="115887" y="6376987"/>
            <a:ext cx="8924925" cy="431800"/>
            <a:chOff x="115887" y="6376987"/>
            <a:chExt cx="8924925" cy="431800"/>
          </a:xfrm>
        </p:grpSpPr>
        <p:pic>
          <p:nvPicPr>
            <p:cNvPr id="315" name="Google Shape;315;p3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5887" y="6376987"/>
              <a:ext cx="8924925" cy="431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6" name="Google Shape;316;p31"/>
            <p:cNvSpPr txBox="1"/>
            <p:nvPr/>
          </p:nvSpPr>
          <p:spPr>
            <a:xfrm>
              <a:off x="134937" y="6399212"/>
              <a:ext cx="8883650" cy="387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ahoma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Mapping problem space requirements to solution space artifacts is very hard!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7" name="Google Shape;317;p31"/>
          <p:cNvGrpSpPr/>
          <p:nvPr/>
        </p:nvGrpSpPr>
        <p:grpSpPr>
          <a:xfrm>
            <a:off x="1349375" y="1238250"/>
            <a:ext cx="6810375" cy="4838700"/>
            <a:chOff x="1304925" y="1381125"/>
            <a:chExt cx="6810375" cy="4838700"/>
          </a:xfrm>
        </p:grpSpPr>
        <p:sp>
          <p:nvSpPr>
            <p:cNvPr id="318" name="Google Shape;318;p31"/>
            <p:cNvSpPr/>
            <p:nvPr/>
          </p:nvSpPr>
          <p:spPr>
            <a:xfrm>
              <a:off x="3219450" y="2662237"/>
              <a:ext cx="3438525" cy="34718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15457" y="19698"/>
                    <a:pt x="100055" y="110452"/>
                    <a:pt x="120000" y="119999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2359025" y="2733675"/>
              <a:ext cx="3346450" cy="28860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24022" y="16765"/>
                    <a:pt x="100303" y="100330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2638425" y="2124075"/>
              <a:ext cx="4410075" cy="2286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12095" y="29916"/>
                    <a:pt x="109200" y="79250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3700462" y="2306637"/>
              <a:ext cx="3167062" cy="29892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9984" y="31035"/>
                    <a:pt x="110616" y="89729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3519487" y="2193925"/>
              <a:ext cx="3338512" cy="34448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15920" y="19907"/>
                    <a:pt x="100256" y="103520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1"/>
            <p:cNvSpPr/>
            <p:nvPr/>
          </p:nvSpPr>
          <p:spPr>
            <a:xfrm rot="-2160000">
              <a:off x="3621087" y="2066925"/>
              <a:ext cx="1135062" cy="36099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2915" y="24010"/>
                    <a:pt x="120000" y="94248"/>
                    <a:pt x="58772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1"/>
            <p:cNvSpPr/>
            <p:nvPr/>
          </p:nvSpPr>
          <p:spPr>
            <a:xfrm rot="-2160000">
              <a:off x="4884737" y="1528762"/>
              <a:ext cx="798512" cy="352742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4137" y="24572"/>
                    <a:pt x="120000" y="94185"/>
                    <a:pt x="78838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1"/>
            <p:cNvSpPr/>
            <p:nvPr/>
          </p:nvSpPr>
          <p:spPr>
            <a:xfrm rot="-2160000">
              <a:off x="4791075" y="1279525"/>
              <a:ext cx="512762" cy="28352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6440" y="30571"/>
                    <a:pt x="119999" y="87346"/>
                    <a:pt x="41694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2490787" y="3373437"/>
              <a:ext cx="4986337" cy="170338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9589" y="42497"/>
                    <a:pt x="113428" y="72693"/>
                    <a:pt x="119999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2076450" y="2085975"/>
              <a:ext cx="3762375" cy="413385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1705"/>
                  </a:moveTo>
                  <a:cubicBezTo>
                    <a:pt x="101" y="31981"/>
                    <a:pt x="6481" y="0"/>
                    <a:pt x="26481" y="14700"/>
                  </a:cubicBezTo>
                  <a:cubicBezTo>
                    <a:pt x="46481" y="29400"/>
                    <a:pt x="100506" y="98064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1619250" y="2257425"/>
              <a:ext cx="3279775" cy="283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14811" y="25291"/>
                    <a:pt x="98973" y="92556"/>
                    <a:pt x="120000" y="119999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1"/>
            <p:cNvSpPr/>
            <p:nvPr/>
          </p:nvSpPr>
          <p:spPr>
            <a:xfrm rot="-2100000" flipH="1">
              <a:off x="4073525" y="2354262"/>
              <a:ext cx="428625" cy="24288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6486" y="0"/>
                  </a:moveTo>
                  <a:cubicBezTo>
                    <a:pt x="0" y="38666"/>
                    <a:pt x="120000" y="82588"/>
                    <a:pt x="53108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1"/>
            <p:cNvSpPr/>
            <p:nvPr/>
          </p:nvSpPr>
          <p:spPr>
            <a:xfrm>
              <a:off x="1695450" y="3200400"/>
              <a:ext cx="3319462" cy="172561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14461" y="41950"/>
                    <a:pt x="110129" y="73302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1"/>
            <p:cNvSpPr/>
            <p:nvPr/>
          </p:nvSpPr>
          <p:spPr>
            <a:xfrm>
              <a:off x="3490912" y="2336800"/>
              <a:ext cx="1814512" cy="338772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26456" y="21368"/>
                    <a:pt x="58897" y="109709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1"/>
            <p:cNvSpPr/>
            <p:nvPr/>
          </p:nvSpPr>
          <p:spPr>
            <a:xfrm>
              <a:off x="2419350" y="2009775"/>
              <a:ext cx="3689350" cy="3048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12960" y="23750"/>
                    <a:pt x="98313" y="102062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3781425" y="1381125"/>
              <a:ext cx="2052637" cy="26828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23387" y="26911"/>
                    <a:pt x="77772" y="100757"/>
                    <a:pt x="119999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3349625" y="2682875"/>
              <a:ext cx="2079625" cy="219392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20977" y="25180"/>
                    <a:pt x="93618" y="99507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2636837" y="2798762"/>
              <a:ext cx="3354387" cy="306863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20160" y="12105"/>
                    <a:pt x="103644" y="105349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3233737" y="2366962"/>
              <a:ext cx="4252912" cy="186213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10257" y="29667"/>
                    <a:pt x="111220" y="79079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3784600" y="2363787"/>
              <a:ext cx="3997325" cy="254158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5909" y="30206"/>
                    <a:pt x="114471" y="90543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3630612" y="2279650"/>
              <a:ext cx="3322637" cy="263525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13129" y="20963"/>
                    <a:pt x="103487" y="102939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1"/>
            <p:cNvSpPr/>
            <p:nvPr/>
          </p:nvSpPr>
          <p:spPr>
            <a:xfrm rot="-2160000">
              <a:off x="3635375" y="2197100"/>
              <a:ext cx="1016000" cy="292735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2915" y="24010"/>
                    <a:pt x="120000" y="94248"/>
                    <a:pt x="58772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1"/>
            <p:cNvSpPr/>
            <p:nvPr/>
          </p:nvSpPr>
          <p:spPr>
            <a:xfrm rot="-2160000">
              <a:off x="4760912" y="1697037"/>
              <a:ext cx="715962" cy="285908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4137" y="24572"/>
                    <a:pt x="120000" y="94185"/>
                    <a:pt x="78838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2495550" y="1676400"/>
              <a:ext cx="5619750" cy="320992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7762" y="17270"/>
                    <a:pt x="118983" y="92225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2693987" y="3308350"/>
              <a:ext cx="4383087" cy="217805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8779" y="27026"/>
                    <a:pt x="114219" y="89562"/>
                    <a:pt x="119999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2341562" y="3162300"/>
              <a:ext cx="3906837" cy="1485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3510" y="51153"/>
                    <a:pt x="113563" y="75384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1304925" y="1981200"/>
              <a:ext cx="4886325" cy="35718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8070" y="16266"/>
                    <a:pt x="108421" y="102453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3649662" y="2613025"/>
              <a:ext cx="2236787" cy="24542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29212" y="19094"/>
                    <a:pt x="91383" y="101681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2081212" y="3544887"/>
              <a:ext cx="5548312" cy="206533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6935" y="28501"/>
                    <a:pt x="115433" y="87901"/>
                    <a:pt x="119999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31"/>
            <p:cNvSpPr/>
            <p:nvPr/>
          </p:nvSpPr>
          <p:spPr>
            <a:xfrm rot="-2100000" flipH="1">
              <a:off x="3535362" y="2422525"/>
              <a:ext cx="1016000" cy="29257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2915" y="24010"/>
                    <a:pt x="120000" y="94248"/>
                    <a:pt x="58772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209925" y="1895475"/>
              <a:ext cx="2551112" cy="268128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15084" y="21953"/>
                    <a:pt x="93714" y="104085"/>
                    <a:pt x="119999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31"/>
            <p:cNvSpPr/>
            <p:nvPr/>
          </p:nvSpPr>
          <p:spPr>
            <a:xfrm>
              <a:off x="3914775" y="3495675"/>
              <a:ext cx="1504950" cy="170021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25569" y="34621"/>
                    <a:pt x="71392" y="96470"/>
                    <a:pt x="120000" y="1200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2075" tIns="46025" rIns="92075" bIns="460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0" name="Google Shape;350;p31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39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Tahoma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New application domains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7751" y="5683743"/>
            <a:ext cx="4008437" cy="1076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6" name="Google Shape;356;p32"/>
          <p:cNvGrpSpPr/>
          <p:nvPr/>
        </p:nvGrpSpPr>
        <p:grpSpPr>
          <a:xfrm>
            <a:off x="3443604" y="3071749"/>
            <a:ext cx="2217737" cy="2524125"/>
            <a:chOff x="3443604" y="3071749"/>
            <a:chExt cx="2217737" cy="2524125"/>
          </a:xfrm>
        </p:grpSpPr>
        <p:grpSp>
          <p:nvGrpSpPr>
            <p:cNvPr id="357" name="Google Shape;357;p32"/>
            <p:cNvGrpSpPr/>
            <p:nvPr/>
          </p:nvGrpSpPr>
          <p:grpSpPr>
            <a:xfrm>
              <a:off x="3491229" y="3071749"/>
              <a:ext cx="2170112" cy="519112"/>
              <a:chOff x="6784975" y="2352675"/>
              <a:chExt cx="2170112" cy="519112"/>
            </a:xfrm>
          </p:grpSpPr>
          <p:pic>
            <p:nvPicPr>
              <p:cNvPr id="358" name="Google Shape;358;p32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6784975" y="2352675"/>
                <a:ext cx="2170112" cy="51911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59" name="Google Shape;359;p32"/>
              <p:cNvSpPr txBox="1"/>
              <p:nvPr/>
            </p:nvSpPr>
            <p:spPr>
              <a:xfrm>
                <a:off x="6829425" y="2395537"/>
                <a:ext cx="2084387" cy="433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0" name="Google Shape;360;p32"/>
            <p:cNvSpPr txBox="1"/>
            <p:nvPr/>
          </p:nvSpPr>
          <p:spPr>
            <a:xfrm>
              <a:off x="3637279" y="3105086"/>
              <a:ext cx="1847850" cy="479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ahoma"/>
                <a:buNone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Domain-Specific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ahoma"/>
                <a:buNone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Services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1" name="Google Shape;361;p32"/>
            <p:cNvGrpSpPr/>
            <p:nvPr/>
          </p:nvGrpSpPr>
          <p:grpSpPr>
            <a:xfrm>
              <a:off x="3484879" y="3571811"/>
              <a:ext cx="2170112" cy="523875"/>
              <a:chOff x="6778625" y="2852737"/>
              <a:chExt cx="2170112" cy="523875"/>
            </a:xfrm>
          </p:grpSpPr>
          <p:pic>
            <p:nvPicPr>
              <p:cNvPr id="362" name="Google Shape;362;p32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6778625" y="2852737"/>
                <a:ext cx="2170112" cy="5238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63" name="Google Shape;363;p32"/>
              <p:cNvSpPr txBox="1"/>
              <p:nvPr/>
            </p:nvSpPr>
            <p:spPr>
              <a:xfrm>
                <a:off x="6821487" y="2895600"/>
                <a:ext cx="2084387" cy="433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4" name="Google Shape;364;p32"/>
            <p:cNvSpPr txBox="1"/>
            <p:nvPr/>
          </p:nvSpPr>
          <p:spPr>
            <a:xfrm>
              <a:off x="3443604" y="3605149"/>
              <a:ext cx="2212975" cy="481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ahoma"/>
                <a:buNone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Common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ahoma"/>
                <a:buNone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Middleware Services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5" name="Google Shape;365;p32"/>
            <p:cNvGrpSpPr/>
            <p:nvPr/>
          </p:nvGrpSpPr>
          <p:grpSpPr>
            <a:xfrm>
              <a:off x="3484879" y="4065524"/>
              <a:ext cx="2170112" cy="523875"/>
              <a:chOff x="6778625" y="3346450"/>
              <a:chExt cx="2170112" cy="523875"/>
            </a:xfrm>
          </p:grpSpPr>
          <p:pic>
            <p:nvPicPr>
              <p:cNvPr id="366" name="Google Shape;366;p32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6778625" y="3346450"/>
                <a:ext cx="2170112" cy="5238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67" name="Google Shape;367;p32"/>
              <p:cNvSpPr txBox="1"/>
              <p:nvPr/>
            </p:nvSpPr>
            <p:spPr>
              <a:xfrm>
                <a:off x="6821487" y="3394075"/>
                <a:ext cx="2084387" cy="433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8" name="Google Shape;368;p32"/>
            <p:cNvSpPr txBox="1"/>
            <p:nvPr/>
          </p:nvSpPr>
          <p:spPr>
            <a:xfrm>
              <a:off x="3803966" y="4116324"/>
              <a:ext cx="1477962" cy="479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ahoma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Distribution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ahoma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Middleware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9" name="Google Shape;369;p32"/>
            <p:cNvGrpSpPr/>
            <p:nvPr/>
          </p:nvGrpSpPr>
          <p:grpSpPr>
            <a:xfrm>
              <a:off x="3484879" y="4571936"/>
              <a:ext cx="2170112" cy="523875"/>
              <a:chOff x="6778625" y="3852862"/>
              <a:chExt cx="2170112" cy="523875"/>
            </a:xfrm>
          </p:grpSpPr>
          <p:pic>
            <p:nvPicPr>
              <p:cNvPr id="370" name="Google Shape;370;p32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6778625" y="3852862"/>
                <a:ext cx="2170112" cy="5238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71" name="Google Shape;371;p32"/>
              <p:cNvSpPr txBox="1"/>
              <p:nvPr/>
            </p:nvSpPr>
            <p:spPr>
              <a:xfrm>
                <a:off x="6821487" y="3897312"/>
                <a:ext cx="2084387" cy="434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2" name="Google Shape;372;p32"/>
            <p:cNvSpPr txBox="1"/>
            <p:nvPr/>
          </p:nvSpPr>
          <p:spPr>
            <a:xfrm>
              <a:off x="3513454" y="4614799"/>
              <a:ext cx="2111375" cy="481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ahoma"/>
                <a:buNone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Host Infrastructure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ahoma"/>
                <a:buNone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Middleware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3" name="Google Shape;373;p32"/>
            <p:cNvGrpSpPr/>
            <p:nvPr/>
          </p:nvGrpSpPr>
          <p:grpSpPr>
            <a:xfrm>
              <a:off x="3484879" y="5071999"/>
              <a:ext cx="2170112" cy="523875"/>
              <a:chOff x="6778625" y="4352925"/>
              <a:chExt cx="2170112" cy="523875"/>
            </a:xfrm>
          </p:grpSpPr>
          <p:pic>
            <p:nvPicPr>
              <p:cNvPr id="374" name="Google Shape;374;p32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6778625" y="4352925"/>
                <a:ext cx="2170112" cy="5238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75" name="Google Shape;375;p32"/>
              <p:cNvSpPr txBox="1"/>
              <p:nvPr/>
            </p:nvSpPr>
            <p:spPr>
              <a:xfrm>
                <a:off x="6821487" y="4400550"/>
                <a:ext cx="2084387" cy="433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6" name="Google Shape;376;p32"/>
            <p:cNvSpPr txBox="1"/>
            <p:nvPr/>
          </p:nvSpPr>
          <p:spPr>
            <a:xfrm>
              <a:off x="3443604" y="5110099"/>
              <a:ext cx="2212975" cy="479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ahoma"/>
                <a:buNone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Operating Systems &amp;</a:t>
              </a:r>
              <a:br>
                <a:rPr lang="en-US" sz="1400" b="1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</a:br>
              <a:r>
                <a:rPr lang="en-US" sz="1400" b="1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Protocols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7" name="Google Shape;377;p32"/>
            <p:cNvGrpSpPr/>
            <p:nvPr/>
          </p:nvGrpSpPr>
          <p:grpSpPr>
            <a:xfrm>
              <a:off x="3448366" y="4565586"/>
              <a:ext cx="2206625" cy="579437"/>
              <a:chOff x="6742112" y="3846512"/>
              <a:chExt cx="2206625" cy="579437"/>
            </a:xfrm>
          </p:grpSpPr>
          <p:pic>
            <p:nvPicPr>
              <p:cNvPr id="378" name="Google Shape;378;p32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6742112" y="3846512"/>
                <a:ext cx="2206625" cy="57943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79" name="Google Shape;379;p32"/>
              <p:cNvSpPr txBox="1"/>
              <p:nvPr/>
            </p:nvSpPr>
            <p:spPr>
              <a:xfrm>
                <a:off x="6821487" y="3921125"/>
                <a:ext cx="2054225" cy="425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80" name="Google Shape;380;p32"/>
          <p:cNvSpPr txBox="1">
            <a:spLocks noGrp="1"/>
          </p:cNvSpPr>
          <p:nvPr>
            <p:ph type="title"/>
          </p:nvPr>
        </p:nvSpPr>
        <p:spPr>
          <a:xfrm>
            <a:off x="123825" y="381000"/>
            <a:ext cx="9020175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Tahoma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Extending the OSI Layering for the Software Infrastructure</a:t>
            </a:r>
            <a:endParaRPr/>
          </a:p>
        </p:txBody>
      </p:sp>
      <p:grpSp>
        <p:nvGrpSpPr>
          <p:cNvPr id="381" name="Google Shape;381;p32"/>
          <p:cNvGrpSpPr/>
          <p:nvPr/>
        </p:nvGrpSpPr>
        <p:grpSpPr>
          <a:xfrm>
            <a:off x="2133411" y="1219200"/>
            <a:ext cx="4262969" cy="1737321"/>
            <a:chOff x="0" y="0"/>
            <a:chExt cx="2147483646" cy="2147483647"/>
          </a:xfrm>
        </p:grpSpPr>
        <p:pic>
          <p:nvPicPr>
            <p:cNvPr id="382" name="Google Shape;382;p3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530676482" y="609913675"/>
              <a:ext cx="571528547" cy="15375699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3" name="Google Shape;383;p3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60979050" y="629753132"/>
              <a:ext cx="574813075" cy="14978896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4" name="Google Shape;384;p32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844185944" y="639673581"/>
              <a:ext cx="578097662" cy="14780503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5" name="Google Shape;385;p32"/>
            <p:cNvSpPr txBox="1"/>
            <p:nvPr/>
          </p:nvSpPr>
          <p:spPr>
            <a:xfrm>
              <a:off x="0" y="0"/>
              <a:ext cx="793478628" cy="4262431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 Black"/>
                <a:buNone/>
              </a:pPr>
              <a:r>
                <a:rPr lang="en-US" sz="1100" b="1" i="0" u="none" strike="noStrike" cap="none">
                  <a:solidFill>
                    <a:srgbClr val="FF000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SCADA infrastructure  Systems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2"/>
            <p:cNvSpPr txBox="1"/>
            <p:nvPr/>
          </p:nvSpPr>
          <p:spPr>
            <a:xfrm>
              <a:off x="785780652" y="180473330"/>
              <a:ext cx="680024302" cy="4262434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 Black"/>
                <a:buNone/>
              </a:pPr>
              <a:r>
                <a:rPr lang="en-US" sz="1100" b="1" i="0" u="none" strike="noStrike" cap="none">
                  <a:solidFill>
                    <a:srgbClr val="FF000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Air Traffic Mgmt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2"/>
            <p:cNvSpPr txBox="1"/>
            <p:nvPr/>
          </p:nvSpPr>
          <p:spPr>
            <a:xfrm>
              <a:off x="1581280317" y="213121375"/>
              <a:ext cx="566203329" cy="4262425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 Black"/>
                <a:buNone/>
              </a:pPr>
              <a:r>
                <a:rPr lang="en-US" sz="1100" b="1" i="0" u="none" strike="noStrike" cap="none">
                  <a:solidFill>
                    <a:srgbClr val="FF000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Aerospace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32"/>
          <p:cNvSpPr/>
          <p:nvPr/>
        </p:nvSpPr>
        <p:spPr>
          <a:xfrm>
            <a:off x="123825" y="3242059"/>
            <a:ext cx="2416239" cy="1754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Encapsulates &amp; enhances native OS mechanisms to create reusable network programming components</a:t>
            </a:r>
            <a:endParaRPr/>
          </a:p>
        </p:txBody>
      </p:sp>
      <p:sp>
        <p:nvSpPr>
          <p:cNvPr id="389" name="Google Shape;389;p32"/>
          <p:cNvSpPr/>
          <p:nvPr/>
        </p:nvSpPr>
        <p:spPr>
          <a:xfrm>
            <a:off x="6396380" y="1752303"/>
            <a:ext cx="241623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Mission critical applications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32"/>
          <p:cNvSpPr/>
          <p:nvPr/>
        </p:nvSpPr>
        <p:spPr>
          <a:xfrm>
            <a:off x="6306497" y="4077545"/>
            <a:ext cx="24162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Software stack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32"/>
          <p:cNvSpPr/>
          <p:nvPr/>
        </p:nvSpPr>
        <p:spPr>
          <a:xfrm>
            <a:off x="6856188" y="6026355"/>
            <a:ext cx="241623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Hardware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infrastructure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3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33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33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Distributed Systems</a:t>
            </a:r>
            <a:endParaRPr/>
          </a:p>
        </p:txBody>
      </p:sp>
      <p:sp>
        <p:nvSpPr>
          <p:cNvPr id="399" name="Google Shape;399;p33"/>
          <p:cNvSpPr txBox="1">
            <a:spLocks noGrp="1"/>
          </p:cNvSpPr>
          <p:nvPr>
            <p:ph type="body" idx="1"/>
          </p:nvPr>
        </p:nvSpPr>
        <p:spPr>
          <a:xfrm>
            <a:off x="0" y="1288100"/>
            <a:ext cx="9144000" cy="52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400" b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Lamport’s Definition</a:t>
            </a:r>
            <a:endParaRPr sz="2400" b="1">
              <a:latin typeface="Arial"/>
              <a:ea typeface="Arial"/>
              <a:cs typeface="Arial"/>
              <a:sym typeface="Arial"/>
            </a:endParaRPr>
          </a:p>
          <a:p>
            <a:pPr marL="800100" lvl="1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●"/>
            </a:pPr>
            <a:r>
              <a:rPr lang="en-US" sz="1800" b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“ You know you have one when the  crash of a computer you have never heard of stops you from getting any work done.”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800100" lvl="1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●"/>
            </a:pPr>
            <a:r>
              <a:rPr lang="en-US" sz="1800" b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“A number of interconnected autonomous computers that provide services to meet the information processing needs of modern enterprises.”  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Andrew Tanenbaum</a:t>
            </a:r>
            <a:endParaRPr sz="2400" b="1">
              <a:latin typeface="Arial"/>
              <a:ea typeface="Arial"/>
              <a:cs typeface="Arial"/>
              <a:sym typeface="Arial"/>
            </a:endParaRPr>
          </a:p>
          <a:p>
            <a:pPr marL="53340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A distributed system is a collection of independent computers that appear to the users of the system as a single computer </a:t>
            </a:r>
            <a:endParaRPr/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FOLDOC (Free on-line Dictionary)</a:t>
            </a:r>
            <a:endParaRPr/>
          </a:p>
          <a:p>
            <a:pPr marL="53340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A collection of (probably heterogeneous) automata whose distribution is transparent to the user so that the system appears as one local machine. This is in contrast to a network, where the user is aware that there are several machines, and their location, storage replication, load balancing and functionality is not transparent. Distributed systems usually use some kind of “client-server organization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endParaRPr sz="2000"/>
          </a:p>
          <a:p>
            <a:pPr marL="742950" marR="0" lvl="1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742950" marR="0" lvl="1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2742" y="2403296"/>
            <a:ext cx="1388458" cy="982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69249" y="2725258"/>
            <a:ext cx="1174751" cy="932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71800" y="2032000"/>
            <a:ext cx="1447800" cy="116205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34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What is a Distributed System?</a:t>
            </a:r>
            <a:endParaRPr/>
          </a:p>
        </p:txBody>
      </p:sp>
      <p:pic>
        <p:nvPicPr>
          <p:cNvPr id="408" name="Google Shape;408;p34" descr="http://www.dominiojovem.com.br/wp-content/uploads/2011/03/facebook_logo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59151" y="1466851"/>
            <a:ext cx="831849" cy="83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4" descr="http://t2.gstatic.com/images?q=tbn:ANd9GcQmy4sMywMcKhMSugWgF5DWSO8I6PFd3EbkPOrXwQEkvaDv2kbv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500" y="1879600"/>
            <a:ext cx="1991468" cy="139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34" descr="http://www.iro.umontreal.ca/~eckdoug/graphics/google_logo.jpe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1500" y="1536700"/>
            <a:ext cx="18288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34" descr="data:image/jpeg;base64,/9j/4AAQSkZJRgABAQAAAQABAAD/2wCEAAkGBwgHBgkIBwgKCgkLDRYPDQwMDRsUFRAWIB0iIiAdHx8kKDQsJCYxJx8fLT0tMTU3Ojo6Iys/RD84QzQ5OjcBCgoKDQwNGg8PGjclHyU3Nzc3Nzc3Nzc3Nzc3Nzc3Nzc3Nzc3Nzc3Nzc3Nzc3Nzc3Nzc3Nzc3Nzc3Nzc3Nzc3N//AABEIAE4AeAMBIgACEQEDEQH/xAAcAAABBQEBAQAAAAAAAAAAAAAAAwUGBwgBBAL/xAA+EAABAwMBBQUFBQYGAwAAAAABAgMEAAURBgcSITFBEyJRYXEUMoGRoSNSYrHBFUJygrLxQ5KiwuHwFjM0/8QAGgEAAgMBAQAAAAAAAAAAAAAAAAQCAwUBBv/EACwRAAICAQMBBgUFAAAAAAAAAAECAAMEBRExIRJBUWFx8AYTFCKBMqGx0eH/2gAMAwEAAhEDEQA/ALxoooohCiikpMliKwt+S8hllAypxxQSlI8yaIAb9IrRmq7v+1W2w1Kas8dc5wcO1UdxsenU/IDzqCXTaDqa4qIE72Rs/uRU7n+r3vrS75Na+c18fRMu7rt2R5/1L+JAGSQBXyHWycBxBP8AEKzFImTZRzKmSXz4uvKV+ZpFhhTr7bbI+0WoJTjhxPAVV9Z4CaI+GmA3az9v9mpqKou72bVmioTU928hptToaQiPKWrKiCeKSMEYBr36f2rz4y0NXxhMtnkX2khDg88clfSrRkAHZhtM5tHsZPmUMHHlLlopvtt1iXa3tzbW+h9lZGFDp4gjmCPA16o7rjhO+2UYA5+P/cUwDvMkgqdjzFqKKKJyFFFFEIUUUy6s1BH05Z3Zz4C3PdZazjtFnkPTqfIVwkAbmTrraxwiDcmI6u1XB0zEDknLslz/ANMdJ7y/PyHnVI6i1HdNSSO1uLx7JKstx0cG2/QdT5njXHlTb/Lk3W5vEpBy66eQ8EJH5CkIEJy53FiFET333AhA8M9T6c6y772sOw4nu9M0qnEU2WdWHJ8PSP8AY9OhWiL7e5CeTQRHz4JWlSlfQD4Goi0QtO8Kv7UVtZhbPbnboqcoYtrqUjqSEE59SeNZ/tLbsoNMR21uuuEJQhAyVE9AK7kU9hV8ZDSNR+ottLcb7j09iKHAp60PD9u1damTyEgOH0R3v9tPLOzLUbrAdUmI2ojPZLe7w+QI+tenZFCKtVyHFgH2RhYJByN4qCeB9N6oV1MHUMI1mahQ+La1Tg7A8efQRfb9PUP2JbkH31OPL+GEj81VWoT3BnwqxtYWd3Wm1v8AZja1ojW+G2JDqRkNg5Xw6ZO+kf2qN66ttosF2Ta7bJkSHm05kKdUnCSeSQABxxxPqKYylJPa7pjaHfUifKJ+49Z8aI1S9pi8IdK1GC8oJlNcwU/eA8R/xWiW1JWhK0EKSoZBHIisoOKrRezaYqboi0uLOVJZ7LJ/ASkfQCp4rH9MW1+hQwuXk9DJNRRRTk85CiiiiEKozaVdnL5qtUJhW8xDV7O2kHgV575+fD+WrxcVuNqV90E1mSNOX7eZquLqllwn8R4/rSeY2yhfGej+HKA9zWd6jp6mP+q5DMVEayQSDHhp+0UP8Vw+8o1KNkNlG/IvskAIbBaYKvH99Xy4fE1XsdmRdLi2wyCt+S4Ep9SavaVptf8A4crT1tliHvMdgZHZ75wffOARxPe69aoxk+ZYXPAmrreQMTEXGU9X5Pl3n8mMmj7wdV2XVUsEll+W80wD0bDKEp+fP1JqA7D/AGdWpE9uU74jL7HP3uGcee7vVa2idJMaStL1uZlOSUvOl1a1pCeJSE8AOnCs92r2q3qMmOXWVR39xD6cjdWOmfHypm4lQrHumJpqLc9tSHbtDYSy9rL2rrRfG7nbJ77VqW0Gk9ke42rkQtPLj0J9OlerYRAUzbbpMcOS46hkeW6CT/WPlUrsE46m0OmTemUpD7DiXwRhKgMjeHgDjPlTTs7dFm2Wpub4xhh6Yv0GSPokVMLu4YcRZrQmM9LDZwQPx7E9l1UnR2n7/qJLIkTpTpeUUjI4kIaB/CkFOf5jWeW3Hpkl2ZLcU486srWtXNSick/Or02ZTEat2aqtlwWVrbbXCfJ5lJHdP+Ujj4iqPdZdgvvwpKd1+O6ppweCkkg/lUMjfsjaNaQFFrB+ROOKFaU2eQVW/RdoYcSUrLAcUDzBWSr9aojQenXNT6kjxCkmI2e1lK6BsHl6nl/atMJASkADAHAAUYybdZzWcgORWPWdooopqYUKKKKITigCkg8jzrMd6grtN6m29xJSY7ykDzTnun4jB+Nadqu9qWinb02Ltam96eyjdcaHN5A5Y/EPqOHhS+RX216d02NGzRjXENw0Ztjdj9olv3t9H2bGWo+eqyO8fgDj4mo7tU1hcpurX7baLlKjw4Q7FQjvKQHHB75ODxwe78Kij1wuSIvsKJstplBI7AOqSlJzx7ueec14IrIZOScmqFcJX2RNW/EfIzPm2HcfwJamy7V1r05p6anUNyWH3JhcTvJW4tSdxIzwB6g03aR2i2iwR7pGctT0liRPdkJdQR30qPdylXLAA61A3Clad1XKvhKG0DAAxQL22nH0mk2Eg9DJprbarMv9vctVohKgRXk7jq1LBcWn7oxwSPHnTNL1vqF3TLVgbXHZgpjJjKS2z3loAxxJzxPXGKZO4OSRXwtYxQbmMF02hF2PWfcObcIEVbMKdJihzG+GHlICscs4PnX1Y7Tcb3c0QoSFyZb5ySo5x4qUfAdTUj0noG9amWl1DRhwDzlPpIBH4E81fl51emltK2vS8L2e2s99YHavr4uOkeJ8PLlViIzc8RTKyqaD9nVvfMR0TpWLpS0JiMHtJDh35L5HFxfl4AdB+pNSKmXUl4kWz2CNAjtyJ1wkezsJdWUNpISpalKIBOAlJ4DiTim+VfL7Edg2t2FblXic672JQ+vsAy2lJU4rKcg94DcGc5HHGcNAbDYTAd2dizcyVUVCZGr7tHkN2tdtiLu/7QbiLAfUGVIcaccS6DjI9wgpxngefCkH9W6iiRLxJkW22lFjc3Zu4+vL6d1K/swR3SEKB72ePDzrsjJ7RXEneSFDqM0UQnaKKKISL6o0HZNSKL0lkx5ZH/0xzuqP8Q5K+IzVc3XY9eGFk2yfElN9A7lpf6j61d1cqtqkbkRunOvpGyt0mdXtm2r21YFq7TzRIbx/VSkbZjq58jet7bA8XZCOHyJrQ1dqH06xk6vkbcD3+ZS1s2M3F0g3W6xmE9UR0Fw49TgD5Gp1YNnGm7KpDqYftkhOCHpZ7TB8Qn3R64qX0VYtarwIrbm329GacAxXaKKnFYwytLRZUIx35c9S0y1TGJJkEux3CT7ijySASN3iMHFJu6TZeiMtv3S5uzGHi8zcFPjt2llO6d3Cd0JI/d3d3yqRUUQkeiaQgR1sPKelPy25omuSnnApx90NqbG/wxuhKsBKQAMD4rytMwZUS9RnVP8AZ3k5k4UMj7NLfd4cOCR409UUQnEJ3UhI6DFFdoohP//Z"/>
          <p:cNvSpPr/>
          <p:nvPr/>
        </p:nvSpPr>
        <p:spPr>
          <a:xfrm>
            <a:off x="0" y="-319088"/>
            <a:ext cx="1038225" cy="67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2" name="Google Shape;412;p3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67234" y="2692400"/>
            <a:ext cx="1143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34" descr="data:image/jpeg;base64,/9j/4AAQSkZJRgABAQAAAQABAAD/2wCEAAkGBwgHBgkIBwgKCgkLDRYPDQwMDRsUFRAWIB0iIiAdHx8kKDQsJCYxJx8fLT0tMTU3Ojo6Iys/RD84QzQ5OjcBCgoKDQwNGg8PGjclHyU3Nzc3Nzc3Nzc3Nzc3Nzc3Nzc3Nzc3Nzc3Nzc3Nzc3Nzc3Nzc3Nzc3Nzc3Nzc3Nzc3N//AABEIAGIAYgMBIgACEQEDEQH/xAAcAAABBQEBAQAAAAAAAAAAAAAAAQQFBgcDAgj/xAA2EAABAwMCBQIEBAUFAQAAAAABAAIDBAUREiEGEzFBUSJhFHGBkQcyocEVQmKx8ERScpLRI//EABoBAAIDAQEAAAAAAAAAAAAAAAACAwQGBQH/xAArEQACAQMDAgUDBQAAAAAAAAABAgADBBESITETUUFhgaHwBRTBIiMycZH/2gAMAwEAAhEDEQA/ANomqmQva1+d/C7hw7kKEvUmiqiA7s/crqIbl5P/AHCm6Y0g5lQXDdRlxnHaS+R5S5UVDWSOuJpnOG2QcDwOqX4x38V+Gz6c4xj2yk6bfmSfcJ749ZJOdgJq2tjcxzxqwMdvKbS1z47lyARp2287ZTN1YJ6KYhjGBrmklox1KdaRPMiqXIGdJ4z7SchlEsYe3oVzbUsM5iGdX6KIp7hLFE2OOMPAzgkHdeZKh0Nxkfj1hx9B9wveickRTdjSpHrLEjKiYbi8wyPkixjAb1AJXj4+TTr1xf8AHbP2SdJpKbqmJMpMjyoqe5hsDXMHrdkEHoMJYJK90zNbCI8+rUANkdNsZMb7hCcDeSuULn6kKOTSLvlvkqmskp95GAjTn8w9vdMGz35uG8uTxuxqs2EmkeAplrELpIBlapahnLhiCe0gK+jroqsVlGNT3AFzW/ynGD8wmvwt25nxnLPO1Zxkavt+itRAx2SYC9FdgMYERrJGOcnv695AW+irJqx1XXDQcHAd1Jxjt0C82y21Hw1XDUs5fMADST3G+fl0ViAx0RgLw12+eUZbOmMePPrmVeFl6o//AJQxv05yMBpB+qc3SirBVtrKQZkIBcGndrse/UKblfFE0vlcxrR1c44CbQXSgqJTFFUxueCG4zjJ9vKbqsTqCxPtaYXQXPlvx/Uj4I7jW0s0dd6CCDE5wA379Oyaspq5g5RoWuOfzkfvnCswA7I0jwPslFYjwjGzVsZY5lfrKGqLaZsUTXHGHaMYac9/87KwNA647pS0HqlCRnLAAyenRWmSR4xEqEJJLBM7vcYrVb5a2oDjHHpyG4zu4Dv808VZ/EhpPBVzLerWMd9A9pP9lJSUM6qeCYlQkISOcSD4g465oENn1tGnL5XMwc/7R/78lZrbf7fPNBQ0U0tXIWDLwC4AeXOKyawTREjmAOJ6ZV84cuVBanTc9rmNkazQ+OMu2GfScb9Tn6rr3dnSSnhFOR7zPWv1Cqa/7jAA+2O0vKieIL3BZqYPkIdK/PLj8+59lHVvGduhjJgJef6wWD7Yz+n1Wa3y9y3a4Pqpn5z6WtxgNaOgAyVTtbF6j/rGBL959SSnTPSOWlhmvc1xm5lQ8v8ADTsB8gu1PVQscx3IiaWnIc0YIPzVOhq9J2KdC44HVd02qacLxM4Lmrq1Md5qFn4hjnqGUlS8cx+0b+mo+D7/AN1YAcrBKi5ShzXRSlj2kOa7VjBByP1W4Wir+PtdJWYxz4WyYHYkZXDv7UUCCvBmk+mXb11KvyI8QhC586kEIQiEEwv1CLnZa6gP+ogfGPmQQE/SHovQcHInh3E+ZrfVvY3RJlr2HS4eCOqmae6SyFkLn+k9M9kv4pcPTWbip9RRQvdTXFxlj0Do8/mH33+qhqZjqePd+ucjcjcN+S1NCt1UBmXu7VUYyduE8LHYiccY79c+6hZZ8O2KbPlc4nJXGZ5YzXnfOylziQ0qAG0dvnmfGBTytjkDgcvzpIzuDjffpsnVNK5/LZNLzZcAFzRjW72+aho52v2yGu8OKDVvpZmSahE5py17hkA+cKvXqFEaom5xt2lunbh2Wm2wz6yy3ixz/wALdVANe2PeRkcpyG9DnpkYO+O2Vq/4ZXaS6cLUvMoail+HYImukHpmAGz2HuP83WTW7iqWgii/ilFE6JwwfhH7OYds6TsW9Nwe6f8A4VMudTxKyK2VNXDa4Xuklj5hMejPpGOmTsPus1aXF3e03NyBtuGHB8p3KlChZuopZ38Ju6EgSpZYghCEQguNY6ZlJM+ljbJO1hMbHu0hzuwJ7Lsmd1p6qqoZYaGr+EneAGzcsP0777FejmeNwZi3EHEVzvM7mXRroWwvLTTtbpDHDYj5qDmYWM1HZz9g0eFoFR+Gl2nlc6S8U7y45L3xOLie5O/X6qP4g/D6qtdJTS0c9TcrhNOIgxkYbG1ulxLj1x0G5PdaNLu2UBEI9JnHs7hiXYSgVhERBOM+B2UW+bnvODkN226BWPjvhWs4agtzq+rY6Wu16mwtJ5ZbjbPfr1TGo4QvlutsFdU0csVNMWtjywl5LvyjQPUCfBCVrlGOx2linbsi7jeRD2g9VwmYyOMzv6N/KD/MewWmWT8I7tVPZJdaiKlhO7mg63/bp+q1GzcGWG0RQtgttPJLF0qJo2vkz51EbfRVa93TUYG5lmjQcnsJhHBfCl+vroqSOKphtsjgZZnNPLaOuRnGdwNh7L6C4csFDw9b2UdBHho3e8/mkPkqUDQOgSrnVK5caQMD5zLyUgp1HcwQhCgksEIQiEEIQiERx0tJURX3GSPOjZTBGeqZ1NvinBzsUQmdXyrfUXqkqKljZmxbRiYAtjfv6hnYE/sPpxnuwu4kpHS83T6jqZkNI2yD5Hke6sd+4MkudVSNbJGKMFxqGEkF3jGOvcfVN6Tgiro6kMhq2Oot3aX5MgOOmemM7569lX0uHOP4n5/kkypXzlaouJOJTExsbXFsb9D5NIc4gf0uxv03yd87LQbXd5qiNj3sezUM6HjcfNcoOGAw5c/P1UtTWuGDHfCkRNHjFZsx5E/W0HGF7SNaGjA6JVJFghCEQghCEQghCEQghCEQiIQhEIqEIRCCEIRCCEIRCCEIRCf/2Q=="/>
          <p:cNvSpPr/>
          <p:nvPr/>
        </p:nvSpPr>
        <p:spPr>
          <a:xfrm>
            <a:off x="0" y="-441325"/>
            <a:ext cx="933450" cy="93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4" name="Google Shape;414;p3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572000" y="1466850"/>
            <a:ext cx="1066800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34" descr="data:image/jpeg;base64,/9j/4AAQSkZJRgABAQAAAQABAAD/2wCEAAkGBwgHBgkIBwgKCgkLDRYPDQwMDRsUFRAWIB0iIiAdHx8kKDQsJCYxJx8fLT0tMTU3Ojo6Iys/RD84QzQ5OjcBCgoKDQwNGg8PGjclHyU3Nzc3Nzc3Nzc3Nzc3Nzc3Nzc3Nzc3Nzc3Nzc3Nzc3Nzc3Nzc3Nzc3Nzc3Nzc3Nzc3N//AABEIAHoAmAMBIgACEQEDEQH/xAAcAAEAAgMBAQEAAAAAAAAAAAAAAgcBBAYDCAX/xABDEAABAwEEBwQHBAcJAQAAAAABAAIDBAUGERIHITEyUnGRE0FRsiI2YXN0gbE0NWKzFlNykqHB8BUjJCUzVGPR4RT/xAAbAQEAAgMBAQAAAAAAAAAAAAAAAgMBBAUGB//EAC4RAAIBAwEHAQcFAAAAAAAAAAACAQMEERMFEiExUYHBQSMyNDVxobEGFXKR8P/aAAwDAQACEQMRAD8Au5rW5R6I2eCzlbwjojN1vJSQEcreEdEyt4R0UkQEcreEdEyt4R0UkQEcreEdEyt4R0UkQEcreEdEyt4R0UkQEcreEdEyt4R0UkQEcreEdEyt4R0UkQEcreEdEyt4R0UkQEcreEdEyt4R0UkQEHtGU+iNngik/cdyRAYZut5KSizdbyUkAREQBERAEREAREQBERAEREAREQBERAYfuO5Ij9x3JEBhm63kpKLN1vJRmkbFE+R5wYxpcT4AID0xWMQqEvHeq0rdqZHuqJYqQkiKnY4taG92OG081m7Fj2pNaVnVcVJVilfUx4zsa4Ny5hicfBdP9tlU3neIOdG0IZ91FyX1iFnFVJpTr6ymvJEymrKmFhpWktilc0Y5ndwK29EdZV1Vo2k2qq6icNhZlEsrnYazsxKpayaLfWzwLYvImtpYLQxRUXb16Lbp7dtOGK16pkcVXKxjRJgGgPIAVk6Nq6qtG7DKitqH1EpmeM7zicAVitZvRpxUmY4kqN2tV5SIOrRYWVpm0ERUDeC1bRjt+1GMtGsaxtbM1rW1DwAA84ADFbVrazctKxOMGtc3MUIiZjOS/cR4rK5DRfPNU3VZJUzSTSdvIM8jy44Y+JXXBUVE03lOhdTffSG6mURFAmEREBh+47kiP3HckQGG7jeS4K9l/KGn/tSxjR1ZnDHwdqMuTEtwx244a/Bd63dbyVe3wuLSyi1bbNbUCXI+fsg1uXEN2ePctq0ijNT2v+k1rrV3PZlUHdIHgrZsbSLZeFBZsVn1jXHs4GnBgaNjeLYqmccG44d2KtiydG1FG+irhaFSXsMc4aWtwJGDsNi7W0NDdjV7HJstbM6fc57S76zw/CM8z1u6GvvK0/cx+YrS0u+s8PwjPM5buhr7ytP3EfmKqb5d28lq/Hd/B+vaGkGxKO0KqmlsiokkgmfG94jjwc5riCdZ9i6e7Fr0tt2WK2ip308Je5vZvDQcR36jgqPvH6x2t8bP53KwLpWqbE0Z1Fe3AyRyyCIHYXkgN/iVr3Nki0VZOc4+5bb3btVaH5Rk6u8F7LJsH0KyZzpyMRBE3M/59w+a5R+laDMeysiYt7i+ZoPQA/VVlUTy1M7553vlmkcXPc7W5xKsaxdF7ZaRktr1ksczxj2UAGDPYSccSptaWtskTXnMyRW6uK7TFLhB1F075Ud5JpKeGnngmiZnc2TAjDHDUQqevJ6x2t8dP+Y5W5dG5zLtWjVVENW6eOaNrGh7MHNwJJ1jb3dFUd5PWO1vjp/zHKWz9LXfS5YghfamiupzyWtop1XRj+Ik+q87S0k2TZ9oT0gp6qo7F2QyxZMpI24Yu7jqXJUF5TY2j+OipH4V1XNKAWnXGzHAu59w/wDFzl3LEqLftOKhphlG9LJhqjZ3n/r2qMWaM9SrW4LmSc3TKqU6XPEFz3YvNFeSOaaloqqCGI5e0my4Od4DAnHBfhS6TbOjkfGbPrSWuLcRk14H9pdhZln09mUEVHRx9nDC3Bo/mfadqoCr+1T+8d9Sucqo7TuxwPZbA2dSvN+LjjMRHLh1LdtW/lm2fSUkoillnqYWTCBpALGuGIzHYNvtWbt3xNvR1phs98bqWMPymTHPjjqGrbqVeXauvX3mdJKyRsMEeDDNICcSBgGgd+AwVj3Muo+7T6t0lY2o7cMAIiyZcMfafFRdUWMepdfWuzrSi1OJzVj6/wBdOR+5RVj6pswfA+Ix6jm79uz+u9FtkegeSKk8/PPgZZut5L8u9fqzavwkvlK/UZut5L8q9mq7Nq4/7SXylSp+/H1K6nuSfPbt13JfSFmj/LqX3LPKF82ukZkd6bdnivpOzPu6l9yzyhdjbGMJ38HL2XzYqXS76zw/CM8zlu6GvvK0/cR+YrR0uuaL0QguA/wjNp/E5bmhl7TaVqYOB/uI9h/EVY/y/t5IJ8d38HH3j9Y7W+Nn87l1EcT5NEUhZiRHW53YeGcD+a5a8b2/pHa3pD7dP3/jcrP0bUsFoXEfS1DQ+GaSVjx4gqd2+nQpv0mPwV2yS9V16xJU9DMymrqaokbmZFMx7hhtAcCfovoymqIqmCOaCRskUjQ5j2nEEKjL0XTtG79Q/PE+aixOSpY3EYfi4StKyrx2vZUXZ2baMsMR15Bg5o5BwICxd28Xiq9NjNvWm1aVeD6FXzxeT1jtb42f8xy7bRrbtp2teWdto10tSG0riGuPog5m68BqxXD3ke39I7Xxc37dP3/8jlXs+hNCuyNPpBZe1YrUlaI9Sc9kyx2BR2szF0Msr4X/AIHA6uox6L9/RpeCOx7VdR1eRtPWkN7Q4AseNmJ8Ds+fNdPcSzqe2tHktBPrjmllAcNeV2Opw9oOtVbaNLJZ9bPRVgDZoXlj24/1qO35q9XW51KD+k/YpZWoSlVfWD6RxxB5L52q/tU/vHfUq1NG96m2xZ5s+smDq+mbqJOuWPudzGw/I96qqrc01U+sf6jvqVyEptSqMjH0b9JVFqajL0jyXPo7hZFdGhyADNncfaS4rpcFzuj4g3Rs/Dhd5iujWo3vScK++Kqfyn8kX7h5Isv3HckUTVMM3W8lkgOBBGIO0FYZut5KSA8v/nh/Ux/uhegGCyiZkxg83RRvOL2NcfEhZbFGzEsY1pPgMFNEzIweXYRE4mKMn9kKbWNYMGtDR4AKSJkzgwQFoS2LZc0meWzqR7vF0DSfov0EWYmY5GJWJ5njBTQ07MkEMcTeFjQ0fwTsIiSeyZidZOUa17IsZkYgg1jWDBrQ0eAGCwYYnEl0bCTtJavRE4jB5iGNpxbGwHxDQFE08X6qP90L2RZyZjhyIMaGjK1oAHcApoiwDD9x3JEfuO5IgMM3W8lJRZut5KSAIiIAiIgCIiAIiIAiIgCIiAIiIAiIgMP3HckR+47kiAwzdHJSWq1zsB6R2eKzmdxHqgNlFrZncR6pmdxHqgNlFrZncR6pmdxHqgNlFrZncR6pmdxHqgNlFrZncR6pmdxHqgNlFrZncR6pmdxHqgNlFrZncR6pmdxHqgNlFrZncR6pmdxHqgNlFrZncR6pmdxHqgNh+47ki1nOdlPpHZ4rCA//2Q=="/>
          <p:cNvSpPr/>
          <p:nvPr/>
        </p:nvSpPr>
        <p:spPr>
          <a:xfrm>
            <a:off x="0" y="-555625"/>
            <a:ext cx="14478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34" descr="data:image/jpeg;base64,/9j/4AAQSkZJRgABAQAAAQABAAD/2wCEAAkGBwgHBgkIBwgKCgkLDRYPDQwMDRsUFRAWIB0iIiAdHx8kKDQsJCYxJx8fLT0tMTU3Ojo6Iys/RD84QzQ5OjcBCgoKDQwNGg8PGjclHyU3Nzc3Nzc3Nzc3Nzc3Nzc3Nzc3Nzc3Nzc3Nzc3Nzc3Nzc3Nzc3Nzc3Nzc3Nzc3Nzc3N//AABEIAF8AXwMBIgACEQEDEQH/xAAbAAABBQEBAAAAAAAAAAAAAAAAAQIEBQYHA//EADMQAAEEAgAEBAQFAwUAAAAAAAEAAgMEBRESITFRBhNBYTJxgZEiI0Kh0RRS8BVTYrHB/8QAGwEAAgMBAQEAAAAAAAAAAAAAAAUBBAYCAwf/xAAsEQABBAECAwcEAwAAAAAAAAABAAIDBBESIRMxkQUiUaGxwfBhgeHxIzJB/9oADAMBAAIRAxEAPwDuKEIQhCEm1FnydKu7hmsxtPYnmpAJ5KC4NGSVLQoEWZx0r+CO3EXdidKZ5rNA8Y5+6C0jmFDXtd/U5T0Joe09HA/JLsKF0lQhCEIQhCEISHolUTKzmtjrEzerWEj5qQMnCgkAZKpMvk57dl1HHnWvjeOXz5+g/cnl3Kix4ytE383imf6lx0PsjEsEVV0p+OVxJPsDofz9U+ebhG0xa3R3WpI5/E/kk/SjWKVNzSPJa33aSFXSUox8Vqc66Di6fsr2hiZsg0TTvMUB+EAficO/sFaMwGNa3ToC893uJXRstj2JyuRSfMMgADp6LDGExHde7YjcPXjUun4lyuOcBZIuQevo4fVaux4bxkrdMidEe7HlZXPYG1i2GZj/AD62+btaLfmP/V6xzQT91w6qvLWt1BrYdh4H2K2WIy9TKwebVfsj4mHk5p9wrFceq3ZsfcZaqO4ZGnmPRw7FdSw+SiymPjtQdHDm09Wn1Cp26hgORyKZ9ndoC0NLtnD5lT0IQqSZoULNROnxVmNg24xnQ91NTZOTHfJSDg5XLm6mkFYrHTB1CMN/TsfumzfmyxRnkHva0/UrwxP4jccBoeeRrspE7Dribyc07B904IAcs4CSwLagBrQGjQA0AFz7IZO/Zty+bYli4XkCNp4Q0bW0xmSivQt5hswH42E8wU+5i6Vw8Vmuxzv7taP3VCCQQPOtqa2oXWoxwnYWJx2bv0JmudM+xB+qOQ75ex7rS389i5MbL+e2TzGEeVrmSR00vKz4TqPB/p5pYj6AniH7rLZzC5TFMMxLJa46yRt5t+Y9FbAr2HjBweiXOdcpxuBGpvXCq2VSWgEK+8D2nU8vJQefy528TB2cP5H/AEsu6zMesrlMwUz25yjIXOcRMBzPoUxsRF0TgfBJ6c4jsMLfH1XXghIOiVZlblCa8baR3TkhQhc8xs7KdjI15t8TJyQB15pLWTeeUTQzt6levjCo7H5htxo1BaGnHXRwVS2Z0NmGbh4hG8P130dp9E1sjRIP9WRnc+F5hO2D5FSL2PykEIt2K8zGDnx8XNvz0dheVfxLlqehHcdI0fplHEP5XSoJa+QqNfGWyQyt+YIPUFY3KeBpvOc/Gzx+UTsRy7Bb7ArxhtxSZbOAFZs9nzxYkquJ++/5T8Z45c+aOLIVmta4gGWM9Pcjsto9jZY3MkaHNcNEH1CxGJ8ETtsslyU0fltO/LjJJd7E9ls7lqGlVksTuDY4xtxKqWxDrAgTHs42uE42vNchydcVMjZrtO2xSuaPkCn4UsbmKRldws85uyvO7K+3bmsuboyyOfr5na8msdxDkU/LSYtJ54WRDg2fW0bA+67WOgSqPQeZaNeR3V0bSfspCyZ2X0EHIyhCEIUqFl8dDk6MlWccnDkR1ae4XN7FebGWTSyLeH/bl/S8LqqiZHHVcjXMFuFsjD36g9wVbrWjDsdwl96iLI1DZw+YKwVCxexzy6lMWtdzLDzaforqLxTbaNTUmOPdjyFGs+FcjRcTirLZYvSGbqPqoZZmYTwzYVzj/cxw0VdJgm32PkUqaLVbu7j7ZCtpfFVoj8mixp7uftUmRnvZNwNyXbRzEbRpo+ieTltGT/Q5fLb8RDgT9AhmTpHlI2WN/qxzOYXUcbGHLGj1XEsksgxK44+owoX9H7JrKZmtRV427e46+/8AhP0Vg2w+47ysdXfI4/q1vX25fchabw9gv6Hdm1p1l314d9efqfdE1rhtOeaK9DivGBt4q7gjEULI29GNAH0T0ISVahCEIQhCEIQhCTQSoQhJpeb68Eh2+GNx/wCTQV6oQhNbGxg0xjWjsBpOQhCEIQhCF//Z"/>
          <p:cNvSpPr/>
          <p:nvPr/>
        </p:nvSpPr>
        <p:spPr>
          <a:xfrm>
            <a:off x="0" y="-433388"/>
            <a:ext cx="904875" cy="904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7" name="Google Shape;417;p3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117429" y="2070100"/>
            <a:ext cx="1185071" cy="1185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34" descr="http://t2.gstatic.com/images?q=tbn:ANd9GcRQWr0B8pOEHyGjjFU5AEk8pzWShdEx4JfvziKZU4-X8N3ereBOsw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648574" y="1127125"/>
            <a:ext cx="1031874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34" descr="http://ts1.mm.bing.net/th?id=H.4856573772628064&amp;pid=1.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191374" y="216217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34" descr="data:image/jpeg;base64,/9j/4AAQSkZJRgABAQAAAQABAAD/2wCEAAkGBwgHBgkIBwgKCgkLDRYPDQwMDRsUFRAWIB0iIiAdHx8kKDQsJCYxJx8fLT0tMTU3Ojo6Iys/RD84QzQ5OjcBCgoKDQwNGg8PGjclHyU3Nzc3Nzc3Nzc3Nzc3Nzc3Nzc3Nzc3Nzc3Nzc3Nzc3Nzc3Nzc3Nzc3Nzc3Nzc3Nzc3N//AABEIAFwAXAMBIgACEQEDEQH/xAAcAAACAwEBAQEAAAAAAAAAAAAABwQFBggCAwH/xABCEAABAwMBAwcIBggHAAAAAAABAgMEAAURBgcSIRMxQVFhcaEUImJygZGxwTJCUnOCwhUzNJKistHxFiMkQ1Ph8P/EABoBAAMBAQEBAAAAAAAAAAAAAAMEBQACAQb/xAAsEQACAgIABAMHBQAAAAAAAAABAgADBBEFITFBMlGREhMVYXGhsSIjM4HR/9oADAMBAAIRAxEAPwB40UV+ZrTT9or8zRmtNP2iiitNCiiitNCiiitNCiiitNCljrHUEyTfplsZeU1EibiCls4LiykKJJHQMgYpnUjHHzLul1l5zy050pPohRA8AKQ4i5FWh3lngtKvcWYb0JOjXa5Q/wBlnyGx1b5UPccireLrq7sYD6Y8lPWpG4o+0cPCs2a+ZqRXbanhYz6GzFot8aAzfQtpNvcVuTIjrSxwUWlhwD4Hwq9hassUzAbuTKFHmS8S2f4sUoGo1tck71zhoeaVwUtOQ4jtBHH2VfuaBiuNJetlylttrG8jzw6gjsyM+NVce66xdgg/aRMzDw6W0wKg9COY/wBjYQ4lxIUhQUk8xScivdJT/C2o7Yrfts5tWDnLa1sKPu4H3190ao1xaBiQw+8gH/dZDyfejB95pj37DxqR94n8PR/4bQfryMclFK2Dtc3Vblytg3hzllzB/dV/WtJb9ounJgG/JciqIziQ0QB+IZT40Rb627wNnD8mvqnpz/E11FRIVyg3BvfgTI8lPWy4FfCpWaLEyCDoyNc5SYVtly1HCWGVuH8IJ+VIu0BSbazv/SUN495pr7SZXkuibqrpcaDI/GoJ+dLCOjcjtI+ygDwqbn8yBPouCLqt38z+J6UcDJ5qhTok6xLZkTCXbfN3VIdx+pWRkoPyqW6krQWxzr8wd54fOmk1bYtwt7kGayl2M6jcUhXSPke2g42OLA241n5xxmTXQ73FTkKAIOQeYir3Smov0O95NNJVb3FZJ5yyT9YdnWPb15o7/ZZejbmIkpSnrY+o+SyiOb0VdSh4846QK165sI4N7yz2DArgB6H+caIqzaddVMfHk7TqErRhSVDIUDkEddRJ7USHHcky3W2WWxlTjhwBSv0ttDescR+JIiqkxwkmMgLwW1fZz9n4fDOag1Lc7/K5efIO6k5bZb4Ib7h19p40+ctfZ2OshpwS42lWOlHfzmk1Tf4913o8GKjyfmL7zQK1+qCPNHaePdWaCAlISkYA6Kqt9xxYSCtalHCUjJJPUBU252Sfbba1NnIDPKupbQ0ris5BOT1cBSZ9u07MtolGIoQHW/Uz67gCw4kYWOZQ4Ee2mts2ul0k2F5LxVJDElTba3VEq3d1Jxnp4qNJHep+bJoxj6HhKUMKfW46fasgeAFHxQS8T4wVFA2Nncg7YpBTY7fDB4ypyAR6KQT8d2sZV/tYf5fU1hhA5DLTr6h3kAfymshdLo1CBbThb5+r0J7/AOleZPOybhaEYygd9mWsBsO3SC0frPpOPVyr8tNm2p80UldALcmamL7yistMqOT0ZIHD3mnJCf3U4QkrV1Dm9ppjEGk3JvGT++E8hJd6tMK9256BcWg4w6MEdIPQQegjrrnrU1lf05dXIL7ofaz/AJEhPM4nqPUodIroJTapH7W6Sj/ibJSn2nnPw7Ki32x26+2hdsmMgMni2WwAppXQpPUf7US6kWD5xfAzWxX8wes5wUqtHpbRd31KpLkdvyeFnzpbw838I51Hu4dtMHS2zC3W1zyi8vJuTyT5je7utDqJT9Y9/Ds6a2gb8gcLkZOYx4rZSPoekkfEe6l68Tu8qZXGR4aOvnKawaGtdgbBjNl6URhUl0ArPd9kdg8aw+2nEc2iKn6xddV7AkD4qpwocStIUhQKSMgg8CKRe2mZy+sG2AciNEQnHUpRKj4FNHuAWvQk3AL3ZYZzszCKVgE107peJ5Bpu1xSOLUVtKu/dGfGuaLbH8uucOHx/wBQ+21w9JQHzrqoAJAA4AcBQsVdbMd41ZyRfrERtOuxRr6cWR58eM3GSroSSN8n+KsQpwqUVKJJJySTkmtZtKsF3i6tuEtyFIdjSnOVafbbKkkYHAkcxHNg9VY1auTVuO5QrqUMHxoNqkuZU4fZWMdAD2m+2ZN4XNfPMdxA8SfiKakR7CKSeldURrLHWy7HW7vuFZWhY6gOY91bGJtGsxTuuNy2u0tgjwNM0uioBuReIYuRbkM4XYjED/bXsP8AbWJZ13p504/SG4fTZWPlU9nVFleIDd2h5PMFPJSfGjB1PQya2NcvVT6TVB/tr0H+2qRmew7+qfaX6iwakB49tdbgipEsUL5JR5P6BOSnqPWP/f8AfPe0CYJutLu+k5HL8mD6gCPy08zJCElSj5qRk91c3SpKpcp+Sv6TzinD3qJPzpfIPICVuEr+tm+U0mzSL5brm0tlOUodLp7NxJUPECukhSJ2GRFParkySPMjw1cfSUpIHgFU9q6xxpIHir+1fryEMV4cZadSUutoWk84UkGvpRR5NlTJ0zYZZzJsltdP2lxUE+/FVsjZ7pORnfskZP3RUj+UitRRXmhOxY69CZhZGybSroIbYlsfdylHH72arXtjFmIPIXS5IPRyhbX+UUzKK5NaHtDLmZC9HMUD+xNWcxr+O5yJ8wqoq9lWq4uP0ffY+Pv3Wj4A06aK59ykJ8QyO53/AEIkH9H7SIzSm25hlIUCFATQrIPr4rLO7PtWs4C7HIPR5ikK+BNdL0V4aVM7TiVq9APSYPZPo+Xpi3yZFzwmbN3d5pKs8klOcAkdOVHOOyt7RRRVAUaESssaxy7dTP/Z"/>
          <p:cNvSpPr/>
          <p:nvPr/>
        </p:nvSpPr>
        <p:spPr>
          <a:xfrm>
            <a:off x="0" y="-419100"/>
            <a:ext cx="8763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1" name="Google Shape;421;p3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438900" y="1130300"/>
            <a:ext cx="87630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34" descr="data:image/jpeg;base64,/9j/4AAQSkZJRgABAQAAAQABAAD/2wBDAAkGBwgHBgkIBwgKCgkLDRYPDQwMDRsUFRAWIB0iIiAdHx8kKDQsJCYxJx8fLT0tMTU3Ojo6Iys/RD84QzQ5Ojf/2wBDAQoKCg0MDRoPDxo3JR8lNzc3Nzc3Nzc3Nzc3Nzc3Nzc3Nzc3Nzc3Nzc3Nzc3Nzc3Nzc3Nzc3Nzc3Nzc3Nzc3Nzf/wAARCADIAPwDASIAAhEBAxEB/8QAGwABAAIDAQEAAAAAAAAAAAAAAAYHAQQFAgP/xAA9EAABAwICAg8GBwEAAwAAAAAAAQIDBAURMSFBBhITFBUXIkJRVWGBk6HRBxZTVJHBIzJScZTi8LFiouH/xAAbAQEAAgMBAQAAAAAAAAAAAAAAAwUCBAYBB//EAC8RAAIBAgIKAQMEAwAAAAAAAAABAgMEETEFEhMUFSFBUVKhcRax0SJTYYEyQkP/2gAMAwEAAhEDEQA/ALxAAAMGQAAAAAAAAAAa9fVxUNJNVVDtrFE1XOU4Np2TOuVG2dkUbVxVHsxVdqvQcD2j3rdZm2mB3IjVHzqmt2pvdn3p0Ee2NXLeFejJHYQTYNfjqXUv+6TTu3U1Hs3g0V8dIwjeKnL/AByfyWbwtN8NnmOFpvhx+ZzwUe+3HkdLsKfY6HC03w4/McLTfDj8zngb7ceQ2FPsdDhab4bPMcLTfDj8zngb7ceQ2FPsdDhab4bPMcLTfDZ5nPA3248hsKfY7VBXrUSOZI1rXYYtw1m8RmN7o3texcHNXFCRU8rZ4myNyVMugt9H3TqxcZvmjTuKWo8VkfQGQWJrGAZABgGQAYBkAGAZAAAAAAAAAAAAAAOZsiuzLNapat2CvRNrE1ec9ck+/wCyHTUqfZ1euFLqsELsaWlVWNwyc7nO+yft2mMngjTvrnYUm1m8iOzSvmlfLK5XyPcrnOXNVXNTwAQnJvmTrYvct/UO5SOxngwa7HW3Uv27jtFb2mudbq6OobirU0PanObr/wB2FjRyNljbJG5HMciK1U1opRXtDZzxWTO60LfbzQ1JP9Uft0Z6ABpFwAAAAAADftNTuUu5OXkvy7FNAa9BLRqulNTXQxnBTi0yUg1qCo3xAjl/Omh37mydVCanFSjkyolFxeDAAMzwAAAAAAAAAAAAAAAAAAAHiWRkMT5JXI1jGq5zlyREzUAj2zi98FWpY4XYVVTiyPDNqc53+1qVMdTZHdn3m6y1S4pF+WFq81iZfXPvOWQyeLOTvrnb1cVksgADE0wS3YdctvG6gldymcqLHWmtO7MiR9aaeSmqI54VwfG7bIpDXpKrTcTcsLuVrXVRZdfgs8GvQVcdbSR1EX5Xpjh0LrQ2DnGnF4M+iQnGcVKL5MAA8MgAAAAADYoKje9QiqvIdod6kgQi52bTU7rDuTl5bMu1C40ZcYPZS/o07qn/ALo6AALo0QAAAAAAAAAAAAAAAAAAQf2j3rcadtqp3fiTJtplRcmak718k7SW3SuhttBNWVC8iJuOGtV1Inaq6ClbhWTXCtmq6hcZZXK5ezsTsRNBhN4Iq9KXOzp7OOb+xrgAiObAAAAAAJBsRuO96paOV34Uy8jHU/8A++hNEKsRVRUVFwVNKKmosKxXFLjQMkcqbqzkyp/5dPfmVGkKGD2i/s63QF7rRdvN81l8djogArDpQAAAAAAfSnmdBM2RurNOlD5gyjJxaaPGk1gyTRvbIxr2LijkxQ9nJs9RgqwPXtb90OsdTb11WpqaKmpBwlgAATmAAAAAAAAAAAAAAOPspvDbLaZKhFTd3ciFq63L9kz7gYTnGEXKWSIZ7Rb1vqsbbIHYw064yqnOk6O5PNewhp6c5z3ue9yuc5VVVXNV6TyQN4s5C4rSrVHN9QADwhAAAAAABKNgdJV1NdUPg0QMi/ExyVeaidufmRmNj5ZGxxtVz3qjWtTNVXJC5djVoZZrTFSpgsq8uZyc565/TLuDpqpFxlkWeiqUpV1UWUTmA3brT7lNujU5D/JTSOarUnSm4Pod7CanFNAAERkAAAAAAZa5WORzVwci4opIqWdtRC2RNeadCkcN211G4zbRy8h+j9lLDR9xsqmq8ma9zT144rNHcAB0RWgAAAAAAAAAAAGFXAqLZneuGLs7cnY0tPiyLDJel3evkiE02fXrg62b0gdhU1SK3QulrNa/b69BVhHN9Ci0tc/8Y/2AARlIAAAAAAADZttDNcq+Gjp0xkldtUXoTWq9iJpB7GLk8ESz2c2XfFU661Dfw4V2sKLrfrXuTzXsLHwNe3UUNvooaSnbhHE1Gp29q9q5myTpYI660t1QpKHXr8nyqYWzwujdryXoUjj2qx7mOTBzVwVCUHKvFNlUMTsd9lK3SVvrw2kc19iztamrLVfU5YAKAsAAAAAAAAADvW6p3xAm2Xlt0O9TbI7RVC006P5q6HfsSFFRURUXFFOlsbjbU8Hmisr09SXLJmQAbpAAAAAAAD5VM8dNBJPO5GRxtVznLqRD6kC9pF6wa20U7tK4PqFTo5rfv9DxvBYkFzXVCm5sh99ucl4uk1ZJiiOXCNq81iZJ/teJzwCA5CcnOTlLNgAAxAAAAAABZHs5su9qR10qG/i1CYRIqflZ096+SIQ3YzaHXq7RU2C7i3lzOTUxPXLvLljY2NjWMajWtREREyREJILqXOirbWltpZLI9AAkL8HmRjXsVrkxRUwVD0DxrHkwRqphWCZ0btWS9KHzO1dabdYd0anLZ5ocU5i7t9hVa6dC1o1NeOPUAA1SUAAAAAAHYtFTt49xcvKZ+XtQ457hldDK2RmbVNm1ruhUUunUjrU9eOBJgeIZGyxtexdDkxQ9nUJprFFS+QAB6AAADRvVyitNtmrJtKRpyW/qdqT6lK1VRLV1MtTUO20srlc5e1ST+0G9b/uO8YH409KuDsF0Ok1/TL6kTIpvFnM6TudrU1I5L7gAGBWgAAAAAAAlGwKy8JXTfU7caalVHLimhz+an3+nSepYslo0pVaihHqTTYVZeCLS1Zm4VVRg+XHNvQ3u/wCqpIQCZLA6+lTjSgoRyQAB6SAAAGFOBcKfe86oich2lvoSA1q6n3xArecmlq9pp3tvtqXLNZE1CpqS/gj4C6FwXQqA5otAADwAAAAAAHRtFTtXrA9dDtLf3OwRZFVqo5q4KmlFJFR1CVEDX87JydCl7oy41o7KWayNC6p4PWR9wAWpqA07utUlsqlt+C1W5O3LH9WH/TcMKDySxTRQi44rtsccdOOZglftAsvB9y37A3CnqlVVwybJrTvz+pFCBrBnG16UqNRwl0AAPCIAAAAAAyS6x7NKezW6Kjgtau2ul793wV7lzX8pEF0J2qeS+0do+E6e0qrPIsbPWpfrWbLA4yW9VL/I/qOMpvVTv5H9SvwWHDrbx9s397rdywOMpvVTv5H9Rxkt6qX+R/Ur8Dh1t4+2N7rdywOMlvVS/wAj+o4yW9VL/I/qV+Bw628fbG91u5YHGS3qpf5H9Rxkt6qX+R/Ur8Dh1t4+2N7rdyY1OzaKaZ0iW5zNtmiTIun6Hz98mfIv8VPQiQNWWgNHybk6ft/kmWkrlLBS9Ilvvkz5F/ip6D3yZ8i/xU9CJAx+ntHft+3+RxO68vSJb75M+Rf4qeg98mfIv8VPQiQH09o79v2/yOJ3Xl6RLffJnyL/ABU9B75M+Rf4qehEgPp7R37ft/kcTuvL0iW++TPkX+KnoSLYZe5brVzMipHRwMZjI9X4pjqTLPMrKNj5ZGxxtVz3qjWtTNVXJC59jFoZZbTFS6FlXlzOTnPXPuTLuNO70XYWkVKnDCXTm/ybFC7uazwlLl8I6wANE2gAADQvlsiu1smo5dG3Tku/S5MlKWqqeWlqZaedu0licrXt6FQvggHtIsv5LvTt6GVCJ/6u+30MJrHmVOlLbXhtY5r7EBABEc6AAAADDtGj6m3ZWzuKqj06klKGvLAwq4riADsEklgizAAPQAAAAAAAAAAAAAAAAAAADZttDNcq+Gjp0xkldtUXUia1XsRNJ5KSisWepNvBEt9m9k3xVOutQ38KBdrCipm/WvcnmvYWSattoobdQw0lOmEcTEanSvSq9q5m0cpdV3XqufToXdGmqcFEAA1yUAAAHyqqeKqp5KediPikarXNXWin1APGseTKRvdsktFzmo5cV2i4sd+tq5L/ALXiaBaXtAsvCFt37A3GppUVdCaXM1p3Z/Uq0hksGcne22wquPToAAYmoMtJ5MuXUmSGDrdHWuwpc83mWVGnqR/kAA3yUAAAAAAAAAAAAAAAAAAAAAFk+ziyb2pHXSoZ+LUJtYUXms6e9fJE6SGbGLO69XaKmwXcW8uZyamJ65d5c8bGxsayNqNY1ERrUyRCo0pc6sdlHN5m/Z0sXrs9AAoiyAAAAAAAAAMKmOgqHZjZeBru5Im4Us+L4ehOlvcvkqFvnG2V2dt6tMkDUTfDOXC5dTk1fsuRjJYo0r+229Llmsimwq4J/wAMua5rlY9Fa5q4KippRdZ4VcVN7RdrtquvLKP3Oct6etLF9AADqDfAAAAAAAAAAAAAAAAAAAAAABKNgNk4Tum+p2401KqOXFNDn81Pv9OkjrVY0oOcuhnTg5yUUTXYTZOCLS1Zm4VVRg+XHNvQ3uTzVSRGDJyVSpKpNzlmy8hFQiooAAwMgAAAAAAAAAYAAIZsi2ELc7lJV0dTHAkumRjmKvK1qmHScvi4rOsafw3eoBs0rytRjqweC+DW3Si23gOLis6xp/Dd6ji4rOsafw3eoBLxK58vSG6Uuw4uKzrGn8N3qOLis6xp/DcAOJXPl6Q3Sl2HFxWdY0/huHFxWdY0/huAHErny9IbpS7Di4rOsafw3eo4uKzrGn8NwA4lc+XpDdKXYcXFZ1jT+G4cXFZ1jT+G71AHErny9IbpS7Di4rOsafw3Di4rOsafw3ADiVz5ekN0pdhxcVnWNP4bvUcXFZ1jT+G71AHErny9IbpS7Di4rOsafw3eo4uKzrGDw3eoA4lc+XpDdKXYcXFZ1jT+G71JvYLVFZrXDRxLtlamL34Ybdy5r/tQBDWu61Zas3yM6dCFN4xR0QAa5MAAAAAAf//Z"/>
          <p:cNvSpPr/>
          <p:nvPr/>
        </p:nvSpPr>
        <p:spPr>
          <a:xfrm>
            <a:off x="0" y="-15875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3" name="Google Shape;423;p3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877049" y="3125787"/>
            <a:ext cx="1065213" cy="1065213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34" descr="data:image/jpeg;base64,/9j/4AAQSkZJRgABAQAAAQABAAD/2wCEAAkGBg8SEBASExIQEA8PEBAPDxANEA8QDxAPFBAVFRUQExIXHCYeFxkjGRIVIDAgIygtLCwuFR8xNTAqNScrLSkBCQoKDgwOGg8PGjUgHyQyLCwqKik1LCwvKTAzLTUuNTUvLCkpKSksKSspMC8sLCk1LzQsKTUsKikpLCwpKTUpKf/AABEIAL0BCwMBIgACEQEDEQH/xAAcAAEAAgIDAQAAAAAAAAAAAAAABgcDCAEEBQL/xABPEAABAwICAwkJCwoFBQAAAAABAAIDBBEFEgYHIRMxQVFhcXSBsyIkNVJzkZKhsRQjJTI0VGOytMHSFjNCQ1NygpPR8BVidcLTCESDlKL/xAAbAQEAAgMBAQAAAAAAAAAAAAAAAgQDBQYBB//EADYRAAEDAgIFCQcFAQAAAAAAAAABAgMEEQUxEhMhUXEUIkFhgZGh0fAyM0JSscHhNUNTsvE0/9oADAMBAAIRAxEAPwC8UREAREQBERAEREAREQBERAEREAREQBERAEREAREQBERAEREAREQBERAEREAREQBERAEREAREQBERAEREAREQBERAEREAREQBERAEREAREQBERAEREAREQBERAEREAREQBERAEREAREQBERAEREAREQBERAEREAREQBERAEREAREQBERAEREAREQBERAEREAREQBERAEREAREQBERAEREBhqqtkbHPe4MYwXc5xsAFB6/Wl3VoIczdvdzuLSeUMAvbnIPIvP1iY4ZJhTtPvcNnPAOx0pFxfmFvS5Aoc6Ro3yBzlUZp1RdFp1OHYVG6NJZkuq5JuT8kum1mVx+K2maOWOVx7QLEdY2IccA5oj97ioru7fGHnCbu3xh5wq+tfvNwlBSp+2hJXaf4gf1rRzRR/eCsTtOcRP/AHBHNFB+FR/dm+MPOF9rzWP3qTSjp0/bb3Ie0dNMR+cv9CD8C4/LHEfnUnoQfgXjIvNN29SXJYP429yeR7P5Y4j86k9CD8C5Gl+I/OpPQg/AvFJsvkTt8YecJpu3qOSwfxt7k8iQs0uxD50/rjg/CuxHpbiHzo9cMB/2qNhyyslTWP3qY3UkPyN7k8iUxaVYj84Yf3oGfcu0zSbEzvS0p/fhf9zlFYqhd6CqXqSv3lOSkjTJidyEnp8fxbh9wP5hOw+slZWaeSxPa2rpjE1xsJYXbpHzkf0ueReLTVy9Ld2SsMcgDmOFiD7QeA8qzNmdvNdJTxX58aW6tipw228Ca01SyRjXscHseA5rmkFrmneIKyqv9CK91PUSUbjeM3fCTy7T5wb84crAV6N+m25pKun5PIrL3TNF3ooREUyqEREBSmvaGeOopZ2STRskY+B+5SyMbujDnZcNI2lpk2/5OZdXUdpDIK6ankkkkbUQZ2brI+S0kLt4Zid9sjvQU91vYJ7owyewvJABUx2FzeLunAcpZmHWqG0Txf3NX0dRcBsU7M5vYCJ943m/Fke49SA2b0rxgUtFVVH7GCSQcrg05R57LVymqqyR0cTaipMsrmRMJqJ7bo9waCe63rlXZr3xbJh0cIO2qqI2n9yL30nzsYOtVxqjwjd8UicRdlKx9QeLPbc2A9byf4EBsVhsAZFGwXtGxrBfabNAAJPHsXaXDBYLzKrSmgieI5KuljlJsI5KiFjySbWyl199Aeoi+Y5A4AtIc07QWkEEcYIXLnAC52AbSTvAIDlF1RitOdgmhJOwASM2nzrsSStaCXENaN8uIAHOSgPpY53WaTyLFHiUDiA2WJzjvBsjCTzAFfOKyZYXniaT6kCbSlsRnL5pXnaXyvd1Zjb1WU71WNBhqekDf8ixV007Bx8POssVTI2+V8jAdpDHvYCeM2K1Mcmi7SPoNXSa+DUotsvAvfIOIeYJkHEPMFW+raqkdVyB0kjx7mebPke4X3WPbYnfUm1hzObh8pa5zHbpTjMxxa6xqIwdo5CVsGy3Yr7HHy0Kx1LafSzsl+J7WIMG4y7B+bk4P8pVFRfFHMPYuya+bhlmI4QZZCLedG4fUEAinqiCAQW01QWkcBBDbEKlLJrbWQ6igo+RI5HOve3VkYEXJBFwQQQSCCCHBwNi0g7Qb8Cz/wCG1Pzaq/8AVqPwrBZVNmr2pmpkwX5VS9Kp+2arf0hYPcdVsHyafg+icqgwQ99UnSqbtmq4dIfkdX0afsnK7Tey45rGffxeukpIL6BWahw6ea+5RSy5djjGwloPEXbwPJdfFTTSRuLJGPjeNuWRpabcYvvjlCp2W1zpNYxXaN9u4Nes0cy6t1no6aWVxbFHJK4b4iY5+XZ+kQLN61G18jx+iiXXYd6KpXfgrF5VVh9TCM0sM0TeF72OyDneNg61xFOvVRUzKqsZIl2rfgenUVWWqpJRvh7WHmLgPY9ytiF12g8ipWrqNjD4rwfNt+5XLQOvG08gV6lW6Kc7jMejq16lTuX8nYREVw0IREQGCshDmOaRcEEEHhB4FqTj2FGnqammII3GWSJt9/c7+9u62Fp61t4Qtf8AXrgO5VkVS0dzUsMUhA2brH8UnlLDb/xoDwdPNLDWjDrkEwUEe6kfOZDaUHi/NMPWrF1B4Nlpp6kjbUTZGH6KLufrmRUWSeAXJ2ADaSeAAc62w0NwYUlDTwDfihYxxHC/L3R63XKArLXVrBmExw+nkdExjGuq5InFsjnPGZsAcNoblIJtv5gN64NY4fovWTROlhpnyQtzBz2BgBLfjBrSQX2/yg8W+u7rEmLsWxAnf90EdTWNA9QV86t8PZ/hFDsAvTRu/ic3MT1kk9aApDQDT6bDZ2EPc6ie5oqICSWBhO2WNv6L2g32fGtY8Ftkcbl70nI2gwSkHjBjK1Q0jjAq61o2AVdW0AcA3d4WyuFVLpMEhkdtdJhsb3Hjc6lBPrKA1n0fYBUUZsL+6aU3sL/nmLZXWi8/4NX8tO72ha04Ae+KPpFL2zFsprR8DV3R3e0ICiNWjQMYw8gAHdnbwA/UyLZHSebLSTu4opD5mErW3VqfhfD/ACzuxkWxGm5+D6ro8vZlRdkplhS8jU60+pULN5c3WJrti+sy059JJjqx+WSdGf2salGsjwdL5Sm+0xqKarz37J0V/axqVayvBs3lKb7TGr0fuV7TlKz9TZxb9SqXHYeZXjgnyWm8hD2bVRTnbDzK9MD+S03R4ezao0ualjH/AGGcVKaxA99VPTan7S9XjJ8U8x9iovEj31U9NqPtL1eknxTzH2KVN8RXxvKLgv2KM0dPv9F0il7Viu6up2SRSMebMkjex5BsQxzSCb8Gw76ovRt/v1D0ij7ZiurSP5HV9Gn7Jy8pvZUyY4l540T1tOpgeP4e4impns97b3DGMe1haN/I4iz+O4J410tY2GtkonSWG6U7myMdwhpcGvbzFpOzjAPAq80Qf8IUXlnDzwSBWjpt4OrejyHzNU2P1ka3KtRTJR1kerVVvZdvGy95VmBYUampigBIDyTI4b7Ymi7iOU7GjlcFb/e1HB+hBTxAcFgLm3O5xJ5ySq61YNBrnnhbSyAdcsV/YpDrVnDaKO5AaamMG5sD3EhHrA8yhDzI1f0lnEr1FYynVbN2eu4kWE47TVbXGF4kDdj2lrmOF/GY8A2NjwbbKu9OdHmUszHRDLBOHWYAA2KRtrtbxNINwOCzuCwH1qpqmurJg1wINMS7KQdrZWWv6TvOvc1sDvamPCKsDz0839F65dZFpLmQhj5HiCQsXmrv4eZXdU+7CP73lduCvvBGeNjT6lRcr9hV4aOnvaLybPqhRpM1MuPJzY+37HpIiK8cuEREAVba96JrsLe8juoZoHtPETIIz6nlWSq916H4Hm5Zaft2oCjdA6RsuJ0MbtrTUNcRxlgLx62hbYMbZvUtVNWZ+F6Dyx7J62s/R6kBqjrBPwriHSX+xq2I1ceCKDokP1AtdNYnhbEOkv8AYFsVq38EUHRIfqBAa06Tnv6v6bV9u9bH4B4Apv8ASofsjVrbpUe/q/plX271slgHgCm/0qH7I1Aa1aPnvmj6RTdsxbLa0vA1d0d3tC1m0ePfVH0mm7Vi2Z1peBq7o7vaEBQmrM/DFB5Z3YvWxenA+D6ro8vZla46sT8MUHlndk9bLaURZqSZvjRPHnYVF21FMsK6MjV60KRa7YucywRv2BfWZac+jk11WHv2Tor+1iUs1l+DZvKU32mNRDVSe/pOiP7aJS7Wb4Mm8pTfaY1fj9yvacrWfqTOLfqVG52w8xV8YF8lpujw9m1UE52w8xV+4D8lpujw9m1Qpc1M+PewzipSeJu77qem1H2lyviT4p5j7FQeKnvyp6bUfaXK+5PinmPsU6b4jBjWUXBfsUHo4ff6DpNH28au7ST5FV9FqOycqN0bPv8AQdKo+3jV46S/IqzotR2TlGm9lTLjXv4/XSVDoc74QofLHsZFaum/g6t6NL9Uqp9DD8I0Plj2MitfTfwbW9Gl+qUg92710HmK/wDZF2f2Ug2qw9+ydGf2sasvEMTggaHzSRwsLsodK5rGl1icoJ4bA+ZVjqpd37J0V/axqR62D3nF0pnZSKUTtGK5hr4kmr0jXJbHufllhvzyl/nR/wBVEtZWPUs9PA2GeGZzapr3Nika9wZuEwzEA713AdYUU0W0adXSvjEoh3OPdMxi3W/dBtrZm2313NK9CH0MUcpqBMJJhDlEG5WvG9+bNndf83a1uFQdJI9irbYWoaOlp6lrdNdNOj0lvEjkrth5le2jo72i8mz6oVB1Du5dzH2K/wDBGWgjHE0D1JS5qRx9ebH2/Y76IivHLhERAFXmvXwPL5Wn7ZqsNR3TrRhuIUjqZznMa9zHF0YBcMjg4Wvs3wgNctWfheg8seyetrbbOpVPozqXjpauCpE873QPzhr2x5ScpG2wvwq2W7yA1g1w4O+DFp3EHc6oNnjdY2Jyhj233rhzb8zhxqR6F67Y6PDm00tPLLNTscyB0boxHI3aWCQkgstcNuA7YLq29L9DaaviMczMwvmaQcr2O8ZjhtB/sqqKn/p+fnOSrcI+ASQB7wP3g4A+ZAVc2KesqbAB1RWTuNmghu6SvJJ4bNGYnkAW101DueHuhaNjKUxMA4hFlA9Sjmg2quloHboM0s5FjNNYuA4WsA2NHr5VO5IrtI5EBplh1UY5IZAMxikilDSbBxY4OtfgvZWbp/riNfTGlpYJYontvUvlymQxjaWNawkNbvXcT5l6uNagw6d7oKgwQvcXbkYRJudySQxwcO527ARs5VJMO1QUsNFPTtz56lhjlqHZTMWk3sNlgNm8Ou6ApzVh4YoPLO7J62gxWO8LxxtI9SrTRfUxFSVcFSJ5nugeXta9seU3aW7bC/6StKqZeMjkQGusQIAB327DzjYV95llxWAx1E7Dvtmk9EuzN/8AlwXVzLTqlth9Ia/TRHb9pONUx7+l6I/tolMdZ/gyfylN9pjVV6N6SSUUzpo2se50ZiIkzWsXNdfZw9wF6mkGsSoq6d8D4oWMeY3F0e6Zhkka8Wubb7VZZI1I1b07TSVFFLJWNmanNRW+BGnHYVfujMwfRUbhvOpYD54mrX7MpZozrIno4RAYmVEbL7lmkdG9jSScmbK64F9mwWGxRgejF2mbFKV9TGmr2qikrGrSJtXLUzTh1Nu0lTuRbk2ueZLSSE2yAk7LbbC/CDOZfinmPsVI6R6d1dZZrssMLXB24xF1nkG43R++8XG9YDkJAK9d2t6rII3Cn27P1v8AVZmzRtvY1k+HVkqNV63VOjZs/O8iejR74oOlUfbxq/sQpmyRSxvJDJI3xvIIBDXNIJBO9sK14oKgxPheLEwSRStDr2JjeHAG3Bdql2Ia06qaGWF0NOGzRvicRulw17S0kXPEVihkaxFRS/idHLUSMdH0El0c1ZOpquOd9QJWQlxiaIsji4sLQXnMRsDjvDftvby9jWJUhmG1V/1jWxDlMj2t+8+ZQHAtaNXTxiORjKprQAx0j3RygDgc+zs/ORfjJXm6U6az1xYHtbFDGczYoyXXfa2d7jbMbE22C1yp62NrFRpW5DVy1LXzLdG227Mk25Z+Bm0CxZtPiELnkBkrX07nE2Dd0LS0+mxo/i5Fa+lOjza2mdCXbm7M18bwM2R7TsJbcXFrgjiKoMlSzAtZlbTtEbgypjaLNExc2Vo4Buovcc4J5VCKRGorXZFrEKGSWRs8C85PXAnmhOhBoTK98olllDWdwwsYxjSTYAkkkk+oLwtb2KMIpqYG7w81LwP0WhjmNB587vRK8+u1v1TmkRQRQuP6bnumI5m5Wi/PfmUIqKp8j3SPc58jzme95u5x4z/ey1lJ8jdDQYYqShnWo5RUrt7N1ujYfcQu9jfGexvpOA+9bB4e20beYKhdH6bdaumZt/OsebcAYc+3k7m3Wr/p22a0cinSpsVSrjr7vY3qVe//AAyIiK2c8EREAREQHFlyiIAuLLlEAREQHFlyiIDiyOFwuUQFQ6y9H3Ml90NBykZZbcFviv5ttj1KDZlsXiOHNlaQQq8xTVewuJZnj5I8uX0SDbqsqksCqt2nQ0GKtjYkc3RkvmVvmXGZTaTVi/gkf/FGD7CF1natZ/2reuF341h1D9xtUxSlX4/BfIieZMylB1c1P7Rn8t4+9Y3avqrgdEefOP8AaV5qX7iaYlSr8aePkRrMucy986A1v0Hpy/8AGuPyDrfofTk/AvNU/cS5fTfOh4GZc5l735B1v0P8yT8CfkHW/Q+nJ+BNU/cOX03zoeBmTMpANAa36D05f+NZm6vqrhdGObOfuC91T9x4uIUyfGhGsy4zKUjVzU/tGfy3n71lbq1n/ajqhd+NNS/cRXE6VPj8F8iJZkzKbR6sX8Mj+pgHtJXq4Rqxja4OfmksbjdSMo/hAAPXdSSB6mF+L0zUui34Iv3sdTVjo84vNQ8WBbliB8S9y7rsOocqtYBdagoWxtAC7SusYjEshytTUOqJFkd/gREUyuEREAREQBERAEREAREQBERAEREASyIgOMg4lxuY4gvpEB8bi3iC49zt4gsiIDEaZnEE9ys8ULKiAxe5WeKE9ys8ULKiAxCmZxBc+528QWREB8bi3iC53McQX0iA4yjiXNkRAEREAREQBERAEREAREQBERAEREAREQBERAEREAREQBERAEREAREQBERAEREAREQBERAEREAREQBERAEREAREQBERAEREAREQBERAEREAREQBERAEREAREQBERAEREAREQBERAf/Z"/>
          <p:cNvSpPr/>
          <p:nvPr/>
        </p:nvSpPr>
        <p:spPr>
          <a:xfrm>
            <a:off x="0" y="-874713"/>
            <a:ext cx="2543175" cy="180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34"/>
          <p:cNvSpPr txBox="1">
            <a:spLocks noGrp="1"/>
          </p:cNvSpPr>
          <p:nvPr>
            <p:ph type="sldNum" idx="12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2742" y="2403296"/>
            <a:ext cx="1388458" cy="982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69249" y="2725258"/>
            <a:ext cx="1174751" cy="932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71800" y="2032000"/>
            <a:ext cx="1447800" cy="1162050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35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What is a Distributed System?</a:t>
            </a:r>
            <a:endParaRPr/>
          </a:p>
        </p:txBody>
      </p:sp>
      <p:pic>
        <p:nvPicPr>
          <p:cNvPr id="434" name="Google Shape;434;p35" descr="http://monalisa.caltech.edu/img/ws/WS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2851" y="4080792"/>
            <a:ext cx="3199549" cy="2777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35" descr="http://www.dominiojovem.com.br/wp-content/uploads/2011/03/facebook_logo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59151" y="1466851"/>
            <a:ext cx="831849" cy="83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35" descr="http://t2.gstatic.com/images?q=tbn:ANd9GcQmy4sMywMcKhMSugWgF5DWSO8I6PFd3EbkPOrXwQEkvaDv2kbv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1500" y="1879600"/>
            <a:ext cx="1991468" cy="139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35" descr="http://www.iro.umontreal.ca/~eckdoug/graphics/google_logo.jpe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71500" y="1536700"/>
            <a:ext cx="18288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35" descr="data:image/jpeg;base64,/9j/4AAQSkZJRgABAQAAAQABAAD/2wCEAAkGBwgHBgkIBwgKCgkLDRYPDQwMDRsUFRAWIB0iIiAdHx8kKDQsJCYxJx8fLT0tMTU3Ojo6Iys/RD84QzQ5OjcBCgoKDQwNGg8PGjclHyU3Nzc3Nzc3Nzc3Nzc3Nzc3Nzc3Nzc3Nzc3Nzc3Nzc3Nzc3Nzc3Nzc3Nzc3Nzc3Nzc3N//AABEIAE4AeAMBIgACEQEDEQH/xAAcAAABBQEBAQAAAAAAAAAAAAAAAwUGBwgBBAL/xAA+EAABAwMBBQUFBQYGAwAAAAABAgMEAAURBgcSITFBEyJRYXEUMoGRoSNSYrHBFUJygrLxQ5KiwuHwFjM0/8QAGgEAAgMBAQAAAAAAAAAAAAAAAAQCAwUBBv/EACwRAAICAQMBBgUFAAAAAAAAAAECAAMEBRExIRJBUWFx8AYTFCKBMqGx0eH/2gAMAwEAAhEDEQA/ALxoooohCiikpMliKwt+S8hllAypxxQSlI8yaIAb9IrRmq7v+1W2w1Kas8dc5wcO1UdxsenU/IDzqCXTaDqa4qIE72Rs/uRU7n+r3vrS75Na+c18fRMu7rt2R5/1L+JAGSQBXyHWycBxBP8AEKzFImTZRzKmSXz4uvKV+ZpFhhTr7bbI+0WoJTjhxPAVV9Z4CaI+GmA3az9v9mpqKou72bVmioTU928hptToaQiPKWrKiCeKSMEYBr36f2rz4y0NXxhMtnkX2khDg88clfSrRkAHZhtM5tHsZPmUMHHlLlopvtt1iXa3tzbW+h9lZGFDp4gjmCPA16o7rjhO+2UYA5+P/cUwDvMkgqdjzFqKKKJyFFFFEIUUUy6s1BH05Z3Zz4C3PdZazjtFnkPTqfIVwkAbmTrraxwiDcmI6u1XB0zEDknLslz/ANMdJ7y/PyHnVI6i1HdNSSO1uLx7JKstx0cG2/QdT5njXHlTb/Lk3W5vEpBy66eQ8EJH5CkIEJy53FiFET333AhA8M9T6c6y772sOw4nu9M0qnEU2WdWHJ8PSP8AY9OhWiL7e5CeTQRHz4JWlSlfQD4Goi0QtO8Kv7UVtZhbPbnboqcoYtrqUjqSEE59SeNZ/tLbsoNMR21uuuEJQhAyVE9AK7kU9hV8ZDSNR+ottLcb7j09iKHAp60PD9u1damTyEgOH0R3v9tPLOzLUbrAdUmI2ojPZLe7w+QI+tenZFCKtVyHFgH2RhYJByN4qCeB9N6oV1MHUMI1mahQ+La1Tg7A8efQRfb9PUP2JbkH31OPL+GEj81VWoT3BnwqxtYWd3Wm1v8AZja1ojW+G2JDqRkNg5Xw6ZO+kf2qN66ttosF2Ta7bJkSHm05kKdUnCSeSQABxxxPqKYylJPa7pjaHfUifKJ+49Z8aI1S9pi8IdK1GC8oJlNcwU/eA8R/xWiW1JWhK0EKSoZBHIisoOKrRezaYqboi0uLOVJZ7LJ/ASkfQCp4rH9MW1+hQwuXk9DJNRRRTk85CiiiiEKozaVdnL5qtUJhW8xDV7O2kHgV575+fD+WrxcVuNqV90E1mSNOX7eZquLqllwn8R4/rSeY2yhfGej+HKA9zWd6jp6mP+q5DMVEayQSDHhp+0UP8Vw+8o1KNkNlG/IvskAIbBaYKvH99Xy4fE1XsdmRdLi2wyCt+S4Ep9SavaVptf8A4crT1tliHvMdgZHZ75wffOARxPe69aoxk+ZYXPAmrreQMTEXGU9X5Pl3n8mMmj7wdV2XVUsEll+W80wD0bDKEp+fP1JqA7D/AGdWpE9uU74jL7HP3uGcee7vVa2idJMaStL1uZlOSUvOl1a1pCeJSE8AOnCs92r2q3qMmOXWVR39xD6cjdWOmfHypm4lQrHumJpqLc9tSHbtDYSy9rL2rrRfG7nbJ77VqW0Gk9ke42rkQtPLj0J9OlerYRAUzbbpMcOS46hkeW6CT/WPlUrsE46m0OmTemUpD7DiXwRhKgMjeHgDjPlTTs7dFm2Wpub4xhh6Yv0GSPokVMLu4YcRZrQmM9LDZwQPx7E9l1UnR2n7/qJLIkTpTpeUUjI4kIaB/CkFOf5jWeW3Hpkl2ZLcU486srWtXNSick/Or02ZTEat2aqtlwWVrbbXCfJ5lJHdP+Ujj4iqPdZdgvvwpKd1+O6ppweCkkg/lUMjfsjaNaQFFrB+ROOKFaU2eQVW/RdoYcSUrLAcUDzBWSr9aojQenXNT6kjxCkmI2e1lK6BsHl6nl/atMJASkADAHAAUYybdZzWcgORWPWdooopqYUKKKKITigCkg8jzrMd6grtN6m29xJSY7ykDzTnun4jB+Nadqu9qWinb02Ltam96eyjdcaHN5A5Y/EPqOHhS+RX216d02NGzRjXENw0Ztjdj9olv3t9H2bGWo+eqyO8fgDj4mo7tU1hcpurX7baLlKjw4Q7FQjvKQHHB75ODxwe78Kij1wuSIvsKJstplBI7AOqSlJzx7ueec14IrIZOScmqFcJX2RNW/EfIzPm2HcfwJamy7V1r05p6anUNyWH3JhcTvJW4tSdxIzwB6g03aR2i2iwR7pGctT0liRPdkJdQR30qPdylXLAA61A3Clad1XKvhKG0DAAxQL22nH0mk2Eg9DJprbarMv9vctVohKgRXk7jq1LBcWn7oxwSPHnTNL1vqF3TLVgbXHZgpjJjKS2z3loAxxJzxPXGKZO4OSRXwtYxQbmMF02hF2PWfcObcIEVbMKdJihzG+GHlICscs4PnX1Y7Tcb3c0QoSFyZb5ySo5x4qUfAdTUj0noG9amWl1DRhwDzlPpIBH4E81fl51emltK2vS8L2e2s99YHavr4uOkeJ8PLlViIzc8RTKyqaD9nVvfMR0TpWLpS0JiMHtJDh35L5HFxfl4AdB+pNSKmXUl4kWz2CNAjtyJ1wkezsJdWUNpISpalKIBOAlJ4DiTim+VfL7Edg2t2FblXic672JQ+vsAy2lJU4rKcg94DcGc5HHGcNAbDYTAd2dizcyVUVCZGr7tHkN2tdtiLu/7QbiLAfUGVIcaccS6DjI9wgpxngefCkH9W6iiRLxJkW22lFjc3Zu4+vL6d1K/swR3SEKB72ePDzrsjJ7RXEneSFDqM0UQnaKKKISL6o0HZNSKL0lkx5ZH/0xzuqP8Q5K+IzVc3XY9eGFk2yfElN9A7lpf6j61d1cqtqkbkRunOvpGyt0mdXtm2r21YFq7TzRIbx/VSkbZjq58jet7bA8XZCOHyJrQ1dqH06xk6vkbcD3+ZS1s2M3F0g3W6xmE9UR0Fw49TgD5Gp1YNnGm7KpDqYftkhOCHpZ7TB8Qn3R64qX0VYtarwIrbm329GacAxXaKKnFYwytLRZUIx35c9S0y1TGJJkEux3CT7ijySASN3iMHFJu6TZeiMtv3S5uzGHi8zcFPjt2llO6d3Cd0JI/d3d3yqRUUQkeiaQgR1sPKelPy25omuSnnApx90NqbG/wxuhKsBKQAMD4rytMwZUS9RnVP8AZ3k5k4UMj7NLfd4cOCR409UUQnEJ3UhI6DFFdoohP//Z"/>
          <p:cNvSpPr/>
          <p:nvPr/>
        </p:nvSpPr>
        <p:spPr>
          <a:xfrm>
            <a:off x="0" y="-319088"/>
            <a:ext cx="1038225" cy="67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9" name="Google Shape;439;p3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567234" y="2692400"/>
            <a:ext cx="1143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35" descr="data:image/jpeg;base64,/9j/4AAQSkZJRgABAQAAAQABAAD/2wCEAAkGBwgHBgkIBwgKCgkLDRYPDQwMDRsUFRAWIB0iIiAdHx8kKDQsJCYxJx8fLT0tMTU3Ojo6Iys/RD84QzQ5OjcBCgoKDQwNGg8PGjclHyU3Nzc3Nzc3Nzc3Nzc3Nzc3Nzc3Nzc3Nzc3Nzc3Nzc3Nzc3Nzc3Nzc3Nzc3Nzc3Nzc3N//AABEIAGIAYgMBIgACEQEDEQH/xAAcAAABBQEBAQAAAAAAAAAAAAAAAQQFBgcDAgj/xAA2EAABAwMCBQIEBAUFAQAAAAABAAIDBAUREiEGEzFBUSJhFHGBkQcyocEVQmKx8ERScpLRI//EABoBAAIDAQEAAAAAAAAAAAAAAAACAwQGBQH/xAArEQACAQMDAgUDBQAAAAAAAAABAgADBBESITETUUFhgaHwBRTBIiMycZH/2gAMAwEAAhEDEQA/ANomqmQva1+d/C7hw7kKEvUmiqiA7s/crqIbl5P/AHCm6Y0g5lQXDdRlxnHaS+R5S5UVDWSOuJpnOG2QcDwOqX4x38V+Gz6c4xj2yk6bfmSfcJ749ZJOdgJq2tjcxzxqwMdvKbS1z47lyARp2287ZTN1YJ6KYhjGBrmklox1KdaRPMiqXIGdJ4z7SchlEsYe3oVzbUsM5iGdX6KIp7hLFE2OOMPAzgkHdeZKh0Nxkfj1hx9B9wveickRTdjSpHrLEjKiYbi8wyPkixjAb1AJXj4+TTr1xf8AHbP2SdJpKbqmJMpMjyoqe5hsDXMHrdkEHoMJYJK90zNbCI8+rUANkdNsZMb7hCcDeSuULn6kKOTSLvlvkqmskp95GAjTn8w9vdMGz35uG8uTxuxqs2EmkeAplrELpIBlapahnLhiCe0gK+jroqsVlGNT3AFzW/ynGD8wmvwt25nxnLPO1Zxkavt+itRAx2SYC9FdgMYERrJGOcnv695AW+irJqx1XXDQcHAd1Jxjt0C82y21Hw1XDUs5fMADST3G+fl0ViAx0RgLw12+eUZbOmMePPrmVeFl6o//AJQxv05yMBpB+qc3SirBVtrKQZkIBcGndrse/UKblfFE0vlcxrR1c44CbQXSgqJTFFUxueCG4zjJ9vKbqsTqCxPtaYXQXPlvx/Uj4I7jW0s0dd6CCDE5wA379Oyaspq5g5RoWuOfzkfvnCswA7I0jwPslFYjwjGzVsZY5lfrKGqLaZsUTXHGHaMYac9/87KwNA647pS0HqlCRnLAAyenRWmSR4xEqEJJLBM7vcYrVb5a2oDjHHpyG4zu4Dv808VZ/EhpPBVzLerWMd9A9pP9lJSUM6qeCYlQkISOcSD4g465oENn1tGnL5XMwc/7R/78lZrbf7fPNBQ0U0tXIWDLwC4AeXOKyawTREjmAOJ6ZV84cuVBanTc9rmNkazQ+OMu2GfScb9Tn6rr3dnSSnhFOR7zPWv1Cqa/7jAA+2O0vKieIL3BZqYPkIdK/PLj8+59lHVvGduhjJgJef6wWD7Yz+n1Wa3y9y3a4Pqpn5z6WtxgNaOgAyVTtbF6j/rGBL959SSnTPSOWlhmvc1xm5lQ8v8ADTsB8gu1PVQscx3IiaWnIc0YIPzVOhq9J2KdC44HVd02qacLxM4Lmrq1Md5qFn4hjnqGUlS8cx+0b+mo+D7/AN1YAcrBKi5ShzXRSlj2kOa7VjBByP1W4Wir+PtdJWYxz4WyYHYkZXDv7UUCCvBmk+mXb11KvyI8QhC586kEIQiEEwv1CLnZa6gP+ogfGPmQQE/SHovQcHInh3E+ZrfVvY3RJlr2HS4eCOqmae6SyFkLn+k9M9kv4pcPTWbip9RRQvdTXFxlj0Do8/mH33+qhqZjqePd+ucjcjcN+S1NCt1UBmXu7VUYyduE8LHYiccY79c+6hZZ8O2KbPlc4nJXGZ5YzXnfOylziQ0qAG0dvnmfGBTytjkDgcvzpIzuDjffpsnVNK5/LZNLzZcAFzRjW72+aho52v2yGu8OKDVvpZmSahE5py17hkA+cKvXqFEaom5xt2lunbh2Wm2wz6yy3ixz/wALdVANe2PeRkcpyG9DnpkYO+O2Vq/4ZXaS6cLUvMoail+HYImukHpmAGz2HuP83WTW7iqWgii/ilFE6JwwfhH7OYds6TsW9Nwe6f8A4VMudTxKyK2VNXDa4Xuklj5hMejPpGOmTsPus1aXF3e03NyBtuGHB8p3KlChZuopZ38Ju6EgSpZYghCEQguNY6ZlJM+ljbJO1hMbHu0hzuwJ7Lsmd1p6qqoZYaGr+EneAGzcsP0777FejmeNwZi3EHEVzvM7mXRroWwvLTTtbpDHDYj5qDmYWM1HZz9g0eFoFR+Gl2nlc6S8U7y45L3xOLie5O/X6qP4g/D6qtdJTS0c9TcrhNOIgxkYbG1ulxLj1x0G5PdaNLu2UBEI9JnHs7hiXYSgVhERBOM+B2UW+bnvODkN226BWPjvhWs4agtzq+rY6Wu16mwtJ5ZbjbPfr1TGo4QvlutsFdU0csVNMWtjywl5LvyjQPUCfBCVrlGOx2linbsi7jeRD2g9VwmYyOMzv6N/KD/MewWmWT8I7tVPZJdaiKlhO7mg63/bp+q1GzcGWG0RQtgttPJLF0qJo2vkz51EbfRVa93TUYG5lmjQcnsJhHBfCl+vroqSOKphtsjgZZnNPLaOuRnGdwNh7L6C4csFDw9b2UdBHho3e8/mkPkqUDQOgSrnVK5caQMD5zLyUgp1HcwQhCgksEIQiEEIQiERx0tJURX3GSPOjZTBGeqZ1NvinBzsUQmdXyrfUXqkqKljZmxbRiYAtjfv6hnYE/sPpxnuwu4kpHS83T6jqZkNI2yD5Hke6sd+4MkudVSNbJGKMFxqGEkF3jGOvcfVN6Tgiro6kMhq2Oot3aX5MgOOmemM7569lX0uHOP4n5/kkypXzlaouJOJTExsbXFsb9D5NIc4gf0uxv03yd87LQbXd5qiNj3sezUM6HjcfNcoOGAw5c/P1UtTWuGDHfCkRNHjFZsx5E/W0HGF7SNaGjA6JVJFghCEQghCEQghCEQghCEQiIQhEIqEIRCCEIRCCEIRCCEIRCf/2Q=="/>
          <p:cNvSpPr/>
          <p:nvPr/>
        </p:nvSpPr>
        <p:spPr>
          <a:xfrm>
            <a:off x="0" y="-441325"/>
            <a:ext cx="933450" cy="93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1" name="Google Shape;441;p3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572000" y="1466850"/>
            <a:ext cx="1066800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35" descr="data:image/jpeg;base64,/9j/4AAQSkZJRgABAQAAAQABAAD/2wCEAAkGBwgHBgkIBwgKCgkLDRYPDQwMDRsUFRAWIB0iIiAdHx8kKDQsJCYxJx8fLT0tMTU3Ojo6Iys/RD84QzQ5OjcBCgoKDQwNGg8PGjclHyU3Nzc3Nzc3Nzc3Nzc3Nzc3Nzc3Nzc3Nzc3Nzc3Nzc3Nzc3Nzc3Nzc3Nzc3Nzc3Nzc3N//AABEIAHoAmAMBIgACEQEDEQH/xAAcAAEAAgMBAQEAAAAAAAAAAAAAAgcBBAYDCAX/xABDEAABAwEEBwQHBAcJAQAAAAABAAIDBAUGERIHITEyUnGRE0FRsiI2YXN0gbE0NWKzFlNykqHB8BUjJCUzVGPR4RT/xAAbAQEAAgMBAQAAAAAAAAAAAAAAAgMBBAUGB//EAC4RAAIBAwEHAQcFAAAAAAAAAAACAQMEERMFEiExUYHBQSMyNDVxobEGFXKR8P/aAAwDAQACEQMRAD8Au5rW5R6I2eCzlbwjojN1vJSQEcreEdEyt4R0UkQEcreEdEyt4R0UkQEcreEdEyt4R0UkQEcreEdEyt4R0UkQEcreEdEyt4R0UkQEcreEdEyt4R0UkQEcreEdEyt4R0UkQEcreEdEyt4R0UkQEHtGU+iNngik/cdyRAYZut5KSizdbyUkAREQBERAEREAREQBERAEREAREQBERAYfuO5Ij9x3JEBhm63kpKLN1vJRmkbFE+R5wYxpcT4AID0xWMQqEvHeq0rdqZHuqJYqQkiKnY4taG92OG081m7Fj2pNaVnVcVJVilfUx4zsa4Ny5hicfBdP9tlU3neIOdG0IZ91FyX1iFnFVJpTr6ymvJEymrKmFhpWktilc0Y5ndwK29EdZV1Vo2k2qq6icNhZlEsrnYazsxKpayaLfWzwLYvImtpYLQxRUXb16Lbp7dtOGK16pkcVXKxjRJgGgPIAVk6Nq6qtG7DKitqH1EpmeM7zicAVitZvRpxUmY4kqN2tV5SIOrRYWVpm0ERUDeC1bRjt+1GMtGsaxtbM1rW1DwAA84ADFbVrazctKxOMGtc3MUIiZjOS/cR4rK5DRfPNU3VZJUzSTSdvIM8jy44Y+JXXBUVE03lOhdTffSG6mURFAmEREBh+47kiP3HckQGG7jeS4K9l/KGn/tSxjR1ZnDHwdqMuTEtwx244a/Bd63dbyVe3wuLSyi1bbNbUCXI+fsg1uXEN2ePctq0ijNT2v+k1rrV3PZlUHdIHgrZsbSLZeFBZsVn1jXHs4GnBgaNjeLYqmccG44d2KtiydG1FG+irhaFSXsMc4aWtwJGDsNi7W0NDdjV7HJstbM6fc57S76zw/CM8z1u6GvvK0/cx+YrS0u+s8PwjPM5buhr7ytP3EfmKqb5d28lq/Hd/B+vaGkGxKO0KqmlsiokkgmfG94jjwc5riCdZ9i6e7Fr0tt2WK2ip308Je5vZvDQcR36jgqPvH6x2t8bP53KwLpWqbE0Z1Fe3AyRyyCIHYXkgN/iVr3Nki0VZOc4+5bb3btVaH5Rk6u8F7LJsH0KyZzpyMRBE3M/59w+a5R+laDMeysiYt7i+ZoPQA/VVlUTy1M7553vlmkcXPc7W5xKsaxdF7ZaRktr1ksczxj2UAGDPYSccSptaWtskTXnMyRW6uK7TFLhB1F075Ud5JpKeGnngmiZnc2TAjDHDUQqevJ6x2t8dP+Y5W5dG5zLtWjVVENW6eOaNrGh7MHNwJJ1jb3dFUd5PWO1vjp/zHKWz9LXfS5YghfamiupzyWtop1XRj+Ik+q87S0k2TZ9oT0gp6qo7F2QyxZMpI24Yu7jqXJUF5TY2j+OipH4V1XNKAWnXGzHAu59w/wDFzl3LEqLftOKhphlG9LJhqjZ3n/r2qMWaM9SrW4LmSc3TKqU6XPEFz3YvNFeSOaaloqqCGI5e0my4Od4DAnHBfhS6TbOjkfGbPrSWuLcRk14H9pdhZln09mUEVHRx9nDC3Bo/mfadqoCr+1T+8d9Sucqo7TuxwPZbA2dSvN+LjjMRHLh1LdtW/lm2fSUkoillnqYWTCBpALGuGIzHYNvtWbt3xNvR1phs98bqWMPymTHPjjqGrbqVeXauvX3mdJKyRsMEeDDNICcSBgGgd+AwVj3Muo+7T6t0lY2o7cMAIiyZcMfafFRdUWMepdfWuzrSi1OJzVj6/wBdOR+5RVj6pswfA+Ix6jm79uz+u9FtkegeSKk8/PPgZZut5L8u9fqzavwkvlK/UZut5L8q9mq7Nq4/7SXylSp+/H1K6nuSfPbt13JfSFmj/LqX3LPKF82ukZkd6bdnivpOzPu6l9yzyhdjbGMJ38HL2XzYqXS76zw/CM8zlu6GvvK0/cR+YrR0uuaL0QguA/wjNp/E5bmhl7TaVqYOB/uI9h/EVY/y/t5IJ8d38HH3j9Y7W+Nn87l1EcT5NEUhZiRHW53YeGcD+a5a8b2/pHa3pD7dP3/jcrP0bUsFoXEfS1DQ+GaSVjx4gqd2+nQpv0mPwV2yS9V16xJU9DMymrqaokbmZFMx7hhtAcCfovoymqIqmCOaCRskUjQ5j2nEEKjL0XTtG79Q/PE+aixOSpY3EYfi4StKyrx2vZUXZ2baMsMR15Bg5o5BwICxd28Xiq9NjNvWm1aVeD6FXzxeT1jtb42f8xy7bRrbtp2teWdto10tSG0riGuPog5m68BqxXD3ke39I7Xxc37dP3/8jlXs+hNCuyNPpBZe1YrUlaI9Sc9kyx2BR2szF0Msr4X/AIHA6uox6L9/RpeCOx7VdR1eRtPWkN7Q4AseNmJ8Ds+fNdPcSzqe2tHktBPrjmllAcNeV2Opw9oOtVbaNLJZ9bPRVgDZoXlj24/1qO35q9XW51KD+k/YpZWoSlVfWD6RxxB5L52q/tU/vHfUq1NG96m2xZ5s+smDq+mbqJOuWPudzGw/I96qqrc01U+sf6jvqVyEptSqMjH0b9JVFqajL0jyXPo7hZFdGhyADNncfaS4rpcFzuj4g3Rs/Dhd5iujWo3vScK++Kqfyn8kX7h5Isv3HckUTVMM3W8lkgOBBGIO0FYZut5KSA8v/nh/Ux/uhegGCyiZkxg83RRvOL2NcfEhZbFGzEsY1pPgMFNEzIweXYRE4mKMn9kKbWNYMGtDR4AKSJkzgwQFoS2LZc0meWzqR7vF0DSfov0EWYmY5GJWJ5njBTQ07MkEMcTeFjQ0fwTsIiSeyZidZOUa17IsZkYgg1jWDBrQ0eAGCwYYnEl0bCTtJavRE4jB5iGNpxbGwHxDQFE08X6qP90L2RZyZjhyIMaGjK1oAHcApoiwDD9x3JEfuO5IgMM3W8lJRZut5KSAIiIAiIgCIiAIiIAiIgCIiAIiIAiIgMP3HckR+47kiAwzdHJSWq1zsB6R2eKzmdxHqgNlFrZncR6pmdxHqgNlFrZncR6pmdxHqgNlFrZncR6pmdxHqgNlFrZncR6pmdxHqgNlFrZncR6pmdxHqgNlFrZncR6pmdxHqgNlFrZncR6pmdxHqgNlFrZncR6pmdxHqgNh+47ki1nOdlPpHZ4rCA//2Q=="/>
          <p:cNvSpPr/>
          <p:nvPr/>
        </p:nvSpPr>
        <p:spPr>
          <a:xfrm>
            <a:off x="0" y="-555625"/>
            <a:ext cx="14478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35" descr="data:image/jpeg;base64,/9j/4AAQSkZJRgABAQAAAQABAAD/2wCEAAkGBwgHBgkIBwgKCgkLDRYPDQwMDRsUFRAWIB0iIiAdHx8kKDQsJCYxJx8fLT0tMTU3Ojo6Iys/RD84QzQ5OjcBCgoKDQwNGg8PGjclHyU3Nzc3Nzc3Nzc3Nzc3Nzc3Nzc3Nzc3Nzc3Nzc3Nzc3Nzc3Nzc3Nzc3Nzc3Nzc3Nzc3N//AABEIAF8AXwMBIgACEQEDEQH/xAAbAAABBQEBAAAAAAAAAAAAAAAAAQIEBQYHA//EADMQAAEEAgAEBAQFAwUAAAAAAAEAAgMEBRESITFRBhNBYTJxgZEiI0Kh0RRS8BVTYrHB/8QAGwEAAgMBAQEAAAAAAAAAAAAAAAUBBAYCAwf/xAAsEQABBAECAwcEAwAAAAAAAAABAAIDBBESIRMxkQUiUaGxwfBhgeHxIzJB/9oADAMBAAIRAxEAPwDuKEIQhCEm1FnydKu7hmsxtPYnmpAJ5KC4NGSVLQoEWZx0r+CO3EXdidKZ5rNA8Y5+6C0jmFDXtd/U5T0Joe09HA/JLsKF0lQhCEIQhCEISHolUTKzmtjrEzerWEj5qQMnCgkAZKpMvk57dl1HHnWvjeOXz5+g/cnl3Kix4ytE383imf6lx0PsjEsEVV0p+OVxJPsDofz9U+ebhG0xa3R3WpI5/E/kk/SjWKVNzSPJa33aSFXSUox8Vqc66Di6fsr2hiZsg0TTvMUB+EAficO/sFaMwGNa3ToC893uJXRstj2JyuRSfMMgADp6LDGExHde7YjcPXjUun4lyuOcBZIuQevo4fVaux4bxkrdMidEe7HlZXPYG1i2GZj/AD62+btaLfmP/V6xzQT91w6qvLWt1BrYdh4H2K2WIy9TKwebVfsj4mHk5p9wrFceq3ZsfcZaqO4ZGnmPRw7FdSw+SiymPjtQdHDm09Wn1Cp26hgORyKZ9ndoC0NLtnD5lT0IQqSZoULNROnxVmNg24xnQ91NTZOTHfJSDg5XLm6mkFYrHTB1CMN/TsfumzfmyxRnkHva0/UrwxP4jccBoeeRrspE7Dribyc07B904IAcs4CSwLagBrQGjQA0AFz7IZO/Zty+bYli4XkCNp4Q0bW0xmSivQt5hswH42E8wU+5i6Vw8Vmuxzv7taP3VCCQQPOtqa2oXWoxwnYWJx2bv0JmudM+xB+qOQ75ex7rS389i5MbL+e2TzGEeVrmSR00vKz4TqPB/p5pYj6AniH7rLZzC5TFMMxLJa46yRt5t+Y9FbAr2HjBweiXOdcpxuBGpvXCq2VSWgEK+8D2nU8vJQefy528TB2cP5H/AEsu6zMesrlMwUz25yjIXOcRMBzPoUxsRF0TgfBJ6c4jsMLfH1XXghIOiVZlblCa8baR3TkhQhc8xs7KdjI15t8TJyQB15pLWTeeUTQzt6levjCo7H5htxo1BaGnHXRwVS2Z0NmGbh4hG8P130dp9E1sjRIP9WRnc+F5hO2D5FSL2PykEIt2K8zGDnx8XNvz0dheVfxLlqehHcdI0fplHEP5XSoJa+QqNfGWyQyt+YIPUFY3KeBpvOc/Gzx+UTsRy7Bb7ArxhtxSZbOAFZs9nzxYkquJ++/5T8Z45c+aOLIVmta4gGWM9Pcjsto9jZY3MkaHNcNEH1CxGJ8ETtsslyU0fltO/LjJJd7E9ls7lqGlVksTuDY4xtxKqWxDrAgTHs42uE42vNchydcVMjZrtO2xSuaPkCn4UsbmKRldws85uyvO7K+3bmsuboyyOfr5na8msdxDkU/LSYtJ54WRDg2fW0bA+67WOgSqPQeZaNeR3V0bSfspCyZ2X0EHIyhCEIUqFl8dDk6MlWccnDkR1ae4XN7FebGWTSyLeH/bl/S8LqqiZHHVcjXMFuFsjD36g9wVbrWjDsdwl96iLI1DZw+YKwVCxexzy6lMWtdzLDzaforqLxTbaNTUmOPdjyFGs+FcjRcTirLZYvSGbqPqoZZmYTwzYVzj/cxw0VdJgm32PkUqaLVbu7j7ZCtpfFVoj8mixp7uftUmRnvZNwNyXbRzEbRpo+ieTltGT/Q5fLb8RDgT9AhmTpHlI2WN/qxzOYXUcbGHLGj1XEsksgxK44+owoX9H7JrKZmtRV427e46+/8AhP0Vg2w+47ysdXfI4/q1vX25fchabw9gv6Hdm1p1l314d9efqfdE1rhtOeaK9DivGBt4q7gjEULI29GNAH0T0ISVahCEIQhCEIQhCTQSoQhJpeb68Eh2+GNx/wCTQV6oQhNbGxg0xjWjsBpOQhCEIQhCF//Z"/>
          <p:cNvSpPr/>
          <p:nvPr/>
        </p:nvSpPr>
        <p:spPr>
          <a:xfrm>
            <a:off x="0" y="-433388"/>
            <a:ext cx="904875" cy="904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4" name="Google Shape;444;p3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117429" y="2070100"/>
            <a:ext cx="1185071" cy="1185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35" descr="http://t2.gstatic.com/images?q=tbn:ANd9GcRQWr0B8pOEHyGjjFU5AEk8pzWShdEx4JfvziKZU4-X8N3ereBOsw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648574" y="1127125"/>
            <a:ext cx="1031874" cy="1171575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35" descr="data:image/jpeg;base64,/9j/4AAQSkZJRgABAQAAAQABAAD/2wCEAAkGBwgHBgkIBwgKCgkLDRYPDQwMDRsUFRAWIB0iIiAdHx8kKDQsJCYxJx8fLT0tMTU3Ojo6Iys/RD84QzQ5OjcBCgoKDQwNGg8PGjclHyU3Nzc3Nzc3Nzc3Nzc3Nzc3Nzc3Nzc3Nzc3Nzc3Nzc3Nzc3Nzc3Nzc3Nzc3Nzc3Nzc3N//AABEIAFwAXAMBIgACEQEDEQH/xAAcAAACAwEBAQEAAAAAAAAAAAAABwQFBggCAwH/xABCEAABAwMBAwcIBggHAAAAAAABAgMEAAURBgcSIRMxQVFhcaEUImJygZGxwTJCUnOCwhUzNJKistHxFiMkQ1Ph8P/EABoBAAMBAQEBAAAAAAAAAAAAAAMEBQACAQb/xAAsEQACAgIABAMHBQAAAAAAAAABAgADBBEFITFBMlGREhMVYXGhsSIjM4HR/9oADAMBAAIRAxEAPwB40UV+ZrTT9or8zRmtNP2iiitNCiiitNCiiitNCiiitNCljrHUEyTfplsZeU1EibiCls4LiykKJJHQMgYpnUjHHzLul1l5zy050pPohRA8AKQ4i5FWh3lngtKvcWYb0JOjXa5Q/wBlnyGx1b5UPccireLrq7sYD6Y8lPWpG4o+0cPCs2a+ZqRXbanhYz6GzFot8aAzfQtpNvcVuTIjrSxwUWlhwD4Hwq9hassUzAbuTKFHmS8S2f4sUoGo1tck71zhoeaVwUtOQ4jtBHH2VfuaBiuNJetlylttrG8jzw6gjsyM+NVce66xdgg/aRMzDw6W0wKg9COY/wBjYQ4lxIUhQUk8xScivdJT/C2o7Yrfts5tWDnLa1sKPu4H3190ao1xaBiQw+8gH/dZDyfejB95pj37DxqR94n8PR/4bQfryMclFK2Dtc3Vblytg3hzllzB/dV/WtJb9ounJgG/JciqIziQ0QB+IZT40Rb627wNnD8mvqnpz/E11FRIVyg3BvfgTI8lPWy4FfCpWaLEyCDoyNc5SYVtly1HCWGVuH8IJ+VIu0BSbazv/SUN495pr7SZXkuibqrpcaDI/GoJ+dLCOjcjtI+ygDwqbn8yBPouCLqt38z+J6UcDJ5qhTok6xLZkTCXbfN3VIdx+pWRkoPyqW6krQWxzr8wd54fOmk1bYtwt7kGayl2M6jcUhXSPke2g42OLA241n5xxmTXQ73FTkKAIOQeYir3Smov0O95NNJVb3FZJ5yyT9YdnWPb15o7/ZZejbmIkpSnrY+o+SyiOb0VdSh4846QK165sI4N7yz2DArgB6H+caIqzaddVMfHk7TqErRhSVDIUDkEddRJ7USHHcky3W2WWxlTjhwBSv0ttDescR+JIiqkxwkmMgLwW1fZz9n4fDOag1Lc7/K5efIO6k5bZb4Ib7h19p40+ctfZ2OshpwS42lWOlHfzmk1Tf4913o8GKjyfmL7zQK1+qCPNHaePdWaCAlISkYA6Kqt9xxYSCtalHCUjJJPUBU252Sfbba1NnIDPKupbQ0ris5BOT1cBSZ9u07MtolGIoQHW/Uz67gCw4kYWOZQ4Ee2mts2ul0k2F5LxVJDElTba3VEq3d1Jxnp4qNJHep+bJoxj6HhKUMKfW46fasgeAFHxQS8T4wVFA2Nncg7YpBTY7fDB4ypyAR6KQT8d2sZV/tYf5fU1hhA5DLTr6h3kAfymshdLo1CBbThb5+r0J7/AOleZPOybhaEYygd9mWsBsO3SC0frPpOPVyr8tNm2p80UldALcmamL7yistMqOT0ZIHD3mnJCf3U4QkrV1Dm9ppjEGk3JvGT++E8hJd6tMK9256BcWg4w6MEdIPQQegjrrnrU1lf05dXIL7ofaz/AJEhPM4nqPUodIroJTapH7W6Sj/ibJSn2nnPw7Ki32x26+2hdsmMgMni2WwAppXQpPUf7US6kWD5xfAzWxX8wes5wUqtHpbRd31KpLkdvyeFnzpbw838I51Hu4dtMHS2zC3W1zyi8vJuTyT5je7utDqJT9Y9/Ds6a2gb8gcLkZOYx4rZSPoekkfEe6l68Tu8qZXGR4aOvnKawaGtdgbBjNl6URhUl0ArPd9kdg8aw+2nEc2iKn6xddV7AkD4qpwocStIUhQKSMgg8CKRe2mZy+sG2AciNEQnHUpRKj4FNHuAWvQk3AL3ZYZzszCKVgE107peJ5Bpu1xSOLUVtKu/dGfGuaLbH8uucOHx/wBQ+21w9JQHzrqoAJAA4AcBQsVdbMd41ZyRfrERtOuxRr6cWR58eM3GSroSSN8n+KsQpwqUVKJJJySTkmtZtKsF3i6tuEtyFIdjSnOVafbbKkkYHAkcxHNg9VY1auTVuO5QrqUMHxoNqkuZU4fZWMdAD2m+2ZN4XNfPMdxA8SfiKakR7CKSeldURrLHWy7HW7vuFZWhY6gOY91bGJtGsxTuuNy2u0tgjwNM0uioBuReIYuRbkM4XYjED/bXsP8AbWJZ13p504/SG4fTZWPlU9nVFleIDd2h5PMFPJSfGjB1PQya2NcvVT6TVB/tr0H+2qRmew7+qfaX6iwakB49tdbgipEsUL5JR5P6BOSnqPWP/f8AfPe0CYJutLu+k5HL8mD6gCPy08zJCElSj5qRk91c3SpKpcp+Sv6TzinD3qJPzpfIPICVuEr+tm+U0mzSL5brm0tlOUodLp7NxJUPECukhSJ2GRFParkySPMjw1cfSUpIHgFU9q6xxpIHir+1fryEMV4cZadSUutoWk84UkGvpRR5NlTJ0zYZZzJsltdP2lxUE+/FVsjZ7pORnfskZP3RUj+UitRRXmhOxY69CZhZGybSroIbYlsfdylHH72arXtjFmIPIXS5IPRyhbX+UUzKK5NaHtDLmZC9HMUD+xNWcxr+O5yJ8wqoq9lWq4uP0ffY+Pv3Wj4A06aK59ykJ8QyO53/AEIkH9H7SIzSm25hlIUCFATQrIPr4rLO7PtWs4C7HIPR5ikK+BNdL0V4aVM7TiVq9APSYPZPo+Xpi3yZFzwmbN3d5pKs8klOcAkdOVHOOyt7RRRVAUaESssaxy7dTP/Z"/>
          <p:cNvSpPr/>
          <p:nvPr/>
        </p:nvSpPr>
        <p:spPr>
          <a:xfrm>
            <a:off x="0" y="-419100"/>
            <a:ext cx="8763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7" name="Google Shape;447;p3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438900" y="1130300"/>
            <a:ext cx="87630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35" descr="data:image/jpeg;base64,/9j/4AAQSkZJRgABAQAAAQABAAD/2wBDAAkGBwgHBgkIBwgKCgkLDRYPDQwMDRsUFRAWIB0iIiAdHx8kKDQsJCYxJx8fLT0tMTU3Ojo6Iys/RD84QzQ5Ojf/2wBDAQoKCg0MDRoPDxo3JR8lNzc3Nzc3Nzc3Nzc3Nzc3Nzc3Nzc3Nzc3Nzc3Nzc3Nzc3Nzc3Nzc3Nzc3Nzc3Nzc3Nzf/wAARCADIAPwDASIAAhEBAxEB/8QAGwABAAIDAQEAAAAAAAAAAAAAAAYHAQQFAgP/xAA9EAABAwICAg8GBwEAAwAAAAAAAQIDBAURMSFBBhITFBUXIkJRVWGBk6HRBxZTVJHBIzJScZTi8LFiouH/xAAbAQEAAgMBAQAAAAAAAAAAAAAAAwUCBAYBB//EAC8RAAIBAgIKAQMEAwAAAAAAAAABAgMEETEFEhMUFSFBUVKhcRax0SJTYYEyQkP/2gAMAwEAAhEDEQA/ALxAAAMGQAAAAAAAAAAa9fVxUNJNVVDtrFE1XOU4Np2TOuVG2dkUbVxVHsxVdqvQcD2j3rdZm2mB3IjVHzqmt2pvdn3p0Ee2NXLeFejJHYQTYNfjqXUv+6TTu3U1Hs3g0V8dIwjeKnL/AByfyWbwtN8NnmOFpvhx+ZzwUe+3HkdLsKfY6HC03w4/McLTfDj8zngb7ceQ2FPsdDhab4bPMcLTfDj8zngb7ceQ2FPsdDhab4bPMcLTfDZ5nPA3248hsKfY7VBXrUSOZI1rXYYtw1m8RmN7o3texcHNXFCRU8rZ4myNyVMugt9H3TqxcZvmjTuKWo8VkfQGQWJrGAZABgGQAYBkAGAZAAAAAAAAAAAAAAOZsiuzLNapat2CvRNrE1ec9ck+/wCyHTUqfZ1euFLqsELsaWlVWNwyc7nO+yft2mMngjTvrnYUm1m8iOzSvmlfLK5XyPcrnOXNVXNTwAQnJvmTrYvct/UO5SOxngwa7HW3Uv27jtFb2mudbq6OobirU0PanObr/wB2FjRyNljbJG5HMciK1U1opRXtDZzxWTO60LfbzQ1JP9Uft0Z6ABpFwAAAAAADftNTuUu5OXkvy7FNAa9BLRqulNTXQxnBTi0yUg1qCo3xAjl/Omh37mydVCanFSjkyolFxeDAAMzwAAAAAAAAAAAAAAAAAAAHiWRkMT5JXI1jGq5zlyREzUAj2zi98FWpY4XYVVTiyPDNqc53+1qVMdTZHdn3m6y1S4pF+WFq81iZfXPvOWQyeLOTvrnb1cVksgADE0wS3YdctvG6gldymcqLHWmtO7MiR9aaeSmqI54VwfG7bIpDXpKrTcTcsLuVrXVRZdfgs8GvQVcdbSR1EX5Xpjh0LrQ2DnGnF4M+iQnGcVKL5MAA8MgAAAAADYoKje9QiqvIdod6kgQi52bTU7rDuTl5bMu1C40ZcYPZS/o07qn/ALo6AALo0QAAAAAAAAAAAAAAAAAAQf2j3rcadtqp3fiTJtplRcmak718k7SW3SuhttBNWVC8iJuOGtV1Inaq6ClbhWTXCtmq6hcZZXK5ezsTsRNBhN4Iq9KXOzp7OOb+xrgAiObAAAAAAJBsRuO96paOV34Uy8jHU/8A++hNEKsRVRUVFwVNKKmosKxXFLjQMkcqbqzkyp/5dPfmVGkKGD2i/s63QF7rRdvN81l8djogArDpQAAAAAAfSnmdBM2RurNOlD5gyjJxaaPGk1gyTRvbIxr2LijkxQ9nJs9RgqwPXtb90OsdTb11WpqaKmpBwlgAATmAAAAAAAAAAAAAAOPspvDbLaZKhFTd3ciFq63L9kz7gYTnGEXKWSIZ7Rb1vqsbbIHYw064yqnOk6O5PNewhp6c5z3ue9yuc5VVVXNV6TyQN4s5C4rSrVHN9QADwhAAAAAABKNgdJV1NdUPg0QMi/ExyVeaidufmRmNj5ZGxxtVz3qjWtTNVXJC5djVoZZrTFSpgsq8uZyc565/TLuDpqpFxlkWeiqUpV1UWUTmA3brT7lNujU5D/JTSOarUnSm4Pod7CanFNAAERkAAAAAAZa5WORzVwci4opIqWdtRC2RNeadCkcN211G4zbRy8h+j9lLDR9xsqmq8ma9zT144rNHcAB0RWgAAAAAAAAAAAGFXAqLZneuGLs7cnY0tPiyLDJel3evkiE02fXrg62b0gdhU1SK3QulrNa/b69BVhHN9Ci0tc/8Y/2AARlIAAAAAAADZttDNcq+Gjp0xkldtUXoTWq9iJpB7GLk8ESz2c2XfFU661Dfw4V2sKLrfrXuTzXsLHwNe3UUNvooaSnbhHE1Gp29q9q5myTpYI660t1QpKHXr8nyqYWzwujdryXoUjj2qx7mOTBzVwVCUHKvFNlUMTsd9lK3SVvrw2kc19iztamrLVfU5YAKAsAAAAAAAAADvW6p3xAm2Xlt0O9TbI7RVC006P5q6HfsSFFRURUXFFOlsbjbU8Hmisr09SXLJmQAbpAAAAAAAD5VM8dNBJPO5GRxtVznLqRD6kC9pF6wa20U7tK4PqFTo5rfv9DxvBYkFzXVCm5sh99ucl4uk1ZJiiOXCNq81iZJ/teJzwCA5CcnOTlLNgAAxAAAAAABZHs5su9qR10qG/i1CYRIqflZ096+SIQ3YzaHXq7RU2C7i3lzOTUxPXLvLljY2NjWMajWtREREyREJILqXOirbWltpZLI9AAkL8HmRjXsVrkxRUwVD0DxrHkwRqphWCZ0btWS9KHzO1dabdYd0anLZ5ocU5i7t9hVa6dC1o1NeOPUAA1SUAAAAAAHYtFTt49xcvKZ+XtQ457hldDK2RmbVNm1ruhUUunUjrU9eOBJgeIZGyxtexdDkxQ9nUJprFFS+QAB6AAADRvVyitNtmrJtKRpyW/qdqT6lK1VRLV1MtTUO20srlc5e1ST+0G9b/uO8YH409KuDsF0Ok1/TL6kTIpvFnM6TudrU1I5L7gAGBWgAAAAAAAlGwKy8JXTfU7caalVHLimhz+an3+nSepYslo0pVaihHqTTYVZeCLS1Zm4VVRg+XHNvQ3u/wCqpIQCZLA6+lTjSgoRyQAB6SAAAGFOBcKfe86oich2lvoSA1q6n3xArecmlq9pp3tvtqXLNZE1CpqS/gj4C6FwXQqA5otAADwAAAAAAHRtFTtXrA9dDtLf3OwRZFVqo5q4KmlFJFR1CVEDX87JydCl7oy41o7KWayNC6p4PWR9wAWpqA07utUlsqlt+C1W5O3LH9WH/TcMKDySxTRQi44rtsccdOOZglftAsvB9y37A3CnqlVVwybJrTvz+pFCBrBnG16UqNRwl0AAPCIAAAAAAyS6x7NKezW6Kjgtau2ul793wV7lzX8pEF0J2qeS+0do+E6e0qrPIsbPWpfrWbLA4yW9VL/I/qOMpvVTv5H9SvwWHDrbx9s397rdywOMpvVTv5H9Rxkt6qX+R/Ur8Dh1t4+2N7rdywOMlvVS/wAj+o4yW9VL/I/qV+Bw628fbG91u5YHGS3qpf5H9Rxkt6qX+R/Ur8Dh1t4+2N7rdyY1OzaKaZ0iW5zNtmiTIun6Hz98mfIv8VPQiQNWWgNHybk6ft/kmWkrlLBS9Ilvvkz5F/ip6D3yZ8i/xU9CJAx+ntHft+3+RxO68vSJb75M+Rf4qeg98mfIv8VPQiQH09o79v2/yOJ3Xl6RLffJnyL/ABU9B75M+Rf4qehEgPp7R37ft/kcTuvL0iW++TPkX+KnoSLYZe5brVzMipHRwMZjI9X4pjqTLPMrKNj5ZGxxtVz3qjWtTNVXJC59jFoZZbTFS6FlXlzOTnPXPuTLuNO70XYWkVKnDCXTm/ybFC7uazwlLl8I6wANE2gAADQvlsiu1smo5dG3Tku/S5MlKWqqeWlqZaedu0licrXt6FQvggHtIsv5LvTt6GVCJ/6u+30MJrHmVOlLbXhtY5r7EBABEc6AAAADDtGj6m3ZWzuKqj06klKGvLAwq4riADsEklgizAAPQAAAAAAAAAAAAAAAAAAADZttDNcq+Gjp0xkldtUXUia1XsRNJ5KSisWepNvBEt9m9k3xVOutQ38KBdrCipm/WvcnmvYWSattoobdQw0lOmEcTEanSvSq9q5m0cpdV3XqufToXdGmqcFEAA1yUAAAHyqqeKqp5KediPikarXNXWin1APGseTKRvdsktFzmo5cV2i4sd+tq5L/ALXiaBaXtAsvCFt37A3GppUVdCaXM1p3Z/Uq0hksGcne22wquPToAAYmoMtJ5MuXUmSGDrdHWuwpc83mWVGnqR/kAA3yUAAAAAAAAAAAAAAAAAAAAAFk+ziyb2pHXSoZ+LUJtYUXms6e9fJE6SGbGLO69XaKmwXcW8uZyamJ65d5c8bGxsayNqNY1ERrUyRCo0pc6sdlHN5m/Z0sXrs9AAoiyAAAAAAAAAMKmOgqHZjZeBru5Im4Us+L4ehOlvcvkqFvnG2V2dt6tMkDUTfDOXC5dTk1fsuRjJYo0r+229Llmsimwq4J/wAMua5rlY9Fa5q4KippRdZ4VcVN7RdrtquvLKP3Oct6etLF9AADqDfAAAAAAAAAAAAAAAAAAAAAABKNgNk4Tum+p2401KqOXFNDn81Pv9OkjrVY0oOcuhnTg5yUUTXYTZOCLS1Zm4VVRg+XHNvQ3uTzVSRGDJyVSpKpNzlmy8hFQiooAAwMgAAAAAAAAAYAAIZsi2ELc7lJV0dTHAkumRjmKvK1qmHScvi4rOsafw3eoBs0rytRjqweC+DW3Si23gOLis6xp/Dd6ji4rOsafw3eoBLxK58vSG6Uuw4uKzrGn8N3qOLis6xp/DcAOJXPl6Q3Sl2HFxWdY0/huHFxWdY0/huAHErny9IbpS7Di4rOsafw3eo4uKzrGn8NwA4lc+XpDdKXYcXFZ1jT+G4cXFZ1jT+G71AHErny9IbpS7Di4rOsafw3Di4rOsafw3ADiVz5ekN0pdhxcVnWNP4bvUcXFZ1jT+G71AHErny9IbpS7Di4rOsafw3eo4uKzrGDw3eoA4lc+XpDdKXYcXFZ1jT+G71JvYLVFZrXDRxLtlamL34Ybdy5r/tQBDWu61Zas3yM6dCFN4xR0QAa5MAAAAAAf//Z"/>
          <p:cNvSpPr/>
          <p:nvPr/>
        </p:nvSpPr>
        <p:spPr>
          <a:xfrm>
            <a:off x="0" y="-15875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9" name="Google Shape;449;p3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877049" y="3125787"/>
            <a:ext cx="1065213" cy="1065213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35" descr="data:image/jpeg;base64,/9j/4AAQSkZJRgABAQAAAQABAAD/2wCEAAkGBg8SEBASExIQEA8PEBAPDxANEA8QDxAPFBAVFRUQExIXHCYeFxkjGRIVIDAgIygtLCwuFR8xNTAqNScrLSkBCQoKDgwOGg8PGjUgHyQyLCwqKik1LCwvKTAzLTUuNTUvLCkpKSksKSspMC8sLCk1LzQsKTUsKikpLCwpKTUpKf/AABEIAL0BCwMBIgACEQEDEQH/xAAcAAEAAgIDAQAAAAAAAAAAAAAABgcDCAEEBQL/xABPEAABAwICAwkJCwoFBQAAAAABAAIDBBEFEgYHIRMxQVFhcXSBsyIkNVJzkZKhsRQjJTI0VGOytMHSFjNCQ1NygpPR8BVidcLTCESDlKL/xAAbAQEAAgMBAQAAAAAAAAAAAAAAAgQDBQYBB//EADYRAAEDAgIFCQcFAQAAAAAAAAABAgMEEQUxEhMhUXEUIkFhgZGh0fAyM0JSscHhNUNTsvE0/9oADAMBAAIRAxEAPwC8UREAREQBERAEREAREQBERAEREAREQBERAEREAREQBERAEREAREQBERAEREAREQBERAEREAREQBERAEREAREQBERAEREAREQBERAEREAREQBERAEREAREQBERAEREAREQBERAEREAREQBERAEREAREQBERAEREAREQBERAEREAREQBERAEREAREQBERAEREAREQBERAEREAREQBERAEREBhqqtkbHPe4MYwXc5xsAFB6/Wl3VoIczdvdzuLSeUMAvbnIPIvP1iY4ZJhTtPvcNnPAOx0pFxfmFvS5Aoc6Ro3yBzlUZp1RdFp1OHYVG6NJZkuq5JuT8kum1mVx+K2maOWOVx7QLEdY2IccA5oj97ioru7fGHnCbu3xh5wq+tfvNwlBSp+2hJXaf4gf1rRzRR/eCsTtOcRP/AHBHNFB+FR/dm+MPOF9rzWP3qTSjp0/bb3Ie0dNMR+cv9CD8C4/LHEfnUnoQfgXjIvNN29SXJYP429yeR7P5Y4j86k9CD8C5Gl+I/OpPQg/AvFJsvkTt8YecJpu3qOSwfxt7k8iQs0uxD50/rjg/CuxHpbiHzo9cMB/2qNhyyslTWP3qY3UkPyN7k8iUxaVYj84Yf3oGfcu0zSbEzvS0p/fhf9zlFYqhd6CqXqSv3lOSkjTJidyEnp8fxbh9wP5hOw+slZWaeSxPa2rpjE1xsJYXbpHzkf0ueReLTVy9Ld2SsMcgDmOFiD7QeA8qzNmdvNdJTxX58aW6tipw228Ca01SyRjXscHseA5rmkFrmneIKyqv9CK91PUSUbjeM3fCTy7T5wb84crAV6N+m25pKun5PIrL3TNF3ooREUyqEREBSmvaGeOopZ2STRskY+B+5SyMbujDnZcNI2lpk2/5OZdXUdpDIK6ankkkkbUQZ2brI+S0kLt4Zid9sjvQU91vYJ7owyewvJABUx2FzeLunAcpZmHWqG0Txf3NX0dRcBsU7M5vYCJ943m/Fke49SA2b0rxgUtFVVH7GCSQcrg05R57LVymqqyR0cTaipMsrmRMJqJ7bo9waCe63rlXZr3xbJh0cIO2qqI2n9yL30nzsYOtVxqjwjd8UicRdlKx9QeLPbc2A9byf4EBsVhsAZFGwXtGxrBfabNAAJPHsXaXDBYLzKrSmgieI5KuljlJsI5KiFjySbWyl199Aeoi+Y5A4AtIc07QWkEEcYIXLnAC52AbSTvAIDlF1RitOdgmhJOwASM2nzrsSStaCXENaN8uIAHOSgPpY53WaTyLFHiUDiA2WJzjvBsjCTzAFfOKyZYXniaT6kCbSlsRnL5pXnaXyvd1Zjb1WU71WNBhqekDf8ixV007Bx8POssVTI2+V8jAdpDHvYCeM2K1Mcmi7SPoNXSa+DUotsvAvfIOIeYJkHEPMFW+raqkdVyB0kjx7mebPke4X3WPbYnfUm1hzObh8pa5zHbpTjMxxa6xqIwdo5CVsGy3Yr7HHy0Kx1LafSzsl+J7WIMG4y7B+bk4P8pVFRfFHMPYuya+bhlmI4QZZCLedG4fUEAinqiCAQW01QWkcBBDbEKlLJrbWQ6igo+RI5HOve3VkYEXJBFwQQQSCCCHBwNi0g7Qb8Cz/wCG1Pzaq/8AVqPwrBZVNmr2pmpkwX5VS9Kp+2arf0hYPcdVsHyafg+icqgwQ99UnSqbtmq4dIfkdX0afsnK7Tey45rGffxeukpIL6BWahw6ea+5RSy5djjGwloPEXbwPJdfFTTSRuLJGPjeNuWRpabcYvvjlCp2W1zpNYxXaN9u4Nes0cy6t1no6aWVxbFHJK4b4iY5+XZ+kQLN61G18jx+iiXXYd6KpXfgrF5VVh9TCM0sM0TeF72OyDneNg61xFOvVRUzKqsZIl2rfgenUVWWqpJRvh7WHmLgPY9ytiF12g8ipWrqNjD4rwfNt+5XLQOvG08gV6lW6Kc7jMejq16lTuX8nYREVw0IREQGCshDmOaRcEEEHhB4FqTj2FGnqammII3GWSJt9/c7+9u62Fp61t4Qtf8AXrgO5VkVS0dzUsMUhA2brH8UnlLDb/xoDwdPNLDWjDrkEwUEe6kfOZDaUHi/NMPWrF1B4Nlpp6kjbUTZGH6KLufrmRUWSeAXJ2ADaSeAAc62w0NwYUlDTwDfihYxxHC/L3R63XKArLXVrBmExw+nkdExjGuq5InFsjnPGZsAcNoblIJtv5gN64NY4fovWTROlhpnyQtzBz2BgBLfjBrSQX2/yg8W+u7rEmLsWxAnf90EdTWNA9QV86t8PZ/hFDsAvTRu/ic3MT1kk9aApDQDT6bDZ2EPc6ie5oqICSWBhO2WNv6L2g32fGtY8Ftkcbl70nI2gwSkHjBjK1Q0jjAq61o2AVdW0AcA3d4WyuFVLpMEhkdtdJhsb3Hjc6lBPrKA1n0fYBUUZsL+6aU3sL/nmLZXWi8/4NX8tO72ha04Ae+KPpFL2zFsprR8DV3R3e0ICiNWjQMYw8gAHdnbwA/UyLZHSebLSTu4opD5mErW3VqfhfD/ACzuxkWxGm5+D6ro8vZlRdkplhS8jU60+pULN5c3WJrti+sy059JJjqx+WSdGf2salGsjwdL5Sm+0xqKarz37J0V/axqVayvBs3lKb7TGr0fuV7TlKz9TZxb9SqXHYeZXjgnyWm8hD2bVRTnbDzK9MD+S03R4ezao0ualjH/AGGcVKaxA99VPTan7S9XjJ8U8x9iovEj31U9NqPtL1eknxTzH2KVN8RXxvKLgv2KM0dPv9F0il7Viu6up2SRSMebMkjex5BsQxzSCb8Gw76ovRt/v1D0ij7ZiurSP5HV9Gn7Jy8pvZUyY4l540T1tOpgeP4e4impns97b3DGMe1haN/I4iz+O4J410tY2GtkonSWG6U7myMdwhpcGvbzFpOzjAPAq80Qf8IUXlnDzwSBWjpt4OrejyHzNU2P1ka3KtRTJR1kerVVvZdvGy95VmBYUampigBIDyTI4b7Ymi7iOU7GjlcFb/e1HB+hBTxAcFgLm3O5xJ5ySq61YNBrnnhbSyAdcsV/YpDrVnDaKO5AaamMG5sD3EhHrA8yhDzI1f0lnEr1FYynVbN2eu4kWE47TVbXGF4kDdj2lrmOF/GY8A2NjwbbKu9OdHmUszHRDLBOHWYAA2KRtrtbxNINwOCzuCwH1qpqmurJg1wINMS7KQdrZWWv6TvOvc1sDvamPCKsDz0839F65dZFpLmQhj5HiCQsXmrv4eZXdU+7CP73lduCvvBGeNjT6lRcr9hV4aOnvaLybPqhRpM1MuPJzY+37HpIiK8cuEREAVba96JrsLe8juoZoHtPETIIz6nlWSq916H4Hm5Zaft2oCjdA6RsuJ0MbtrTUNcRxlgLx62hbYMbZvUtVNWZ+F6Dyx7J62s/R6kBqjrBPwriHSX+xq2I1ceCKDokP1AtdNYnhbEOkv8AYFsVq38EUHRIfqBAa06Tnv6v6bV9u9bH4B4Apv8ASofsjVrbpUe/q/plX271slgHgCm/0qH7I1Aa1aPnvmj6RTdsxbLa0vA1d0d3tC1m0ePfVH0mm7Vi2Z1peBq7o7vaEBQmrM/DFB5Z3YvWxenA+D6ro8vZla46sT8MUHlndk9bLaURZqSZvjRPHnYVF21FMsK6MjV60KRa7YucywRv2BfWZac+jk11WHv2Tor+1iUs1l+DZvKU32mNRDVSe/pOiP7aJS7Wb4Mm8pTfaY1fj9yvacrWfqTOLfqVG52w8xV8YF8lpujw9m1UE52w8xV+4D8lpujw9m1Qpc1M+PewzipSeJu77qem1H2lyviT4p5j7FQeKnvyp6bUfaXK+5PinmPsU6b4jBjWUXBfsUHo4ff6DpNH28au7ST5FV9FqOycqN0bPv8AQdKo+3jV46S/IqzotR2TlGm9lTLjXv4/XSVDoc74QofLHsZFaum/g6t6NL9Uqp9DD8I0Plj2MitfTfwbW9Gl+qUg92710HmK/wDZF2f2Ug2qw9+ydGf2sasvEMTggaHzSRwsLsodK5rGl1icoJ4bA+ZVjqpd37J0V/axqR62D3nF0pnZSKUTtGK5hr4kmr0jXJbHufllhvzyl/nR/wBVEtZWPUs9PA2GeGZzapr3Nika9wZuEwzEA713AdYUU0W0adXSvjEoh3OPdMxi3W/dBtrZm2313NK9CH0MUcpqBMJJhDlEG5WvG9+bNndf83a1uFQdJI9irbYWoaOlp6lrdNdNOj0lvEjkrth5le2jo72i8mz6oVB1Du5dzH2K/wDBGWgjHE0D1JS5qRx9ebH2/Y76IivHLhERAFXmvXwPL5Wn7ZqsNR3TrRhuIUjqZznMa9zHF0YBcMjg4Wvs3wgNctWfheg8seyetrbbOpVPozqXjpauCpE873QPzhr2x5ScpG2wvwq2W7yA1g1w4O+DFp3EHc6oNnjdY2Jyhj233rhzb8zhxqR6F67Y6PDm00tPLLNTscyB0boxHI3aWCQkgstcNuA7YLq29L9DaaviMczMwvmaQcr2O8ZjhtB/sqqKn/p+fnOSrcI+ASQB7wP3g4A+ZAVc2KesqbAB1RWTuNmghu6SvJJ4bNGYnkAW101DueHuhaNjKUxMA4hFlA9Sjmg2quloHboM0s5FjNNYuA4WsA2NHr5VO5IrtI5EBplh1UY5IZAMxikilDSbBxY4OtfgvZWbp/riNfTGlpYJYontvUvlymQxjaWNawkNbvXcT5l6uNagw6d7oKgwQvcXbkYRJudySQxwcO527ARs5VJMO1QUsNFPTtz56lhjlqHZTMWk3sNlgNm8Ou6ApzVh4YoPLO7J62gxWO8LxxtI9SrTRfUxFSVcFSJ5nugeXta9seU3aW7bC/6StKqZeMjkQGusQIAB327DzjYV95llxWAx1E7Dvtmk9EuzN/8AlwXVzLTqlth9Ia/TRHb9pONUx7+l6I/tolMdZ/gyfylN9pjVV6N6SSUUzpo2se50ZiIkzWsXNdfZw9wF6mkGsSoq6d8D4oWMeY3F0e6Zhkka8Wubb7VZZI1I1b07TSVFFLJWNmanNRW+BGnHYVfujMwfRUbhvOpYD54mrX7MpZozrIno4RAYmVEbL7lmkdG9jSScmbK64F9mwWGxRgejF2mbFKV9TGmr2qikrGrSJtXLUzTh1Nu0lTuRbk2ueZLSSE2yAk7LbbC/CDOZfinmPsVI6R6d1dZZrssMLXB24xF1nkG43R++8XG9YDkJAK9d2t6rII3Cn27P1v8AVZmzRtvY1k+HVkqNV63VOjZs/O8iejR74oOlUfbxq/sQpmyRSxvJDJI3xvIIBDXNIJBO9sK14oKgxPheLEwSRStDr2JjeHAG3Bdql2Ia06qaGWF0NOGzRvicRulw17S0kXPEVihkaxFRS/idHLUSMdH0El0c1ZOpquOd9QJWQlxiaIsji4sLQXnMRsDjvDftvby9jWJUhmG1V/1jWxDlMj2t+8+ZQHAtaNXTxiORjKprQAx0j3RygDgc+zs/ORfjJXm6U6az1xYHtbFDGczYoyXXfa2d7jbMbE22C1yp62NrFRpW5DVy1LXzLdG227Mk25Z+Bm0CxZtPiELnkBkrX07nE2Dd0LS0+mxo/i5Fa+lOjza2mdCXbm7M18bwM2R7TsJbcXFrgjiKoMlSzAtZlbTtEbgypjaLNExc2Vo4Buovcc4J5VCKRGorXZFrEKGSWRs8C85PXAnmhOhBoTK98olllDWdwwsYxjSTYAkkkk+oLwtb2KMIpqYG7w81LwP0WhjmNB587vRK8+u1v1TmkRQRQuP6bnumI5m5Wi/PfmUIqKp8j3SPc58jzme95u5x4z/ey1lJ8jdDQYYqShnWo5RUrt7N1ujYfcQu9jfGexvpOA+9bB4e20beYKhdH6bdaumZt/OsebcAYc+3k7m3Wr/p22a0cinSpsVSrjr7vY3qVe//AAyIiK2c8EREAREQHFlyiIAuLLlEAREQHFlyiIDiyOFwuUQFQ6y9H3Ml90NBykZZbcFviv5ttj1KDZlsXiOHNlaQQq8xTVewuJZnj5I8uX0SDbqsqksCqt2nQ0GKtjYkc3RkvmVvmXGZTaTVi/gkf/FGD7CF1natZ/2reuF341h1D9xtUxSlX4/BfIieZMylB1c1P7Rn8t4+9Y3avqrgdEefOP8AaV5qX7iaYlSr8aePkRrMucy986A1v0Hpy/8AGuPyDrfofTk/AvNU/cS5fTfOh4GZc5l735B1v0P8yT8CfkHW/Q+nJ+BNU/cOX03zoeBmTMpANAa36D05f+NZm6vqrhdGObOfuC91T9x4uIUyfGhGsy4zKUjVzU/tGfy3n71lbq1n/ajqhd+NNS/cRXE6VPj8F8iJZkzKbR6sX8Mj+pgHtJXq4Rqxja4OfmksbjdSMo/hAAPXdSSB6mF+L0zUui34Iv3sdTVjo84vNQ8WBbliB8S9y7rsOocqtYBdagoWxtAC7SusYjEshytTUOqJFkd/gREUyuEREAREQBERAEREAREQBERAEREASyIgOMg4lxuY4gvpEB8bi3iC49zt4gsiIDEaZnEE9ys8ULKiAxe5WeKE9ys8ULKiAxCmZxBc+528QWREB8bi3iC53McQX0iA4yjiXNkRAEREAREQBERAEREAREQBERAEREAREQBERAEREAREQBERAEREAREQBERAEREAREQBERAEREAREQBERAEREAREQBERAEREAREQBERAEREAREQBERAEREAREQBERAEREAREQBERAf/Z"/>
          <p:cNvSpPr/>
          <p:nvPr/>
        </p:nvSpPr>
        <p:spPr>
          <a:xfrm>
            <a:off x="0" y="-874713"/>
            <a:ext cx="2543175" cy="180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1" name="Google Shape;451;p35" descr="http://ts1.mm.bing.net/th?id=H.4856573772628064&amp;pid=1.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191374" y="216217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35"/>
          <p:cNvSpPr txBox="1">
            <a:spLocks noGrp="1"/>
          </p:cNvSpPr>
          <p:nvPr>
            <p:ph type="sldNum" idx="12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2742" y="2403296"/>
            <a:ext cx="1388458" cy="982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69249" y="2725258"/>
            <a:ext cx="1174751" cy="932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71800" y="2032000"/>
            <a:ext cx="1447800" cy="116205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36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What is a Distributed System?</a:t>
            </a:r>
            <a:endParaRPr/>
          </a:p>
        </p:txBody>
      </p:sp>
      <p:pic>
        <p:nvPicPr>
          <p:cNvPr id="461" name="Google Shape;461;p36" descr="http://monalisa.caltech.edu/img/ws/WS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29200" y="3886200"/>
            <a:ext cx="2743200" cy="2381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36" descr="http://www.dominiojovem.com.br/wp-content/uploads/2011/03/facebook_logo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59151" y="1466851"/>
            <a:ext cx="831849" cy="83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36" descr="http://t2.gstatic.com/images?q=tbn:ANd9GcQmy4sMywMcKhMSugWgF5DWSO8I6PFd3EbkPOrXwQEkvaDv2kbv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1500" y="1879600"/>
            <a:ext cx="1991468" cy="139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36" descr="http://www.iro.umontreal.ca/~eckdoug/graphics/google_logo.jpe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71500" y="1536700"/>
            <a:ext cx="18288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36" descr="data:image/jpeg;base64,/9j/4AAQSkZJRgABAQAAAQABAAD/2wCEAAkGBwgHBgkIBwgKCgkLDRYPDQwMDRsUFRAWIB0iIiAdHx8kKDQsJCYxJx8fLT0tMTU3Ojo6Iys/RD84QzQ5OjcBCgoKDQwNGg8PGjclHyU3Nzc3Nzc3Nzc3Nzc3Nzc3Nzc3Nzc3Nzc3Nzc3Nzc3Nzc3Nzc3Nzc3Nzc3Nzc3Nzc3N//AABEIAE4AeAMBIgACEQEDEQH/xAAcAAABBQEBAQAAAAAAAAAAAAAAAwUGBwgBBAL/xAA+EAABAwMBBQUFBQYGAwAAAAABAgMEAAURBgcSITFBEyJRYXEUMoGRoSNSYrHBFUJygrLxQ5KiwuHwFjM0/8QAGgEAAgMBAQAAAAAAAAAAAAAAAAQCAwUBBv/EACwRAAICAQMBBgUFAAAAAAAAAAECAAMEBRExIRJBUWFx8AYTFCKBMqGx0eH/2gAMAwEAAhEDEQA/ALxoooohCiikpMliKwt+S8hllAypxxQSlI8yaIAb9IrRmq7v+1W2w1Kas8dc5wcO1UdxsenU/IDzqCXTaDqa4qIE72Rs/uRU7n+r3vrS75Na+c18fRMu7rt2R5/1L+JAGSQBXyHWycBxBP8AEKzFImTZRzKmSXz4uvKV+ZpFhhTr7bbI+0WoJTjhxPAVV9Z4CaI+GmA3az9v9mpqKou72bVmioTU928hptToaQiPKWrKiCeKSMEYBr36f2rz4y0NXxhMtnkX2khDg88clfSrRkAHZhtM5tHsZPmUMHHlLlopvtt1iXa3tzbW+h9lZGFDp4gjmCPA16o7rjhO+2UYA5+P/cUwDvMkgqdjzFqKKKJyFFFFEIUUUy6s1BH05Z3Zz4C3PdZazjtFnkPTqfIVwkAbmTrraxwiDcmI6u1XB0zEDknLslz/ANMdJ7y/PyHnVI6i1HdNSSO1uLx7JKstx0cG2/QdT5njXHlTb/Lk3W5vEpBy66eQ8EJH5CkIEJy53FiFET333AhA8M9T6c6y772sOw4nu9M0qnEU2WdWHJ8PSP8AY9OhWiL7e5CeTQRHz4JWlSlfQD4Goi0QtO8Kv7UVtZhbPbnboqcoYtrqUjqSEE59SeNZ/tLbsoNMR21uuuEJQhAyVE9AK7kU9hV8ZDSNR+ottLcb7j09iKHAp60PD9u1damTyEgOH0R3v9tPLOzLUbrAdUmI2ojPZLe7w+QI+tenZFCKtVyHFgH2RhYJByN4qCeB9N6oV1MHUMI1mahQ+La1Tg7A8efQRfb9PUP2JbkH31OPL+GEj81VWoT3BnwqxtYWd3Wm1v8AZja1ojW+G2JDqRkNg5Xw6ZO+kf2qN66ttosF2Ta7bJkSHm05kKdUnCSeSQABxxxPqKYylJPa7pjaHfUifKJ+49Z8aI1S9pi8IdK1GC8oJlNcwU/eA8R/xWiW1JWhK0EKSoZBHIisoOKrRezaYqboi0uLOVJZ7LJ/ASkfQCp4rH9MW1+hQwuXk9DJNRRRTk85CiiiiEKozaVdnL5qtUJhW8xDV7O2kHgV575+fD+WrxcVuNqV90E1mSNOX7eZquLqllwn8R4/rSeY2yhfGej+HKA9zWd6jp6mP+q5DMVEayQSDHhp+0UP8Vw+8o1KNkNlG/IvskAIbBaYKvH99Xy4fE1XsdmRdLi2wyCt+S4Ep9SavaVptf8A4crT1tliHvMdgZHZ75wffOARxPe69aoxk+ZYXPAmrreQMTEXGU9X5Pl3n8mMmj7wdV2XVUsEll+W80wD0bDKEp+fP1JqA7D/AGdWpE9uU74jL7HP3uGcee7vVa2idJMaStL1uZlOSUvOl1a1pCeJSE8AOnCs92r2q3qMmOXWVR39xD6cjdWOmfHypm4lQrHumJpqLc9tSHbtDYSy9rL2rrRfG7nbJ77VqW0Gk9ke42rkQtPLj0J9OlerYRAUzbbpMcOS46hkeW6CT/WPlUrsE46m0OmTemUpD7DiXwRhKgMjeHgDjPlTTs7dFm2Wpub4xhh6Yv0GSPokVMLu4YcRZrQmM9LDZwQPx7E9l1UnR2n7/qJLIkTpTpeUUjI4kIaB/CkFOf5jWeW3Hpkl2ZLcU486srWtXNSick/Or02ZTEat2aqtlwWVrbbXCfJ5lJHdP+Ujj4iqPdZdgvvwpKd1+O6ppweCkkg/lUMjfsjaNaQFFrB+ROOKFaU2eQVW/RdoYcSUrLAcUDzBWSr9aojQenXNT6kjxCkmI2e1lK6BsHl6nl/atMJASkADAHAAUYybdZzWcgORWPWdooopqYUKKKKITigCkg8jzrMd6grtN6m29xJSY7ykDzTnun4jB+Nadqu9qWinb02Ltam96eyjdcaHN5A5Y/EPqOHhS+RX216d02NGzRjXENw0Ztjdj9olv3t9H2bGWo+eqyO8fgDj4mo7tU1hcpurX7baLlKjw4Q7FQjvKQHHB75ODxwe78Kij1wuSIvsKJstplBI7AOqSlJzx7ueec14IrIZOScmqFcJX2RNW/EfIzPm2HcfwJamy7V1r05p6anUNyWH3JhcTvJW4tSdxIzwB6g03aR2i2iwR7pGctT0liRPdkJdQR30qPdylXLAA61A3Clad1XKvhKG0DAAxQL22nH0mk2Eg9DJprbarMv9vctVohKgRXk7jq1LBcWn7oxwSPHnTNL1vqF3TLVgbXHZgpjJjKS2z3loAxxJzxPXGKZO4OSRXwtYxQbmMF02hF2PWfcObcIEVbMKdJihzG+GHlICscs4PnX1Y7Tcb3c0QoSFyZb5ySo5x4qUfAdTUj0noG9amWl1DRhwDzlPpIBH4E81fl51emltK2vS8L2e2s99YHavr4uOkeJ8PLlViIzc8RTKyqaD9nVvfMR0TpWLpS0JiMHtJDh35L5HFxfl4AdB+pNSKmXUl4kWz2CNAjtyJ1wkezsJdWUNpISpalKIBOAlJ4DiTim+VfL7Edg2t2FblXic672JQ+vsAy2lJU4rKcg94DcGc5HHGcNAbDYTAd2dizcyVUVCZGr7tHkN2tdtiLu/7QbiLAfUGVIcaccS6DjI9wgpxngefCkH9W6iiRLxJkW22lFjc3Zu4+vL6d1K/swR3SEKB72ePDzrsjJ7RXEneSFDqM0UQnaKKKISL6o0HZNSKL0lkx5ZH/0xzuqP8Q5K+IzVc3XY9eGFk2yfElN9A7lpf6j61d1cqtqkbkRunOvpGyt0mdXtm2r21YFq7TzRIbx/VSkbZjq58jet7bA8XZCOHyJrQ1dqH06xk6vkbcD3+ZS1s2M3F0g3W6xmE9UR0Fw49TgD5Gp1YNnGm7KpDqYftkhOCHpZ7TB8Qn3R64qX0VYtarwIrbm329GacAxXaKKnFYwytLRZUIx35c9S0y1TGJJkEux3CT7ijySASN3iMHFJu6TZeiMtv3S5uzGHi8zcFPjt2llO6d3Cd0JI/d3d3yqRUUQkeiaQgR1sPKelPy25omuSnnApx90NqbG/wxuhKsBKQAMD4rytMwZUS9RnVP8AZ3k5k4UMj7NLfd4cOCR409UUQnEJ3UhI6DFFdoohP//Z"/>
          <p:cNvSpPr/>
          <p:nvPr/>
        </p:nvSpPr>
        <p:spPr>
          <a:xfrm>
            <a:off x="0" y="-319088"/>
            <a:ext cx="1038225" cy="67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6" name="Google Shape;466;p3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567234" y="2692400"/>
            <a:ext cx="1143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36" descr="data:image/jpeg;base64,/9j/4AAQSkZJRgABAQAAAQABAAD/2wCEAAkGBwgHBgkIBwgKCgkLDRYPDQwMDRsUFRAWIB0iIiAdHx8kKDQsJCYxJx8fLT0tMTU3Ojo6Iys/RD84QzQ5OjcBCgoKDQwNGg8PGjclHyU3Nzc3Nzc3Nzc3Nzc3Nzc3Nzc3Nzc3Nzc3Nzc3Nzc3Nzc3Nzc3Nzc3Nzc3Nzc3Nzc3N//AABEIAGIAYgMBIgACEQEDEQH/xAAcAAABBQEBAQAAAAAAAAAAAAAAAQQFBgcDAgj/xAA2EAABAwMCBQIEBAUFAQAAAAABAAIDBAUREiEGEzFBUSJhFHGBkQcyocEVQmKx8ERScpLRI//EABoBAAIDAQEAAAAAAAAAAAAAAAACAwQGBQH/xAArEQACAQMDAgUDBQAAAAAAAAABAgADBBESITETUUFhgaHwBRTBIiMycZH/2gAMAwEAAhEDEQA/ANomqmQva1+d/C7hw7kKEvUmiqiA7s/crqIbl5P/AHCm6Y0g5lQXDdRlxnHaS+R5S5UVDWSOuJpnOG2QcDwOqX4x38V+Gz6c4xj2yk6bfmSfcJ749ZJOdgJq2tjcxzxqwMdvKbS1z47lyARp2287ZTN1YJ6KYhjGBrmklox1KdaRPMiqXIGdJ4z7SchlEsYe3oVzbUsM5iGdX6KIp7hLFE2OOMPAzgkHdeZKh0Nxkfj1hx9B9wveickRTdjSpHrLEjKiYbi8wyPkixjAb1AJXj4+TTr1xf8AHbP2SdJpKbqmJMpMjyoqe5hsDXMHrdkEHoMJYJK90zNbCI8+rUANkdNsZMb7hCcDeSuULn6kKOTSLvlvkqmskp95GAjTn8w9vdMGz35uG8uTxuxqs2EmkeAplrELpIBlapahnLhiCe0gK+jroqsVlGNT3AFzW/ynGD8wmvwt25nxnLPO1Zxkavt+itRAx2SYC9FdgMYERrJGOcnv695AW+irJqx1XXDQcHAd1Jxjt0C82y21Hw1XDUs5fMADST3G+fl0ViAx0RgLw12+eUZbOmMePPrmVeFl6o//AJQxv05yMBpB+qc3SirBVtrKQZkIBcGndrse/UKblfFE0vlcxrR1c44CbQXSgqJTFFUxueCG4zjJ9vKbqsTqCxPtaYXQXPlvx/Uj4I7jW0s0dd6CCDE5wA379Oyaspq5g5RoWuOfzkfvnCswA7I0jwPslFYjwjGzVsZY5lfrKGqLaZsUTXHGHaMYac9/87KwNA647pS0HqlCRnLAAyenRWmSR4xEqEJJLBM7vcYrVb5a2oDjHHpyG4zu4Dv808VZ/EhpPBVzLerWMd9A9pP9lJSUM6qeCYlQkISOcSD4g465oENn1tGnL5XMwc/7R/78lZrbf7fPNBQ0U0tXIWDLwC4AeXOKyawTREjmAOJ6ZV84cuVBanTc9rmNkazQ+OMu2GfScb9Tn6rr3dnSSnhFOR7zPWv1Cqa/7jAA+2O0vKieIL3BZqYPkIdK/PLj8+59lHVvGduhjJgJef6wWD7Yz+n1Wa3y9y3a4Pqpn5z6WtxgNaOgAyVTtbF6j/rGBL959SSnTPSOWlhmvc1xm5lQ8v8ADTsB8gu1PVQscx3IiaWnIc0YIPzVOhq9J2KdC44HVd02qacLxM4Lmrq1Md5qFn4hjnqGUlS8cx+0b+mo+D7/AN1YAcrBKi5ShzXRSlj2kOa7VjBByP1W4Wir+PtdJWYxz4WyYHYkZXDv7UUCCvBmk+mXb11KvyI8QhC586kEIQiEEwv1CLnZa6gP+ogfGPmQQE/SHovQcHInh3E+ZrfVvY3RJlr2HS4eCOqmae6SyFkLn+k9M9kv4pcPTWbip9RRQvdTXFxlj0Do8/mH33+qhqZjqePd+ucjcjcN+S1NCt1UBmXu7VUYyduE8LHYiccY79c+6hZZ8O2KbPlc4nJXGZ5YzXnfOylziQ0qAG0dvnmfGBTytjkDgcvzpIzuDjffpsnVNK5/LZNLzZcAFzRjW72+aho52v2yGu8OKDVvpZmSahE5py17hkA+cKvXqFEaom5xt2lunbh2Wm2wz6yy3ixz/wALdVANe2PeRkcpyG9DnpkYO+O2Vq/4ZXaS6cLUvMoail+HYImukHpmAGz2HuP83WTW7iqWgii/ilFE6JwwfhH7OYds6TsW9Nwe6f8A4VMudTxKyK2VNXDa4Xuklj5hMejPpGOmTsPus1aXF3e03NyBtuGHB8p3KlChZuopZ38Ju6EgSpZYghCEQguNY6ZlJM+ljbJO1hMbHu0hzuwJ7Lsmd1p6qqoZYaGr+EneAGzcsP0777FejmeNwZi3EHEVzvM7mXRroWwvLTTtbpDHDYj5qDmYWM1HZz9g0eFoFR+Gl2nlc6S8U7y45L3xOLie5O/X6qP4g/D6qtdJTS0c9TcrhNOIgxkYbG1ulxLj1x0G5PdaNLu2UBEI9JnHs7hiXYSgVhERBOM+B2UW+bnvODkN226BWPjvhWs4agtzq+rY6Wu16mwtJ5ZbjbPfr1TGo4QvlutsFdU0csVNMWtjywl5LvyjQPUCfBCVrlGOx2linbsi7jeRD2g9VwmYyOMzv6N/KD/MewWmWT8I7tVPZJdaiKlhO7mg63/bp+q1GzcGWG0RQtgttPJLF0qJo2vkz51EbfRVa93TUYG5lmjQcnsJhHBfCl+vroqSOKphtsjgZZnNPLaOuRnGdwNh7L6C4csFDw9b2UdBHho3e8/mkPkqUDQOgSrnVK5caQMD5zLyUgp1HcwQhCgksEIQiEEIQiERx0tJURX3GSPOjZTBGeqZ1NvinBzsUQmdXyrfUXqkqKljZmxbRiYAtjfv6hnYE/sPpxnuwu4kpHS83T6jqZkNI2yD5Hke6sd+4MkudVSNbJGKMFxqGEkF3jGOvcfVN6Tgiro6kMhq2Oot3aX5MgOOmemM7569lX0uHOP4n5/kkypXzlaouJOJTExsbXFsb9D5NIc4gf0uxv03yd87LQbXd5qiNj3sezUM6HjcfNcoOGAw5c/P1UtTWuGDHfCkRNHjFZsx5E/W0HGF7SNaGjA6JVJFghCEQghCEQghCEQghCEQiIQhEIqEIRCCEIRCCEIRCCEIRCf/2Q=="/>
          <p:cNvSpPr/>
          <p:nvPr/>
        </p:nvSpPr>
        <p:spPr>
          <a:xfrm>
            <a:off x="0" y="-441325"/>
            <a:ext cx="933450" cy="93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8" name="Google Shape;468;p3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572000" y="1466850"/>
            <a:ext cx="1066800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36" descr="data:image/jpeg;base64,/9j/4AAQSkZJRgABAQAAAQABAAD/2wCEAAkGBwgHBgkIBwgKCgkLDRYPDQwMDRsUFRAWIB0iIiAdHx8kKDQsJCYxJx8fLT0tMTU3Ojo6Iys/RD84QzQ5OjcBCgoKDQwNGg8PGjclHyU3Nzc3Nzc3Nzc3Nzc3Nzc3Nzc3Nzc3Nzc3Nzc3Nzc3Nzc3Nzc3Nzc3Nzc3Nzc3Nzc3N//AABEIAHoAmAMBIgACEQEDEQH/xAAcAAEAAgMBAQEAAAAAAAAAAAAAAgcBBAYDCAX/xABDEAABAwEEBwQHBAcJAQAAAAABAAIDBAUGERIHITEyUnGRE0FRsiI2YXN0gbE0NWKzFlNykqHB8BUjJCUzVGPR4RT/xAAbAQEAAgMBAQAAAAAAAAAAAAAAAgMBBAUGB//EAC4RAAIBAwEHAQcFAAAAAAAAAAACAQMEERMFEiExUYHBQSMyNDVxobEGFXKR8P/aAAwDAQACEQMRAD8Au5rW5R6I2eCzlbwjojN1vJSQEcreEdEyt4R0UkQEcreEdEyt4R0UkQEcreEdEyt4R0UkQEcreEdEyt4R0UkQEcreEdEyt4R0UkQEcreEdEyt4R0UkQEcreEdEyt4R0UkQEcreEdEyt4R0UkQEHtGU+iNngik/cdyRAYZut5KSizdbyUkAREQBERAEREAREQBERAEREAREQBERAYfuO5Ij9x3JEBhm63kpKLN1vJRmkbFE+R5wYxpcT4AID0xWMQqEvHeq0rdqZHuqJYqQkiKnY4taG92OG081m7Fj2pNaVnVcVJVilfUx4zsa4Ny5hicfBdP9tlU3neIOdG0IZ91FyX1iFnFVJpTr6ymvJEymrKmFhpWktilc0Y5ndwK29EdZV1Vo2k2qq6icNhZlEsrnYazsxKpayaLfWzwLYvImtpYLQxRUXb16Lbp7dtOGK16pkcVXKxjRJgGgPIAVk6Nq6qtG7DKitqH1EpmeM7zicAVitZvRpxUmY4kqN2tV5SIOrRYWVpm0ERUDeC1bRjt+1GMtGsaxtbM1rW1DwAA84ADFbVrazctKxOMGtc3MUIiZjOS/cR4rK5DRfPNU3VZJUzSTSdvIM8jy44Y+JXXBUVE03lOhdTffSG6mURFAmEREBh+47kiP3HckQGG7jeS4K9l/KGn/tSxjR1ZnDHwdqMuTEtwx244a/Bd63dbyVe3wuLSyi1bbNbUCXI+fsg1uXEN2ePctq0ijNT2v+k1rrV3PZlUHdIHgrZsbSLZeFBZsVn1jXHs4GnBgaNjeLYqmccG44d2KtiydG1FG+irhaFSXsMc4aWtwJGDsNi7W0NDdjV7HJstbM6fc57S76zw/CM8z1u6GvvK0/cx+YrS0u+s8PwjPM5buhr7ytP3EfmKqb5d28lq/Hd/B+vaGkGxKO0KqmlsiokkgmfG94jjwc5riCdZ9i6e7Fr0tt2WK2ip308Je5vZvDQcR36jgqPvH6x2t8bP53KwLpWqbE0Z1Fe3AyRyyCIHYXkgN/iVr3Nki0VZOc4+5bb3btVaH5Rk6u8F7LJsH0KyZzpyMRBE3M/59w+a5R+laDMeysiYt7i+ZoPQA/VVlUTy1M7553vlmkcXPc7W5xKsaxdF7ZaRktr1ksczxj2UAGDPYSccSptaWtskTXnMyRW6uK7TFLhB1F075Ud5JpKeGnngmiZnc2TAjDHDUQqevJ6x2t8dP+Y5W5dG5zLtWjVVENW6eOaNrGh7MHNwJJ1jb3dFUd5PWO1vjp/zHKWz9LXfS5YghfamiupzyWtop1XRj+Ik+q87S0k2TZ9oT0gp6qo7F2QyxZMpI24Yu7jqXJUF5TY2j+OipH4V1XNKAWnXGzHAu59w/wDFzl3LEqLftOKhphlG9LJhqjZ3n/r2qMWaM9SrW4LmSc3TKqU6XPEFz3YvNFeSOaaloqqCGI5e0my4Od4DAnHBfhS6TbOjkfGbPrSWuLcRk14H9pdhZln09mUEVHRx9nDC3Bo/mfadqoCr+1T+8d9Sucqo7TuxwPZbA2dSvN+LjjMRHLh1LdtW/lm2fSUkoillnqYWTCBpALGuGIzHYNvtWbt3xNvR1phs98bqWMPymTHPjjqGrbqVeXauvX3mdJKyRsMEeDDNICcSBgGgd+AwVj3Muo+7T6t0lY2o7cMAIiyZcMfafFRdUWMepdfWuzrSi1OJzVj6/wBdOR+5RVj6pswfA+Ix6jm79uz+u9FtkegeSKk8/PPgZZut5L8u9fqzavwkvlK/UZut5L8q9mq7Nq4/7SXylSp+/H1K6nuSfPbt13JfSFmj/LqX3LPKF82ukZkd6bdnivpOzPu6l9yzyhdjbGMJ38HL2XzYqXS76zw/CM8zlu6GvvK0/cR+YrR0uuaL0QguA/wjNp/E5bmhl7TaVqYOB/uI9h/EVY/y/t5IJ8d38HH3j9Y7W+Nn87l1EcT5NEUhZiRHW53YeGcD+a5a8b2/pHa3pD7dP3/jcrP0bUsFoXEfS1DQ+GaSVjx4gqd2+nQpv0mPwV2yS9V16xJU9DMymrqaokbmZFMx7hhtAcCfovoymqIqmCOaCRskUjQ5j2nEEKjL0XTtG79Q/PE+aixOSpY3EYfi4StKyrx2vZUXZ2baMsMR15Bg5o5BwICxd28Xiq9NjNvWm1aVeD6FXzxeT1jtb42f8xy7bRrbtp2teWdto10tSG0riGuPog5m68BqxXD3ke39I7Xxc37dP3/8jlXs+hNCuyNPpBZe1YrUlaI9Sc9kyx2BR2szF0Msr4X/AIHA6uox6L9/RpeCOx7VdR1eRtPWkN7Q4AseNmJ8Ds+fNdPcSzqe2tHktBPrjmllAcNeV2Opw9oOtVbaNLJZ9bPRVgDZoXlj24/1qO35q9XW51KD+k/YpZWoSlVfWD6RxxB5L52q/tU/vHfUq1NG96m2xZ5s+smDq+mbqJOuWPudzGw/I96qqrc01U+sf6jvqVyEptSqMjH0b9JVFqajL0jyXPo7hZFdGhyADNncfaS4rpcFzuj4g3Rs/Dhd5iujWo3vScK++Kqfyn8kX7h5Isv3HckUTVMM3W8lkgOBBGIO0FYZut5KSA8v/nh/Ux/uhegGCyiZkxg83RRvOL2NcfEhZbFGzEsY1pPgMFNEzIweXYRE4mKMn9kKbWNYMGtDR4AKSJkzgwQFoS2LZc0meWzqR7vF0DSfov0EWYmY5GJWJ5njBTQ07MkEMcTeFjQ0fwTsIiSeyZidZOUa17IsZkYgg1jWDBrQ0eAGCwYYnEl0bCTtJavRE4jB5iGNpxbGwHxDQFE08X6qP90L2RZyZjhyIMaGjK1oAHcApoiwDD9x3JEfuO5IgMM3W8lJRZut5KSAIiIAiIgCIiAIiIAiIgCIiAIiIAiIgMP3HckR+47kiAwzdHJSWq1zsB6R2eKzmdxHqgNlFrZncR6pmdxHqgNlFrZncR6pmdxHqgNlFrZncR6pmdxHqgNlFrZncR6pmdxHqgNlFrZncR6pmdxHqgNlFrZncR6pmdxHqgNlFrZncR6pmdxHqgNlFrZncR6pmdxHqgNh+47ki1nOdlPpHZ4rCA//2Q=="/>
          <p:cNvSpPr/>
          <p:nvPr/>
        </p:nvSpPr>
        <p:spPr>
          <a:xfrm>
            <a:off x="0" y="-555625"/>
            <a:ext cx="14478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36" descr="data:image/jpeg;base64,/9j/4AAQSkZJRgABAQAAAQABAAD/2wCEAAkGBwgHBgkIBwgKCgkLDRYPDQwMDRsUFRAWIB0iIiAdHx8kKDQsJCYxJx8fLT0tMTU3Ojo6Iys/RD84QzQ5OjcBCgoKDQwNGg8PGjclHyU3Nzc3Nzc3Nzc3Nzc3Nzc3Nzc3Nzc3Nzc3Nzc3Nzc3Nzc3Nzc3Nzc3Nzc3Nzc3Nzc3N//AABEIAF8AXwMBIgACEQEDEQH/xAAbAAABBQEBAAAAAAAAAAAAAAAAAQIEBQYHA//EADMQAAEEAgAEBAQFAwUAAAAAAAEAAgMEBRESITFRBhNBYTJxgZEiI0Kh0RRS8BVTYrHB/8QAGwEAAgMBAQEAAAAAAAAAAAAAAAUBBAYCAwf/xAAsEQABBAECAwcEAwAAAAAAAAABAAIDBBESIRMxkQUiUaGxwfBhgeHxIzJB/9oADAMBAAIRAxEAPwDuKEIQhCEm1FnydKu7hmsxtPYnmpAJ5KC4NGSVLQoEWZx0r+CO3EXdidKZ5rNA8Y5+6C0jmFDXtd/U5T0Joe09HA/JLsKF0lQhCEIQhCEISHolUTKzmtjrEzerWEj5qQMnCgkAZKpMvk57dl1HHnWvjeOXz5+g/cnl3Kix4ytE383imf6lx0PsjEsEVV0p+OVxJPsDofz9U+ebhG0xa3R3WpI5/E/kk/SjWKVNzSPJa33aSFXSUox8Vqc66Di6fsr2hiZsg0TTvMUB+EAficO/sFaMwGNa3ToC893uJXRstj2JyuRSfMMgADp6LDGExHde7YjcPXjUun4lyuOcBZIuQevo4fVaux4bxkrdMidEe7HlZXPYG1i2GZj/AD62+btaLfmP/V6xzQT91w6qvLWt1BrYdh4H2K2WIy9TKwebVfsj4mHk5p9wrFceq3ZsfcZaqO4ZGnmPRw7FdSw+SiymPjtQdHDm09Wn1Cp26hgORyKZ9ndoC0NLtnD5lT0IQqSZoULNROnxVmNg24xnQ91NTZOTHfJSDg5XLm6mkFYrHTB1CMN/TsfumzfmyxRnkHva0/UrwxP4jccBoeeRrspE7Dribyc07B904IAcs4CSwLagBrQGjQA0AFz7IZO/Zty+bYli4XkCNp4Q0bW0xmSivQt5hswH42E8wU+5i6Vw8Vmuxzv7taP3VCCQQPOtqa2oXWoxwnYWJx2bv0JmudM+xB+qOQ75ex7rS389i5MbL+e2TzGEeVrmSR00vKz4TqPB/p5pYj6AniH7rLZzC5TFMMxLJa46yRt5t+Y9FbAr2HjBweiXOdcpxuBGpvXCq2VSWgEK+8D2nU8vJQefy528TB2cP5H/AEsu6zMesrlMwUz25yjIXOcRMBzPoUxsRF0TgfBJ6c4jsMLfH1XXghIOiVZlblCa8baR3TkhQhc8xs7KdjI15t8TJyQB15pLWTeeUTQzt6levjCo7H5htxo1BaGnHXRwVS2Z0NmGbh4hG8P130dp9E1sjRIP9WRnc+F5hO2D5FSL2PykEIt2K8zGDnx8XNvz0dheVfxLlqehHcdI0fplHEP5XSoJa+QqNfGWyQyt+YIPUFY3KeBpvOc/Gzx+UTsRy7Bb7ArxhtxSZbOAFZs9nzxYkquJ++/5T8Z45c+aOLIVmta4gGWM9Pcjsto9jZY3MkaHNcNEH1CxGJ8ETtsslyU0fltO/LjJJd7E9ls7lqGlVksTuDY4xtxKqWxDrAgTHs42uE42vNchydcVMjZrtO2xSuaPkCn4UsbmKRldws85uyvO7K+3bmsuboyyOfr5na8msdxDkU/LSYtJ54WRDg2fW0bA+67WOgSqPQeZaNeR3V0bSfspCyZ2X0EHIyhCEIUqFl8dDk6MlWccnDkR1ae4XN7FebGWTSyLeH/bl/S8LqqiZHHVcjXMFuFsjD36g9wVbrWjDsdwl96iLI1DZw+YKwVCxexzy6lMWtdzLDzaforqLxTbaNTUmOPdjyFGs+FcjRcTirLZYvSGbqPqoZZmYTwzYVzj/cxw0VdJgm32PkUqaLVbu7j7ZCtpfFVoj8mixp7uftUmRnvZNwNyXbRzEbRpo+ieTltGT/Q5fLb8RDgT9AhmTpHlI2WN/qxzOYXUcbGHLGj1XEsksgxK44+owoX9H7JrKZmtRV427e46+/8AhP0Vg2w+47ysdXfI4/q1vX25fchabw9gv6Hdm1p1l314d9efqfdE1rhtOeaK9DivGBt4q7gjEULI29GNAH0T0ISVahCEIQhCEIQhCTQSoQhJpeb68Eh2+GNx/wCTQV6oQhNbGxg0xjWjsBpOQhCEIQhCF//Z"/>
          <p:cNvSpPr/>
          <p:nvPr/>
        </p:nvSpPr>
        <p:spPr>
          <a:xfrm>
            <a:off x="0" y="-433388"/>
            <a:ext cx="904875" cy="904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1" name="Google Shape;471;p3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117429" y="2070100"/>
            <a:ext cx="1185071" cy="1185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36" descr="http://t2.gstatic.com/images?q=tbn:ANd9GcRQWr0B8pOEHyGjjFU5AEk8pzWShdEx4JfvziKZU4-X8N3ereBOsw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648574" y="1127125"/>
            <a:ext cx="1031874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36" descr="http://ts1.mm.bing.net/th?id=H.4856573772628064&amp;pid=1.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191374" y="216217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36" descr="data:image/jpeg;base64,/9j/4AAQSkZJRgABAQAAAQABAAD/2wCEAAkGBwgHBgkIBwgKCgkLDRYPDQwMDRsUFRAWIB0iIiAdHx8kKDQsJCYxJx8fLT0tMTU3Ojo6Iys/RD84QzQ5OjcBCgoKDQwNGg8PGjclHyU3Nzc3Nzc3Nzc3Nzc3Nzc3Nzc3Nzc3Nzc3Nzc3Nzc3Nzc3Nzc3Nzc3Nzc3Nzc3Nzc3N//AABEIAFwAXAMBIgACEQEDEQH/xAAcAAACAwEBAQEAAAAAAAAAAAAABwQFBggCAwH/xABCEAABAwMBAwcIBggHAAAAAAABAgMEAAURBgcSIRMxQVFhcaEUImJygZGxwTJCUnOCwhUzNJKistHxFiMkQ1Ph8P/EABoBAAMBAQEBAAAAAAAAAAAAAAMEBQACAQb/xAAsEQACAgIABAMHBQAAAAAAAAABAgADBBEFITFBMlGREhMVYXGhsSIjM4HR/9oADAMBAAIRAxEAPwB40UV+ZrTT9or8zRmtNP2iiitNCiiitNCiiitNCiiitNCljrHUEyTfplsZeU1EibiCls4LiykKJJHQMgYpnUjHHzLul1l5zy050pPohRA8AKQ4i5FWh3lngtKvcWYb0JOjXa5Q/wBlnyGx1b5UPccireLrq7sYD6Y8lPWpG4o+0cPCs2a+ZqRXbanhYz6GzFot8aAzfQtpNvcVuTIjrSxwUWlhwD4Hwq9hassUzAbuTKFHmS8S2f4sUoGo1tck71zhoeaVwUtOQ4jtBHH2VfuaBiuNJetlylttrG8jzw6gjsyM+NVce66xdgg/aRMzDw6W0wKg9COY/wBjYQ4lxIUhQUk8xScivdJT/C2o7Yrfts5tWDnLa1sKPu4H3190ao1xaBiQw+8gH/dZDyfejB95pj37DxqR94n8PR/4bQfryMclFK2Dtc3Vblytg3hzllzB/dV/WtJb9ounJgG/JciqIziQ0QB+IZT40Rb627wNnD8mvqnpz/E11FRIVyg3BvfgTI8lPWy4FfCpWaLEyCDoyNc5SYVtly1HCWGVuH8IJ+VIu0BSbazv/SUN495pr7SZXkuibqrpcaDI/GoJ+dLCOjcjtI+ygDwqbn8yBPouCLqt38z+J6UcDJ5qhTok6xLZkTCXbfN3VIdx+pWRkoPyqW6krQWxzr8wd54fOmk1bYtwt7kGayl2M6jcUhXSPke2g42OLA241n5xxmTXQ73FTkKAIOQeYir3Smov0O95NNJVb3FZJ5yyT9YdnWPb15o7/ZZejbmIkpSnrY+o+SyiOb0VdSh4846QK165sI4N7yz2DArgB6H+caIqzaddVMfHk7TqErRhSVDIUDkEddRJ7USHHcky3W2WWxlTjhwBSv0ttDescR+JIiqkxwkmMgLwW1fZz9n4fDOag1Lc7/K5efIO6k5bZb4Ib7h19p40+ctfZ2OshpwS42lWOlHfzmk1Tf4913o8GKjyfmL7zQK1+qCPNHaePdWaCAlISkYA6Kqt9xxYSCtalHCUjJJPUBU252Sfbba1NnIDPKupbQ0ris5BOT1cBSZ9u07MtolGIoQHW/Uz67gCw4kYWOZQ4Ee2mts2ul0k2F5LxVJDElTba3VEq3d1Jxnp4qNJHep+bJoxj6HhKUMKfW46fasgeAFHxQS8T4wVFA2Nncg7YpBTY7fDB4ypyAR6KQT8d2sZV/tYf5fU1hhA5DLTr6h3kAfymshdLo1CBbThb5+r0J7/AOleZPOybhaEYygd9mWsBsO3SC0frPpOPVyr8tNm2p80UldALcmamL7yistMqOT0ZIHD3mnJCf3U4QkrV1Dm9ppjEGk3JvGT++E8hJd6tMK9256BcWg4w6MEdIPQQegjrrnrU1lf05dXIL7ofaz/AJEhPM4nqPUodIroJTapH7W6Sj/ibJSn2nnPw7Ki32x26+2hdsmMgMni2WwAppXQpPUf7US6kWD5xfAzWxX8wes5wUqtHpbRd31KpLkdvyeFnzpbw838I51Hu4dtMHS2zC3W1zyi8vJuTyT5je7utDqJT9Y9/Ds6a2gb8gcLkZOYx4rZSPoekkfEe6l68Tu8qZXGR4aOvnKawaGtdgbBjNl6URhUl0ArPd9kdg8aw+2nEc2iKn6xddV7AkD4qpwocStIUhQKSMgg8CKRe2mZy+sG2AciNEQnHUpRKj4FNHuAWvQk3AL3ZYZzszCKVgE107peJ5Bpu1xSOLUVtKu/dGfGuaLbH8uucOHx/wBQ+21w9JQHzrqoAJAA4AcBQsVdbMd41ZyRfrERtOuxRr6cWR58eM3GSroSSN8n+KsQpwqUVKJJJySTkmtZtKsF3i6tuEtyFIdjSnOVafbbKkkYHAkcxHNg9VY1auTVuO5QrqUMHxoNqkuZU4fZWMdAD2m+2ZN4XNfPMdxA8SfiKakR7CKSeldURrLHWy7HW7vuFZWhY6gOY91bGJtGsxTuuNy2u0tgjwNM0uioBuReIYuRbkM4XYjED/bXsP8AbWJZ13p504/SG4fTZWPlU9nVFleIDd2h5PMFPJSfGjB1PQya2NcvVT6TVB/tr0H+2qRmew7+qfaX6iwakB49tdbgipEsUL5JR5P6BOSnqPWP/f8AfPe0CYJutLu+k5HL8mD6gCPy08zJCElSj5qRk91c3SpKpcp+Sv6TzinD3qJPzpfIPICVuEr+tm+U0mzSL5brm0tlOUodLp7NxJUPECukhSJ2GRFParkySPMjw1cfSUpIHgFU9q6xxpIHir+1fryEMV4cZadSUutoWk84UkGvpRR5NlTJ0zYZZzJsltdP2lxUE+/FVsjZ7pORnfskZP3RUj+UitRRXmhOxY69CZhZGybSroIbYlsfdylHH72arXtjFmIPIXS5IPRyhbX+UUzKK5NaHtDLmZC9HMUD+xNWcxr+O5yJ8wqoq9lWq4uP0ffY+Pv3Wj4A06aK59ykJ8QyO53/AEIkH9H7SIzSm25hlIUCFATQrIPr4rLO7PtWs4C7HIPR5ikK+BNdL0V4aVM7TiVq9APSYPZPo+Xpi3yZFzwmbN3d5pKs8klOcAkdOVHOOyt7RRRVAUaESssaxy7dTP/Z"/>
          <p:cNvSpPr/>
          <p:nvPr/>
        </p:nvSpPr>
        <p:spPr>
          <a:xfrm>
            <a:off x="0" y="-419100"/>
            <a:ext cx="8763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5" name="Google Shape;475;p3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438900" y="1130300"/>
            <a:ext cx="87630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36" descr="data:image/jpeg;base64,/9j/4AAQSkZJRgABAQAAAQABAAD/2wBDAAkGBwgHBgkIBwgKCgkLDRYPDQwMDRsUFRAWIB0iIiAdHx8kKDQsJCYxJx8fLT0tMTU3Ojo6Iys/RD84QzQ5Ojf/2wBDAQoKCg0MDRoPDxo3JR8lNzc3Nzc3Nzc3Nzc3Nzc3Nzc3Nzc3Nzc3Nzc3Nzc3Nzc3Nzc3Nzc3Nzc3Nzc3Nzc3Nzf/wAARCADIAPwDASIAAhEBAxEB/8QAGwABAAIDAQEAAAAAAAAAAAAAAAYHAQQFAgP/xAA9EAABAwICAg8GBwEAAwAAAAAAAQIDBAURMSFBBhITFBUXIkJRVWGBk6HRBxZTVJHBIzJScZTi8LFiouH/xAAbAQEAAgMBAQAAAAAAAAAAAAAAAwUCBAYBB//EAC8RAAIBAgIKAQMEAwAAAAAAAAABAgMEETEFEhMUFSFBUVKhcRax0SJTYYEyQkP/2gAMAwEAAhEDEQA/ALxAAAMGQAAAAAAAAAAa9fVxUNJNVVDtrFE1XOU4Np2TOuVG2dkUbVxVHsxVdqvQcD2j3rdZm2mB3IjVHzqmt2pvdn3p0Ee2NXLeFejJHYQTYNfjqXUv+6TTu3U1Hs3g0V8dIwjeKnL/AByfyWbwtN8NnmOFpvhx+ZzwUe+3HkdLsKfY6HC03w4/McLTfDj8zngb7ceQ2FPsdDhab4bPMcLTfDj8zngb7ceQ2FPsdDhab4bPMcLTfDZ5nPA3248hsKfY7VBXrUSOZI1rXYYtw1m8RmN7o3texcHNXFCRU8rZ4myNyVMugt9H3TqxcZvmjTuKWo8VkfQGQWJrGAZABgGQAYBkAGAZAAAAAAAAAAAAAAOZsiuzLNapat2CvRNrE1ec9ck+/wCyHTUqfZ1euFLqsELsaWlVWNwyc7nO+yft2mMngjTvrnYUm1m8iOzSvmlfLK5XyPcrnOXNVXNTwAQnJvmTrYvct/UO5SOxngwa7HW3Uv27jtFb2mudbq6OobirU0PanObr/wB2FjRyNljbJG5HMciK1U1opRXtDZzxWTO60LfbzQ1JP9Uft0Z6ABpFwAAAAAADftNTuUu5OXkvy7FNAa9BLRqulNTXQxnBTi0yUg1qCo3xAjl/Omh37mydVCanFSjkyolFxeDAAMzwAAAAAAAAAAAAAAAAAAAHiWRkMT5JXI1jGq5zlyREzUAj2zi98FWpY4XYVVTiyPDNqc53+1qVMdTZHdn3m6y1S4pF+WFq81iZfXPvOWQyeLOTvrnb1cVksgADE0wS3YdctvG6gldymcqLHWmtO7MiR9aaeSmqI54VwfG7bIpDXpKrTcTcsLuVrXVRZdfgs8GvQVcdbSR1EX5Xpjh0LrQ2DnGnF4M+iQnGcVKL5MAA8MgAAAAADYoKje9QiqvIdod6kgQi52bTU7rDuTl5bMu1C40ZcYPZS/o07qn/ALo6AALo0QAAAAAAAAAAAAAAAAAAQf2j3rcadtqp3fiTJtplRcmak718k7SW3SuhttBNWVC8iJuOGtV1Inaq6ClbhWTXCtmq6hcZZXK5ezsTsRNBhN4Iq9KXOzp7OOb+xrgAiObAAAAAAJBsRuO96paOV34Uy8jHU/8A++hNEKsRVRUVFwVNKKmosKxXFLjQMkcqbqzkyp/5dPfmVGkKGD2i/s63QF7rRdvN81l8djogArDpQAAAAAAfSnmdBM2RurNOlD5gyjJxaaPGk1gyTRvbIxr2LijkxQ9nJs9RgqwPXtb90OsdTb11WpqaKmpBwlgAATmAAAAAAAAAAAAAAOPspvDbLaZKhFTd3ciFq63L9kz7gYTnGEXKWSIZ7Rb1vqsbbIHYw064yqnOk6O5PNewhp6c5z3ue9yuc5VVVXNV6TyQN4s5C4rSrVHN9QADwhAAAAAABKNgdJV1NdUPg0QMi/ExyVeaidufmRmNj5ZGxxtVz3qjWtTNVXJC5djVoZZrTFSpgsq8uZyc565/TLuDpqpFxlkWeiqUpV1UWUTmA3brT7lNujU5D/JTSOarUnSm4Pod7CanFNAAERkAAAAAAZa5WORzVwci4opIqWdtRC2RNeadCkcN211G4zbRy8h+j9lLDR9xsqmq8ma9zT144rNHcAB0RWgAAAAAAAAAAAGFXAqLZneuGLs7cnY0tPiyLDJel3evkiE02fXrg62b0gdhU1SK3QulrNa/b69BVhHN9Ci0tc/8Y/2AARlIAAAAAAADZttDNcq+Gjp0xkldtUXoTWq9iJpB7GLk8ESz2c2XfFU661Dfw4V2sKLrfrXuTzXsLHwNe3UUNvooaSnbhHE1Gp29q9q5myTpYI660t1QpKHXr8nyqYWzwujdryXoUjj2qx7mOTBzVwVCUHKvFNlUMTsd9lK3SVvrw2kc19iztamrLVfU5YAKAsAAAAAAAAADvW6p3xAm2Xlt0O9TbI7RVC006P5q6HfsSFFRURUXFFOlsbjbU8Hmisr09SXLJmQAbpAAAAAAAD5VM8dNBJPO5GRxtVznLqRD6kC9pF6wa20U7tK4PqFTo5rfv9DxvBYkFzXVCm5sh99ucl4uk1ZJiiOXCNq81iZJ/teJzwCA5CcnOTlLNgAAxAAAAAABZHs5su9qR10qG/i1CYRIqflZ096+SIQ3YzaHXq7RU2C7i3lzOTUxPXLvLljY2NjWMajWtREREyREJILqXOirbWltpZLI9AAkL8HmRjXsVrkxRUwVD0DxrHkwRqphWCZ0btWS9KHzO1dabdYd0anLZ5ocU5i7t9hVa6dC1o1NeOPUAA1SUAAAAAAHYtFTt49xcvKZ+XtQ457hldDK2RmbVNm1ruhUUunUjrU9eOBJgeIZGyxtexdDkxQ9nUJprFFS+QAB6AAADRvVyitNtmrJtKRpyW/qdqT6lK1VRLV1MtTUO20srlc5e1ST+0G9b/uO8YH409KuDsF0Ok1/TL6kTIpvFnM6TudrU1I5L7gAGBWgAAAAAAAlGwKy8JXTfU7caalVHLimhz+an3+nSepYslo0pVaihHqTTYVZeCLS1Zm4VVRg+XHNvQ3u/wCqpIQCZLA6+lTjSgoRyQAB6SAAAGFOBcKfe86oich2lvoSA1q6n3xArecmlq9pp3tvtqXLNZE1CpqS/gj4C6FwXQqA5otAADwAAAAAAHRtFTtXrA9dDtLf3OwRZFVqo5q4KmlFJFR1CVEDX87JydCl7oy41o7KWayNC6p4PWR9wAWpqA07utUlsqlt+C1W5O3LH9WH/TcMKDySxTRQi44rtsccdOOZglftAsvB9y37A3CnqlVVwybJrTvz+pFCBrBnG16UqNRwl0AAPCIAAAAAAyS6x7NKezW6Kjgtau2ul793wV7lzX8pEF0J2qeS+0do+E6e0qrPIsbPWpfrWbLA4yW9VL/I/qOMpvVTv5H9SvwWHDrbx9s397rdywOMpvVTv5H9Rxkt6qX+R/Ur8Dh1t4+2N7rdywOMlvVS/wAj+o4yW9VL/I/qV+Bw628fbG91u5YHGS3qpf5H9Rxkt6qX+R/Ur8Dh1t4+2N7rdyY1OzaKaZ0iW5zNtmiTIun6Hz98mfIv8VPQiQNWWgNHybk6ft/kmWkrlLBS9Ilvvkz5F/ip6D3yZ8i/xU9CJAx+ntHft+3+RxO68vSJb75M+Rf4qeg98mfIv8VPQiQH09o79v2/yOJ3Xl6RLffJnyL/ABU9B75M+Rf4qehEgPp7R37ft/kcTuvL0iW++TPkX+KnoSLYZe5brVzMipHRwMZjI9X4pjqTLPMrKNj5ZGxxtVz3qjWtTNVXJC59jFoZZbTFS6FlXlzOTnPXPuTLuNO70XYWkVKnDCXTm/ybFC7uazwlLl8I6wANE2gAADQvlsiu1smo5dG3Tku/S5MlKWqqeWlqZaedu0licrXt6FQvggHtIsv5LvTt6GVCJ/6u+30MJrHmVOlLbXhtY5r7EBABEc6AAAADDtGj6m3ZWzuKqj06klKGvLAwq4riADsEklgizAAPQAAAAAAAAAAAAAAAAAAADZttDNcq+Gjp0xkldtUXUia1XsRNJ5KSisWepNvBEt9m9k3xVOutQ38KBdrCipm/WvcnmvYWSattoobdQw0lOmEcTEanSvSq9q5m0cpdV3XqufToXdGmqcFEAA1yUAAAHyqqeKqp5KediPikarXNXWin1APGseTKRvdsktFzmo5cV2i4sd+tq5L/ALXiaBaXtAsvCFt37A3GppUVdCaXM1p3Z/Uq0hksGcne22wquPToAAYmoMtJ5MuXUmSGDrdHWuwpc83mWVGnqR/kAA3yUAAAAAAAAAAAAAAAAAAAAAFk+ziyb2pHXSoZ+LUJtYUXms6e9fJE6SGbGLO69XaKmwXcW8uZyamJ65d5c8bGxsayNqNY1ERrUyRCo0pc6sdlHN5m/Z0sXrs9AAoiyAAAAAAAAAMKmOgqHZjZeBru5Im4Us+L4ehOlvcvkqFvnG2V2dt6tMkDUTfDOXC5dTk1fsuRjJYo0r+229Llmsimwq4J/wAMua5rlY9Fa5q4KippRdZ4VcVN7RdrtquvLKP3Oct6etLF9AADqDfAAAAAAAAAAAAAAAAAAAAAABKNgNk4Tum+p2401KqOXFNDn81Pv9OkjrVY0oOcuhnTg5yUUTXYTZOCLS1Zm4VVRg+XHNvQ3uTzVSRGDJyVSpKpNzlmy8hFQiooAAwMgAAAAAAAAAYAAIZsi2ELc7lJV0dTHAkumRjmKvK1qmHScvi4rOsafw3eoBs0rytRjqweC+DW3Si23gOLis6xp/Dd6ji4rOsafw3eoBLxK58vSG6Uuw4uKzrGn8N3qOLis6xp/DcAOJXPl6Q3Sl2HFxWdY0/huHFxWdY0/huAHErny9IbpS7Di4rOsafw3eo4uKzrGn8NwA4lc+XpDdKXYcXFZ1jT+G4cXFZ1jT+G71AHErny9IbpS7Di4rOsafw3Di4rOsafw3ADiVz5ekN0pdhxcVnWNP4bvUcXFZ1jT+G71AHErny9IbpS7Di4rOsafw3eo4uKzrGDw3eoA4lc+XpDdKXYcXFZ1jT+G71JvYLVFZrXDRxLtlamL34Ybdy5r/tQBDWu61Zas3yM6dCFN4xR0QAa5MAAAAAAf//Z"/>
          <p:cNvSpPr/>
          <p:nvPr/>
        </p:nvSpPr>
        <p:spPr>
          <a:xfrm>
            <a:off x="0" y="-15875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7" name="Google Shape;477;p3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877049" y="3125787"/>
            <a:ext cx="1065213" cy="1065213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36" descr="data:image/jpeg;base64,/9j/4AAQSkZJRgABAQAAAQABAAD/2wCEAAkGBg8SEBASExIQEA8PEBAPDxANEA8QDxAPFBAVFRUQExIXHCYeFxkjGRIVIDAgIygtLCwuFR8xNTAqNScrLSkBCQoKDgwOGg8PGjUgHyQyLCwqKik1LCwvKTAzLTUuNTUvLCkpKSksKSspMC8sLCk1LzQsKTUsKikpLCwpKTUpKf/AABEIAL0BCwMBIgACEQEDEQH/xAAcAAEAAgIDAQAAAAAAAAAAAAAABgcDCAEEBQL/xABPEAABAwICAwkJCwoFBQAAAAABAAIDBBEFEgYHIRMxQVFhcXSBsyIkNVJzkZKhsRQjJTI0VGOytMHSFjNCQ1NygpPR8BVidcLTCESDlKL/xAAbAQEAAgMBAQAAAAAAAAAAAAAAAgQDBQYBB//EADYRAAEDAgIFCQcFAQAAAAAAAAABAgMEEQUxEhMhUXEUIkFhgZGh0fAyM0JSscHhNUNTsvE0/9oADAMBAAIRAxEAPwC8UREAREQBERAEREAREQBERAEREAREQBERAEREAREQBERAEREAREQBERAEREAREQBERAEREAREQBERAEREAREQBERAEREAREQBERAEREAREQBERAEREAREQBERAEREAREQBERAEREAREQBERAEREAREQBERAEREAREQBERAEREAREQBERAEREAREQBERAEREAREQBERAEREAREQBERAEREBhqqtkbHPe4MYwXc5xsAFB6/Wl3VoIczdvdzuLSeUMAvbnIPIvP1iY4ZJhTtPvcNnPAOx0pFxfmFvS5Aoc6Ro3yBzlUZp1RdFp1OHYVG6NJZkuq5JuT8kum1mVx+K2maOWOVx7QLEdY2IccA5oj97ioru7fGHnCbu3xh5wq+tfvNwlBSp+2hJXaf4gf1rRzRR/eCsTtOcRP/AHBHNFB+FR/dm+MPOF9rzWP3qTSjp0/bb3Ie0dNMR+cv9CD8C4/LHEfnUnoQfgXjIvNN29SXJYP429yeR7P5Y4j86k9CD8C5Gl+I/OpPQg/AvFJsvkTt8YecJpu3qOSwfxt7k8iQs0uxD50/rjg/CuxHpbiHzo9cMB/2qNhyyslTWP3qY3UkPyN7k8iUxaVYj84Yf3oGfcu0zSbEzvS0p/fhf9zlFYqhd6CqXqSv3lOSkjTJidyEnp8fxbh9wP5hOw+slZWaeSxPa2rpjE1xsJYXbpHzkf0ueReLTVy9Ld2SsMcgDmOFiD7QeA8qzNmdvNdJTxX58aW6tipw228Ca01SyRjXscHseA5rmkFrmneIKyqv9CK91PUSUbjeM3fCTy7T5wb84crAV6N+m25pKun5PIrL3TNF3ooREUyqEREBSmvaGeOopZ2STRskY+B+5SyMbujDnZcNI2lpk2/5OZdXUdpDIK6ankkkkbUQZ2brI+S0kLt4Zid9sjvQU91vYJ7owyewvJABUx2FzeLunAcpZmHWqG0Txf3NX0dRcBsU7M5vYCJ943m/Fke49SA2b0rxgUtFVVH7GCSQcrg05R57LVymqqyR0cTaipMsrmRMJqJ7bo9waCe63rlXZr3xbJh0cIO2qqI2n9yL30nzsYOtVxqjwjd8UicRdlKx9QeLPbc2A9byf4EBsVhsAZFGwXtGxrBfabNAAJPHsXaXDBYLzKrSmgieI5KuljlJsI5KiFjySbWyl199Aeoi+Y5A4AtIc07QWkEEcYIXLnAC52AbSTvAIDlF1RitOdgmhJOwASM2nzrsSStaCXENaN8uIAHOSgPpY53WaTyLFHiUDiA2WJzjvBsjCTzAFfOKyZYXniaT6kCbSlsRnL5pXnaXyvd1Zjb1WU71WNBhqekDf8ixV007Bx8POssVTI2+V8jAdpDHvYCeM2K1Mcmi7SPoNXSa+DUotsvAvfIOIeYJkHEPMFW+raqkdVyB0kjx7mebPke4X3WPbYnfUm1hzObh8pa5zHbpTjMxxa6xqIwdo5CVsGy3Yr7HHy0Kx1LafSzsl+J7WIMG4y7B+bk4P8pVFRfFHMPYuya+bhlmI4QZZCLedG4fUEAinqiCAQW01QWkcBBDbEKlLJrbWQ6igo+RI5HOve3VkYEXJBFwQQQSCCCHBwNi0g7Qb8Cz/wCG1Pzaq/8AVqPwrBZVNmr2pmpkwX5VS9Kp+2arf0hYPcdVsHyafg+icqgwQ99UnSqbtmq4dIfkdX0afsnK7Tey45rGffxeukpIL6BWahw6ea+5RSy5djjGwloPEXbwPJdfFTTSRuLJGPjeNuWRpabcYvvjlCp2W1zpNYxXaN9u4Nes0cy6t1no6aWVxbFHJK4b4iY5+XZ+kQLN61G18jx+iiXXYd6KpXfgrF5VVh9TCM0sM0TeF72OyDneNg61xFOvVRUzKqsZIl2rfgenUVWWqpJRvh7WHmLgPY9ytiF12g8ipWrqNjD4rwfNt+5XLQOvG08gV6lW6Kc7jMejq16lTuX8nYREVw0IREQGCshDmOaRcEEEHhB4FqTj2FGnqammII3GWSJt9/c7+9u62Fp61t4Qtf8AXrgO5VkVS0dzUsMUhA2brH8UnlLDb/xoDwdPNLDWjDrkEwUEe6kfOZDaUHi/NMPWrF1B4Nlpp6kjbUTZGH6KLufrmRUWSeAXJ2ADaSeAAc62w0NwYUlDTwDfihYxxHC/L3R63XKArLXVrBmExw+nkdExjGuq5InFsjnPGZsAcNoblIJtv5gN64NY4fovWTROlhpnyQtzBz2BgBLfjBrSQX2/yg8W+u7rEmLsWxAnf90EdTWNA9QV86t8PZ/hFDsAvTRu/ic3MT1kk9aApDQDT6bDZ2EPc6ie5oqICSWBhO2WNv6L2g32fGtY8Ftkcbl70nI2gwSkHjBjK1Q0jjAq61o2AVdW0AcA3d4WyuFVLpMEhkdtdJhsb3Hjc6lBPrKA1n0fYBUUZsL+6aU3sL/nmLZXWi8/4NX8tO72ha04Ae+KPpFL2zFsprR8DV3R3e0ICiNWjQMYw8gAHdnbwA/UyLZHSebLSTu4opD5mErW3VqfhfD/ACzuxkWxGm5+D6ro8vZlRdkplhS8jU60+pULN5c3WJrti+sy059JJjqx+WSdGf2salGsjwdL5Sm+0xqKarz37J0V/axqVayvBs3lKb7TGr0fuV7TlKz9TZxb9SqXHYeZXjgnyWm8hD2bVRTnbDzK9MD+S03R4ezao0ualjH/AGGcVKaxA99VPTan7S9XjJ8U8x9iovEj31U9NqPtL1eknxTzH2KVN8RXxvKLgv2KM0dPv9F0il7Viu6up2SRSMebMkjex5BsQxzSCb8Gw76ovRt/v1D0ij7ZiurSP5HV9Gn7Jy8pvZUyY4l540T1tOpgeP4e4impns97b3DGMe1haN/I4iz+O4J410tY2GtkonSWG6U7myMdwhpcGvbzFpOzjAPAq80Qf8IUXlnDzwSBWjpt4OrejyHzNU2P1ka3KtRTJR1kerVVvZdvGy95VmBYUampigBIDyTI4b7Ymi7iOU7GjlcFb/e1HB+hBTxAcFgLm3O5xJ5ySq61YNBrnnhbSyAdcsV/YpDrVnDaKO5AaamMG5sD3EhHrA8yhDzI1f0lnEr1FYynVbN2eu4kWE47TVbXGF4kDdj2lrmOF/GY8A2NjwbbKu9OdHmUszHRDLBOHWYAA2KRtrtbxNINwOCzuCwH1qpqmurJg1wINMS7KQdrZWWv6TvOvc1sDvamPCKsDz0839F65dZFpLmQhj5HiCQsXmrv4eZXdU+7CP73lduCvvBGeNjT6lRcr9hV4aOnvaLybPqhRpM1MuPJzY+37HpIiK8cuEREAVba96JrsLe8juoZoHtPETIIz6nlWSq916H4Hm5Zaft2oCjdA6RsuJ0MbtrTUNcRxlgLx62hbYMbZvUtVNWZ+F6Dyx7J62s/R6kBqjrBPwriHSX+xq2I1ceCKDokP1AtdNYnhbEOkv8AYFsVq38EUHRIfqBAa06Tnv6v6bV9u9bH4B4Apv8ASofsjVrbpUe/q/plX271slgHgCm/0qH7I1Aa1aPnvmj6RTdsxbLa0vA1d0d3tC1m0ePfVH0mm7Vi2Z1peBq7o7vaEBQmrM/DFB5Z3YvWxenA+D6ro8vZla46sT8MUHlndk9bLaURZqSZvjRPHnYVF21FMsK6MjV60KRa7YucywRv2BfWZac+jk11WHv2Tor+1iUs1l+DZvKU32mNRDVSe/pOiP7aJS7Wb4Mm8pTfaY1fj9yvacrWfqTOLfqVG52w8xV8YF8lpujw9m1UE52w8xV+4D8lpujw9m1Qpc1M+PewzipSeJu77qem1H2lyviT4p5j7FQeKnvyp6bUfaXK+5PinmPsU6b4jBjWUXBfsUHo4ff6DpNH28au7ST5FV9FqOycqN0bPv8AQdKo+3jV46S/IqzotR2TlGm9lTLjXv4/XSVDoc74QofLHsZFaum/g6t6NL9Uqp9DD8I0Plj2MitfTfwbW9Gl+qUg92710HmK/wDZF2f2Ug2qw9+ydGf2sasvEMTggaHzSRwsLsodK5rGl1icoJ4bA+ZVjqpd37J0V/axqR62D3nF0pnZSKUTtGK5hr4kmr0jXJbHufllhvzyl/nR/wBVEtZWPUs9PA2GeGZzapr3Nika9wZuEwzEA713AdYUU0W0adXSvjEoh3OPdMxi3W/dBtrZm2313NK9CH0MUcpqBMJJhDlEG5WvG9+bNndf83a1uFQdJI9irbYWoaOlp6lrdNdNOj0lvEjkrth5le2jo72i8mz6oVB1Du5dzH2K/wDBGWgjHE0D1JS5qRx9ebH2/Y76IivHLhERAFXmvXwPL5Wn7ZqsNR3TrRhuIUjqZznMa9zHF0YBcMjg4Wvs3wgNctWfheg8seyetrbbOpVPozqXjpauCpE873QPzhr2x5ScpG2wvwq2W7yA1g1w4O+DFp3EHc6oNnjdY2Jyhj233rhzb8zhxqR6F67Y6PDm00tPLLNTscyB0boxHI3aWCQkgstcNuA7YLq29L9DaaviMczMwvmaQcr2O8ZjhtB/sqqKn/p+fnOSrcI+ASQB7wP3g4A+ZAVc2KesqbAB1RWTuNmghu6SvJJ4bNGYnkAW101DueHuhaNjKUxMA4hFlA9Sjmg2quloHboM0s5FjNNYuA4WsA2NHr5VO5IrtI5EBplh1UY5IZAMxikilDSbBxY4OtfgvZWbp/riNfTGlpYJYontvUvlymQxjaWNawkNbvXcT5l6uNagw6d7oKgwQvcXbkYRJudySQxwcO527ARs5VJMO1QUsNFPTtz56lhjlqHZTMWk3sNlgNm8Ou6ApzVh4YoPLO7J62gxWO8LxxtI9SrTRfUxFSVcFSJ5nugeXta9seU3aW7bC/6StKqZeMjkQGusQIAB327DzjYV95llxWAx1E7Dvtmk9EuzN/8AlwXVzLTqlth9Ia/TRHb9pONUx7+l6I/tolMdZ/gyfylN9pjVV6N6SSUUzpo2se50ZiIkzWsXNdfZw9wF6mkGsSoq6d8D4oWMeY3F0e6Zhkka8Wubb7VZZI1I1b07TSVFFLJWNmanNRW+BGnHYVfujMwfRUbhvOpYD54mrX7MpZozrIno4RAYmVEbL7lmkdG9jSScmbK64F9mwWGxRgejF2mbFKV9TGmr2qikrGrSJtXLUzTh1Nu0lTuRbk2ueZLSSE2yAk7LbbC/CDOZfinmPsVI6R6d1dZZrssMLXB24xF1nkG43R++8XG9YDkJAK9d2t6rII3Cn27P1v8AVZmzRtvY1k+HVkqNV63VOjZs/O8iejR74oOlUfbxq/sQpmyRSxvJDJI3xvIIBDXNIJBO9sK14oKgxPheLEwSRStDr2JjeHAG3Bdql2Ia06qaGWF0NOGzRvicRulw17S0kXPEVihkaxFRS/idHLUSMdH0El0c1ZOpquOd9QJWQlxiaIsji4sLQXnMRsDjvDftvby9jWJUhmG1V/1jWxDlMj2t+8+ZQHAtaNXTxiORjKprQAx0j3RygDgc+zs/ORfjJXm6U6az1xYHtbFDGczYoyXXfa2d7jbMbE22C1yp62NrFRpW5DVy1LXzLdG227Mk25Z+Bm0CxZtPiELnkBkrX07nE2Dd0LS0+mxo/i5Fa+lOjza2mdCXbm7M18bwM2R7TsJbcXFrgjiKoMlSzAtZlbTtEbgypjaLNExc2Vo4Buovcc4J5VCKRGorXZFrEKGSWRs8C85PXAnmhOhBoTK98olllDWdwwsYxjSTYAkkkk+oLwtb2KMIpqYG7w81LwP0WhjmNB587vRK8+u1v1TmkRQRQuP6bnumI5m5Wi/PfmUIqKp8j3SPc58jzme95u5x4z/ey1lJ8jdDQYYqShnWo5RUrt7N1ujYfcQu9jfGexvpOA+9bB4e20beYKhdH6bdaumZt/OsebcAYc+3k7m3Wr/p22a0cinSpsVSrjr7vY3qVe//AAyIiK2c8EREAREQHFlyiIAuLLlEAREQHFlyiIDiyOFwuUQFQ6y9H3Ml90NBykZZbcFviv5ttj1KDZlsXiOHNlaQQq8xTVewuJZnj5I8uX0SDbqsqksCqt2nQ0GKtjYkc3RkvmVvmXGZTaTVi/gkf/FGD7CF1natZ/2reuF341h1D9xtUxSlX4/BfIieZMylB1c1P7Rn8t4+9Y3avqrgdEefOP8AaV5qX7iaYlSr8aePkRrMucy986A1v0Hpy/8AGuPyDrfofTk/AvNU/cS5fTfOh4GZc5l735B1v0P8yT8CfkHW/Q+nJ+BNU/cOX03zoeBmTMpANAa36D05f+NZm6vqrhdGObOfuC91T9x4uIUyfGhGsy4zKUjVzU/tGfy3n71lbq1n/ajqhd+NNS/cRXE6VPj8F8iJZkzKbR6sX8Mj+pgHtJXq4Rqxja4OfmksbjdSMo/hAAPXdSSB6mF+L0zUui34Iv3sdTVjo84vNQ8WBbliB8S9y7rsOocqtYBdagoWxtAC7SusYjEshytTUOqJFkd/gREUyuEREAREQBERAEREAREQBERAEREASyIgOMg4lxuY4gvpEB8bi3iC49zt4gsiIDEaZnEE9ys8ULKiAxe5WeKE9ys8ULKiAxCmZxBc+528QWREB8bi3iC53McQX0iA4yjiXNkRAEREAREQBERAEREAREQBERAEREAREQBERAEREAREQBERAEREAREQBERAEREAREQBERAEREAREQBERAEREAREQBERAEREAREQBERAEREAREQBERAEREAREQBERAEREAREQBERAf/Z"/>
          <p:cNvSpPr/>
          <p:nvPr/>
        </p:nvSpPr>
        <p:spPr>
          <a:xfrm>
            <a:off x="0" y="-874713"/>
            <a:ext cx="2543175" cy="180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9" name="Google Shape;479;p36" descr="http://ts3.mm.bing.net/th?id=H.4627699251022058&amp;pid=1.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04800" y="2187588"/>
            <a:ext cx="4960096" cy="3984612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36"/>
          <p:cNvSpPr txBox="1"/>
          <p:nvPr/>
        </p:nvSpPr>
        <p:spPr>
          <a:xfrm>
            <a:off x="1567234" y="3886200"/>
            <a:ext cx="262376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735C00"/>
                </a:solidFill>
                <a:latin typeface="Arial"/>
                <a:ea typeface="Arial"/>
                <a:cs typeface="Arial"/>
                <a:sym typeface="Arial"/>
              </a:rPr>
              <a:t>Internet</a:t>
            </a:r>
            <a:endParaRPr sz="2400" b="1" i="0" u="none" strike="noStrike" cap="none">
              <a:solidFill>
                <a:srgbClr val="735C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36"/>
          <p:cNvSpPr txBox="1">
            <a:spLocks noGrp="1"/>
          </p:cNvSpPr>
          <p:nvPr>
            <p:ph type="sldNum" idx="12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482" name="Google Shape;482;p36"/>
          <p:cNvSpPr/>
          <p:nvPr/>
        </p:nvSpPr>
        <p:spPr>
          <a:xfrm>
            <a:off x="0" y="6123374"/>
            <a:ext cx="91440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Banking systems, Communication (messaging, email), Distributed information systems (WWW, federated DBs,  Manufacturing and process control,  Inventory systems, ecommerce, Cloud platforms, mobile computing infrastructures, pervasive/IoT systems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67310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9"/>
          <p:cNvSpPr txBox="1">
            <a:spLocks noGrp="1"/>
          </p:cNvSpPr>
          <p:nvPr>
            <p:ph type="ctrTitle"/>
          </p:nvPr>
        </p:nvSpPr>
        <p:spPr>
          <a:xfrm>
            <a:off x="609600" y="1676400"/>
            <a:ext cx="8305800" cy="19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CS 237/NetSys 260  </a:t>
            </a:r>
            <a:b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Distributed Systems Middleware</a:t>
            </a:r>
            <a:b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Spring 2019</a:t>
            </a:r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Lecture 1 - Introduction to Distributed Systems Middleware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Wed 5:</a:t>
            </a:r>
            <a:r>
              <a:rPr lang="en-US" sz="2000" dirty="0"/>
              <a:t>0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0-7: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50p.m., </a:t>
            </a:r>
            <a:r>
              <a:rPr lang="en-US" sz="2000" dirty="0" smtClean="0"/>
              <a:t>SH 128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Nalini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Venkatasubramanian</a:t>
            </a:r>
            <a:endParaRPr sz="2000" dirty="0"/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2000" b="0" i="0" u="sng" strike="noStrike" cap="none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nalini@uci.edu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7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37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37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Characterizing Distributed Systems</a:t>
            </a:r>
            <a:endParaRPr/>
          </a:p>
        </p:txBody>
      </p:sp>
      <p:sp>
        <p:nvSpPr>
          <p:cNvPr id="490" name="Google Shape;490;p37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Multiple Computers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each consisting of CPU’s, local memory, stable storage, I/O paths connecting to the environment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Interconnections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some I/O paths interconnect computers that talk to each other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Shared State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systems cooperate to maintain shared state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maintaining global invariants requires correct and coordinated operation of multiple computers.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8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38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38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Why Distributed Computing?</a:t>
            </a:r>
            <a:endParaRPr/>
          </a:p>
        </p:txBody>
      </p:sp>
      <p:sp>
        <p:nvSpPr>
          <p:cNvPr id="498" name="Google Shape;498;p38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Inherent distribution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Bridge customers, suppliers, and companies at different sites.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Speedup - improved performance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Fault tolerance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Resource Sharing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Exploitation of special hardware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Scalability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Flexibility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9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39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39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Why are Distributed Systems Hard?</a:t>
            </a:r>
            <a:endParaRPr/>
          </a:p>
        </p:txBody>
      </p:sp>
      <p:sp>
        <p:nvSpPr>
          <p:cNvPr id="506" name="Google Shape;506;p39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Scale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numeric, geographic, administrative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Loss of control over parts of the system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Unreliability of message passing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unreliable communication, insecure communication, costly communication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Failure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Parts of the system are down or inaccessible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Independent failure is desirable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40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40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40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Design goals of a distributed system</a:t>
            </a:r>
            <a:endParaRPr/>
          </a:p>
        </p:txBody>
      </p:sp>
      <p:sp>
        <p:nvSpPr>
          <p:cNvPr id="514" name="Google Shape;514;p40"/>
          <p:cNvSpPr txBox="1">
            <a:spLocks noGrp="1"/>
          </p:cNvSpPr>
          <p:nvPr>
            <p:ph type="body" idx="1"/>
          </p:nvPr>
        </p:nvSpPr>
        <p:spPr>
          <a:xfrm>
            <a:off x="185350" y="1676400"/>
            <a:ext cx="89586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Sharing</a:t>
            </a:r>
            <a:endParaRPr/>
          </a:p>
          <a:p>
            <a:pPr marL="742950" marR="0" lvl="1" indent="-285750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HW, SW, services, applications</a:t>
            </a:r>
            <a:endParaRPr/>
          </a:p>
          <a:p>
            <a:pPr marL="342900" marR="0" lvl="0" indent="-342900" algn="l" rtl="0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Openness(extensibility)</a:t>
            </a:r>
            <a:endParaRPr/>
          </a:p>
          <a:p>
            <a:pPr marL="742950" marR="0" lvl="1" indent="-285750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use of standard interfaces, advertise services, microkernels</a:t>
            </a:r>
            <a:endParaRPr/>
          </a:p>
          <a:p>
            <a:pPr marL="342900" marR="0" lvl="0" indent="-342900" algn="l" rtl="0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Concurrency</a:t>
            </a:r>
            <a:endParaRPr/>
          </a:p>
          <a:p>
            <a:pPr marL="742950" marR="0" lvl="1" indent="-285750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compete vs. cooperate</a:t>
            </a:r>
            <a:endParaRPr/>
          </a:p>
          <a:p>
            <a:pPr marL="342900" marR="0" lvl="0" indent="-342900" algn="l" rtl="0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Scalability</a:t>
            </a:r>
            <a:endParaRPr/>
          </a:p>
          <a:p>
            <a:pPr marL="742950" marR="0" lvl="1" indent="-285750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avoids centralization</a:t>
            </a:r>
            <a:endParaRPr/>
          </a:p>
          <a:p>
            <a:pPr marL="342900" marR="0" lvl="0" indent="-342900" algn="l" rtl="0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Fault tolerance/availability</a:t>
            </a:r>
            <a:endParaRPr/>
          </a:p>
          <a:p>
            <a:pPr marL="342900" marR="0" lvl="0" indent="-342900" algn="l" rtl="0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Transparency </a:t>
            </a:r>
            <a:endParaRPr/>
          </a:p>
          <a:p>
            <a:pPr marL="742950" marR="0" lvl="1" indent="-285750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location, migration, replication, failure, concurrency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1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41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41"/>
          <p:cNvSpPr txBox="1"/>
          <p:nvPr/>
        </p:nvSpPr>
        <p:spPr>
          <a:xfrm>
            <a:off x="990600" y="762000"/>
            <a:ext cx="7467600" cy="4876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41"/>
          <p:cNvSpPr txBox="1"/>
          <p:nvPr/>
        </p:nvSpPr>
        <p:spPr>
          <a:xfrm>
            <a:off x="3429000" y="3048000"/>
            <a:ext cx="2743200" cy="2590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3" name="Google Shape;523;p41"/>
          <p:cNvCxnSpPr/>
          <p:nvPr/>
        </p:nvCxnSpPr>
        <p:spPr>
          <a:xfrm>
            <a:off x="990600" y="762000"/>
            <a:ext cx="2438400" cy="228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524" name="Google Shape;524;p41"/>
          <p:cNvSpPr txBox="1"/>
          <p:nvPr/>
        </p:nvSpPr>
        <p:spPr>
          <a:xfrm rot="-5460000">
            <a:off x="-1262062" y="3497262"/>
            <a:ext cx="364966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 Developer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41"/>
          <p:cNvSpPr txBox="1"/>
          <p:nvPr/>
        </p:nvSpPr>
        <p:spPr>
          <a:xfrm>
            <a:off x="1219200" y="3124200"/>
            <a:ext cx="2109787" cy="1631950"/>
          </a:xfrm>
          <a:prstGeom prst="rect">
            <a:avLst/>
          </a:prstGeom>
          <a:solidFill>
            <a:srgbClr val="9999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Code Reusability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Interoperability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Portability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Reduced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Complexity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41"/>
          <p:cNvSpPr txBox="1"/>
          <p:nvPr/>
        </p:nvSpPr>
        <p:spPr>
          <a:xfrm>
            <a:off x="6248400" y="3200400"/>
            <a:ext cx="2146300" cy="19383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Reduce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Complexity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Better Mgmt.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Tools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Deal w/ changing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technology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7" name="Google Shape;527;p41"/>
          <p:cNvCxnSpPr/>
          <p:nvPr/>
        </p:nvCxnSpPr>
        <p:spPr>
          <a:xfrm rot="10800000" flipH="1">
            <a:off x="6172200" y="762000"/>
            <a:ext cx="2286000" cy="228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528" name="Google Shape;528;p41"/>
          <p:cNvSpPr txBox="1"/>
          <p:nvPr/>
        </p:nvSpPr>
        <p:spPr>
          <a:xfrm>
            <a:off x="3048000" y="1219200"/>
            <a:ext cx="3048000" cy="13239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Personalized Environment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Predictable Response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Location Independence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Platform Independence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41"/>
          <p:cNvSpPr txBox="1"/>
          <p:nvPr/>
        </p:nvSpPr>
        <p:spPr>
          <a:xfrm>
            <a:off x="3581400" y="3276600"/>
            <a:ext cx="2355850" cy="22463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Flexibility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Real-Time Access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to information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Scalability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Faster Developmt.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and deployment of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Business Solutions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41"/>
          <p:cNvSpPr txBox="1"/>
          <p:nvPr/>
        </p:nvSpPr>
        <p:spPr>
          <a:xfrm>
            <a:off x="3352800" y="5638800"/>
            <a:ext cx="30480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ORGANIZATION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41"/>
          <p:cNvSpPr txBox="1"/>
          <p:nvPr/>
        </p:nvSpPr>
        <p:spPr>
          <a:xfrm rot="-5520000">
            <a:off x="6778625" y="2990850"/>
            <a:ext cx="38560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 Administrator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41"/>
          <p:cNvSpPr txBox="1"/>
          <p:nvPr/>
        </p:nvSpPr>
        <p:spPr>
          <a:xfrm>
            <a:off x="3733800" y="304800"/>
            <a:ext cx="260667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END-USER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41"/>
          <p:cNvSpPr txBox="1"/>
          <p:nvPr/>
        </p:nvSpPr>
        <p:spPr>
          <a:xfrm>
            <a:off x="7088187" y="5791200"/>
            <a:ext cx="205581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[cf: Khanna94]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2"/>
          <p:cNvSpPr txBox="1"/>
          <p:nvPr/>
        </p:nvSpPr>
        <p:spPr>
          <a:xfrm>
            <a:off x="2971800" y="6381750"/>
            <a:ext cx="419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42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42"/>
          <p:cNvSpPr txBox="1"/>
          <p:nvPr/>
        </p:nvSpPr>
        <p:spPr>
          <a:xfrm>
            <a:off x="609600" y="533400"/>
            <a:ext cx="1371600" cy="5486400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42"/>
          <p:cNvSpPr txBox="1"/>
          <p:nvPr/>
        </p:nvSpPr>
        <p:spPr>
          <a:xfrm>
            <a:off x="7391400" y="533400"/>
            <a:ext cx="1371600" cy="5486400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42"/>
          <p:cNvSpPr txBox="1"/>
          <p:nvPr/>
        </p:nvSpPr>
        <p:spPr>
          <a:xfrm>
            <a:off x="2057400" y="2362200"/>
            <a:ext cx="5257800" cy="3657600"/>
          </a:xfrm>
          <a:prstGeom prst="rect">
            <a:avLst/>
          </a:prstGeom>
          <a:solidFill>
            <a:srgbClr val="FFCC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Distributed Computing Platform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Application Support Services (OS,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DB support, Directories, RPC)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Communication Network Services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(Network protocols, Physical devices)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Hardware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42"/>
          <p:cNvSpPr txBox="1"/>
          <p:nvPr/>
        </p:nvSpPr>
        <p:spPr>
          <a:xfrm>
            <a:off x="2057400" y="1447800"/>
            <a:ext cx="5257800" cy="762000"/>
          </a:xfrm>
          <a:prstGeom prst="rect">
            <a:avLst/>
          </a:prstGeom>
          <a:solidFill>
            <a:srgbClr val="99FFCC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 Systems: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support enterprise systems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42"/>
          <p:cNvSpPr txBox="1"/>
          <p:nvPr/>
        </p:nvSpPr>
        <p:spPr>
          <a:xfrm>
            <a:off x="2057400" y="533400"/>
            <a:ext cx="5257800" cy="7620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Enterprise Systems: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Perform enterprise activities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42"/>
          <p:cNvSpPr txBox="1"/>
          <p:nvPr/>
        </p:nvSpPr>
        <p:spPr>
          <a:xfrm rot="-5400000">
            <a:off x="90487" y="1430337"/>
            <a:ext cx="2438400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Support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42"/>
          <p:cNvSpPr txBox="1"/>
          <p:nvPr/>
        </p:nvSpPr>
        <p:spPr>
          <a:xfrm rot="-5400000">
            <a:off x="118268" y="3993356"/>
            <a:ext cx="2535237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Network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42"/>
          <p:cNvSpPr txBox="1"/>
          <p:nvPr/>
        </p:nvSpPr>
        <p:spPr>
          <a:xfrm rot="-5400000">
            <a:off x="6377781" y="1699418"/>
            <a:ext cx="23939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Interoperability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42"/>
          <p:cNvSpPr txBox="1"/>
          <p:nvPr/>
        </p:nvSpPr>
        <p:spPr>
          <a:xfrm rot="-5400000">
            <a:off x="6942137" y="2430462"/>
            <a:ext cx="217963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Portability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42"/>
          <p:cNvSpPr txBox="1"/>
          <p:nvPr/>
        </p:nvSpPr>
        <p:spPr>
          <a:xfrm rot="-5400000">
            <a:off x="7271543" y="3320256"/>
            <a:ext cx="22828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3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43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43"/>
          <p:cNvSpPr txBox="1"/>
          <p:nvPr/>
        </p:nvSpPr>
        <p:spPr>
          <a:xfrm>
            <a:off x="609600" y="533400"/>
            <a:ext cx="1371600" cy="5486400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43"/>
          <p:cNvSpPr txBox="1"/>
          <p:nvPr/>
        </p:nvSpPr>
        <p:spPr>
          <a:xfrm>
            <a:off x="7391400" y="533400"/>
            <a:ext cx="1371600" cy="5486400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43"/>
          <p:cNvSpPr txBox="1"/>
          <p:nvPr/>
        </p:nvSpPr>
        <p:spPr>
          <a:xfrm>
            <a:off x="2057400" y="2971800"/>
            <a:ext cx="5257800" cy="3048000"/>
          </a:xfrm>
          <a:prstGeom prst="rect">
            <a:avLst/>
          </a:prstGeom>
          <a:solidFill>
            <a:srgbClr val="FFCCFF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43"/>
          <p:cNvSpPr txBox="1"/>
          <p:nvPr/>
        </p:nvSpPr>
        <p:spPr>
          <a:xfrm>
            <a:off x="2057400" y="1828800"/>
            <a:ext cx="5257800" cy="1066800"/>
          </a:xfrm>
          <a:prstGeom prst="rect">
            <a:avLst/>
          </a:prstGeom>
          <a:solidFill>
            <a:srgbClr val="99FFCC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 Systems: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0" name="Google Shape;560;p43"/>
          <p:cNvSpPr txBox="1"/>
          <p:nvPr/>
        </p:nvSpPr>
        <p:spPr>
          <a:xfrm>
            <a:off x="2057400" y="533400"/>
            <a:ext cx="5257800" cy="12192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Enterprise Systems: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Engineering systems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Business systems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43"/>
          <p:cNvSpPr txBox="1"/>
          <p:nvPr/>
        </p:nvSpPr>
        <p:spPr>
          <a:xfrm rot="-5400000">
            <a:off x="90487" y="1430337"/>
            <a:ext cx="2438400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Support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43"/>
          <p:cNvSpPr txBox="1"/>
          <p:nvPr/>
        </p:nvSpPr>
        <p:spPr>
          <a:xfrm rot="-5400000">
            <a:off x="118268" y="3993356"/>
            <a:ext cx="2535237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Network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43"/>
          <p:cNvSpPr txBox="1"/>
          <p:nvPr/>
        </p:nvSpPr>
        <p:spPr>
          <a:xfrm rot="-5400000">
            <a:off x="6377781" y="1699418"/>
            <a:ext cx="239395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Interoperability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43"/>
          <p:cNvSpPr txBox="1"/>
          <p:nvPr/>
        </p:nvSpPr>
        <p:spPr>
          <a:xfrm rot="-5400000">
            <a:off x="6942137" y="2430462"/>
            <a:ext cx="2179637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Portability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43"/>
          <p:cNvSpPr txBox="1"/>
          <p:nvPr/>
        </p:nvSpPr>
        <p:spPr>
          <a:xfrm rot="-5400000">
            <a:off x="7271543" y="3320256"/>
            <a:ext cx="22828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43"/>
          <p:cNvSpPr txBox="1"/>
          <p:nvPr/>
        </p:nvSpPr>
        <p:spPr>
          <a:xfrm>
            <a:off x="4876800" y="914400"/>
            <a:ext cx="2252662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Manufacturing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Office systems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43"/>
          <p:cNvSpPr txBox="1"/>
          <p:nvPr/>
        </p:nvSpPr>
        <p:spPr>
          <a:xfrm>
            <a:off x="2133600" y="2209800"/>
            <a:ext cx="1600200" cy="609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User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Interfaces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43"/>
          <p:cNvSpPr txBox="1"/>
          <p:nvPr/>
        </p:nvSpPr>
        <p:spPr>
          <a:xfrm>
            <a:off x="3810000" y="2209800"/>
            <a:ext cx="1676400" cy="609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Processing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43"/>
          <p:cNvSpPr txBox="1"/>
          <p:nvPr/>
        </p:nvSpPr>
        <p:spPr>
          <a:xfrm>
            <a:off x="5562600" y="2209800"/>
            <a:ext cx="1676400" cy="609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files &amp;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Databases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43"/>
          <p:cNvSpPr txBox="1"/>
          <p:nvPr/>
        </p:nvSpPr>
        <p:spPr>
          <a:xfrm>
            <a:off x="2133600" y="2895600"/>
            <a:ext cx="41417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Distributed Computing Platform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43"/>
          <p:cNvSpPr txBox="1"/>
          <p:nvPr/>
        </p:nvSpPr>
        <p:spPr>
          <a:xfrm>
            <a:off x="2286000" y="3200400"/>
            <a:ext cx="39528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Application Support Services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43"/>
          <p:cNvSpPr txBox="1"/>
          <p:nvPr/>
        </p:nvSpPr>
        <p:spPr>
          <a:xfrm>
            <a:off x="2133600" y="3657600"/>
            <a:ext cx="1600200" cy="685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C/S Support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43"/>
          <p:cNvSpPr txBox="1"/>
          <p:nvPr/>
        </p:nvSpPr>
        <p:spPr>
          <a:xfrm>
            <a:off x="5562600" y="3657600"/>
            <a:ext cx="1600200" cy="685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Distributed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43"/>
          <p:cNvSpPr txBox="1"/>
          <p:nvPr/>
        </p:nvSpPr>
        <p:spPr>
          <a:xfrm>
            <a:off x="3810000" y="3657600"/>
            <a:ext cx="1676400" cy="685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Dist. Data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Trans. Mgmt.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5" name="Google Shape;575;p43"/>
          <p:cNvCxnSpPr/>
          <p:nvPr/>
        </p:nvCxnSpPr>
        <p:spPr>
          <a:xfrm>
            <a:off x="2057400" y="4495800"/>
            <a:ext cx="5257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576" name="Google Shape;576;p43"/>
          <p:cNvSpPr txBox="1"/>
          <p:nvPr/>
        </p:nvSpPr>
        <p:spPr>
          <a:xfrm>
            <a:off x="2133600" y="4572000"/>
            <a:ext cx="509270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Common Network Services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Network protocols &amp; interconnectivity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43"/>
          <p:cNvSpPr txBox="1"/>
          <p:nvPr/>
        </p:nvSpPr>
        <p:spPr>
          <a:xfrm>
            <a:off x="2285999" y="5334000"/>
            <a:ext cx="2033965" cy="685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OSI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protocols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43"/>
          <p:cNvSpPr txBox="1"/>
          <p:nvPr/>
        </p:nvSpPr>
        <p:spPr>
          <a:xfrm>
            <a:off x="5486400" y="5334000"/>
            <a:ext cx="1382898" cy="609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TCP/IP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Google Shape;583;p44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875404"/>
            <a:ext cx="8915400" cy="6140450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44"/>
          <p:cNvSpPr txBox="1"/>
          <p:nvPr/>
        </p:nvSpPr>
        <p:spPr>
          <a:xfrm>
            <a:off x="0" y="981075"/>
            <a:ext cx="684212" cy="16557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44"/>
          <p:cNvSpPr/>
          <p:nvPr/>
        </p:nvSpPr>
        <p:spPr>
          <a:xfrm>
            <a:off x="2286000" y="0"/>
            <a:ext cx="5943600" cy="762000"/>
          </a:xfrm>
          <a:prstGeom prst="roundRect">
            <a:avLst>
              <a:gd name="adj" fmla="val 468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Enterprise Services Bus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44"/>
          <p:cNvSpPr txBox="1"/>
          <p:nvPr/>
        </p:nvSpPr>
        <p:spPr>
          <a:xfrm rot="-5400000">
            <a:off x="-2897981" y="3598068"/>
            <a:ext cx="61912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Event-driven Architecture for a Real-time Enterprise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45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 sz="2800" b="1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Distributed Systems &amp; Middleware Research at UC Irvine</a:t>
            </a:r>
            <a:endParaRPr/>
          </a:p>
        </p:txBody>
      </p:sp>
      <p:sp>
        <p:nvSpPr>
          <p:cNvPr id="592" name="Google Shape;592;p45"/>
          <p:cNvSpPr txBox="1">
            <a:spLocks noGrp="1"/>
          </p:cNvSpPr>
          <p:nvPr>
            <p:ph type="body" idx="1"/>
          </p:nvPr>
        </p:nvSpPr>
        <p:spPr>
          <a:xfrm>
            <a:off x="152400" y="1676400"/>
            <a:ext cx="44196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Adaptive and Reflective Middleware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Contessa, CompOSE|Q: 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Adaptive System Interoperability,  Composable Open Software Environment with QoS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MIRO: Adaptive Middleware for a Mobile Internet Robot Laboratory 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MetaSIM: Reflective Middleware Solutions for Integrated Simulation Environmetns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Pervasive and Ubiquitous Computing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SIGNAL: 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Societal Scale Geographical Notification and Alerting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PC3:  Pervasive Computing for Developing Nations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5"/>
              </a:rPr>
              <a:t>SATWARE: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Middleware for Sentient Spaces ,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sng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6"/>
              </a:rPr>
              <a:t>Quasar: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Quality Aware Sensing Architecture,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7"/>
              </a:rPr>
              <a:t>SUGA: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Middleware Support for Cross-Disability Access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Emergency Response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8"/>
              </a:rPr>
              <a:t>RESCUE: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Responding to Crises and Unexpected Events,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Customized Dissemination in the Large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9"/>
              </a:rPr>
              <a:t>SAFIRE: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Situational Awareness for Firefighters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1200" b="0" i="0" u="sng" strike="noStrike" cap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10"/>
              </a:rPr>
              <a:t>Responsphere: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An Testbed for Responding to the Unexpected</a:t>
            </a:r>
            <a:endParaRPr/>
          </a:p>
          <a:p>
            <a:pPr marL="342900" marR="0" lvl="0" indent="-2667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45"/>
          <p:cNvSpPr txBox="1">
            <a:spLocks noGrp="1"/>
          </p:cNvSpPr>
          <p:nvPr>
            <p:ph type="body" idx="2"/>
          </p:nvPr>
        </p:nvSpPr>
        <p:spPr>
          <a:xfrm>
            <a:off x="4584700" y="1676400"/>
            <a:ext cx="40513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Cyber Physical Systems and IoT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1200" b="0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11"/>
              </a:rPr>
              <a:t>Cypress:</a:t>
            </a: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CYber Physical RESilliance and Sustainability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1200" b="0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12"/>
              </a:rPr>
              <a:t> I-sensorium: </a:t>
            </a: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shared experimental laboratory housing state-of-the-art sensing, actuation, networking and mobile computing devices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1200" b="0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11"/>
              </a:rPr>
              <a:t>SCALE – IoT-based smart  and resilient communities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1200" b="0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11"/>
              </a:rPr>
              <a:t>AquaSCALE – A Water IoT Project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1200" b="0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11"/>
              </a:rPr>
              <a:t>TIPPERS – IoT and Privacy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Middleware Support for Mobile Applications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1200" b="0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13"/>
              </a:rPr>
              <a:t>FORGE:</a:t>
            </a: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A Framework for Optimization of Distributed Embedded Systems Software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1200" b="0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14"/>
              </a:rPr>
              <a:t>Dynamo:</a:t>
            </a: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Power Aware Middleware for Distributed Mobile Computing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1200" b="0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15"/>
              </a:rPr>
              <a:t>MAPGrid: </a:t>
            </a: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Mobile Applications Powered by Grids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1200" b="0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16"/>
              </a:rPr>
              <a:t>Xtune: Cross Layer Tuning of Mobile Embedded Systems</a:t>
            </a:r>
            <a:endParaRPr/>
          </a:p>
        </p:txBody>
      </p:sp>
      <p:sp>
        <p:nvSpPr>
          <p:cNvPr id="594" name="Google Shape;594;p45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45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46"/>
          <p:cNvSpPr txBox="1"/>
          <p:nvPr/>
        </p:nvSpPr>
        <p:spPr>
          <a:xfrm>
            <a:off x="4572000" y="6172200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1" name="Google Shape;601;p46" descr="Tadiran Communications' products address every echelon, from the individual fighting soldier through the squad and platoon up to the division and corps level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304800"/>
            <a:ext cx="2819400" cy="20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46" descr="18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962400"/>
            <a:ext cx="2159000" cy="2590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3" name="Google Shape;603;p46"/>
          <p:cNvGrpSpPr/>
          <p:nvPr/>
        </p:nvGrpSpPr>
        <p:grpSpPr>
          <a:xfrm>
            <a:off x="2209800" y="4724400"/>
            <a:ext cx="3581400" cy="1905000"/>
            <a:chOff x="3390900" y="5029200"/>
            <a:chExt cx="3617912" cy="1676400"/>
          </a:xfrm>
        </p:grpSpPr>
        <p:pic>
          <p:nvPicPr>
            <p:cNvPr id="604" name="Google Shape;604;p46" descr="diagram of underwater computer with chording hand controller 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390900" y="5105400"/>
              <a:ext cx="3333750" cy="1447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5" name="Google Shape;605;p46" descr="WetPC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905500" y="5029200"/>
              <a:ext cx="1103312" cy="1676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06" name="Google Shape;606;p46" descr="networking of underwater sensor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72200" y="4851400"/>
            <a:ext cx="2809875" cy="17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46" descr="3gphone"/>
          <p:cNvPicPr preferRelativeResize="0"/>
          <p:nvPr/>
        </p:nvPicPr>
        <p:blipFill rotWithShape="1">
          <a:blip r:embed="rId8">
            <a:alphaModFix/>
          </a:blip>
          <a:srcRect t="3703" r="3701"/>
          <a:stretch/>
        </p:blipFill>
        <p:spPr>
          <a:xfrm>
            <a:off x="228600" y="2362200"/>
            <a:ext cx="12065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46" descr="The image “http://darla.mit.edu/~mountain/images/reserach/field/field_iPAQ_laser_survey.jpg” cannot be displayed, because it contains errors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9">
            <a:alphaModFix/>
          </a:blip>
          <a:srcRect/>
          <a:stretch/>
        </p:blipFill>
        <p:spPr>
          <a:xfrm>
            <a:off x="6019800" y="2438400"/>
            <a:ext cx="2909887" cy="2185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46" descr="The image “http://www.kontron.com/images/militaryApps.jpg” cannot be displayed, because it contains errors.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10">
            <a:alphaModFix/>
          </a:blip>
          <a:srcRect/>
          <a:stretch/>
        </p:blipFill>
        <p:spPr>
          <a:xfrm>
            <a:off x="3429000" y="152400"/>
            <a:ext cx="1649412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46" descr="The image “http://wetpc.com.au/html/Assets/gif/wetpc/slatesonar.gif” cannot be displayed, because it contains errors.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11">
            <a:alphaModFix/>
          </a:blip>
          <a:srcRect/>
          <a:stretch/>
        </p:blipFill>
        <p:spPr>
          <a:xfrm>
            <a:off x="450850" y="98425"/>
            <a:ext cx="2368550" cy="218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46" descr="The image “http://www.mmt-kmi.com/images/ThisIssue/7_3_art6.jpg” cannot be displayed, because it contains errors.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12">
            <a:alphaModFix/>
          </a:blip>
          <a:srcRect/>
          <a:stretch/>
        </p:blipFill>
        <p:spPr>
          <a:xfrm>
            <a:off x="2209800" y="1881187"/>
            <a:ext cx="3505200" cy="2427287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46"/>
          <p:cNvSpPr txBox="1">
            <a:spLocks noGrp="1"/>
          </p:cNvSpPr>
          <p:nvPr>
            <p:ph type="title"/>
          </p:nvPr>
        </p:nvSpPr>
        <p:spPr>
          <a:xfrm>
            <a:off x="762000" y="0"/>
            <a:ext cx="7772400" cy="533400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txBody>
          <a:bodyPr spcFirstLastPara="1" wrap="square" lIns="91425" tIns="45700" rIns="129200" bIns="45700" anchor="b" anchorCtr="0">
            <a:noAutofit/>
          </a:bodyPr>
          <a:lstStyle/>
          <a:p>
            <a:pPr marL="381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 sz="4000" b="1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Mobile Middleware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Course logistics and details</a:t>
            </a:r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3048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Course Web page - 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http://</a:t>
            </a:r>
            <a:r>
              <a:rPr lang="en-US" sz="2400" b="0" i="0" u="none" strike="noStrike" cap="none" dirty="0" err="1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www.ics.uci.edu</a:t>
            </a:r>
            <a:r>
              <a:rPr lang="en-US" sz="2400" b="0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/~cs237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Lectures – W </a:t>
            </a:r>
            <a:r>
              <a:rPr lang="en-US" dirty="0"/>
              <a:t>5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r>
              <a:rPr lang="en-US" dirty="0"/>
              <a:t>0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0 – </a:t>
            </a:r>
            <a:r>
              <a:rPr lang="en-US" dirty="0"/>
              <a:t>7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r>
              <a:rPr lang="en-US" dirty="0"/>
              <a:t>5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0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p.m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Reading List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1" i="0" u="none" strike="noStrike" cap="none" dirty="0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Technical papers and reports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1" i="0" u="none" strike="noStrike" cap="none" dirty="0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Reference Books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Reader for Course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dirty="0" err="1"/>
              <a:t>Nailah</a:t>
            </a:r>
            <a:r>
              <a:rPr lang="en-US" dirty="0"/>
              <a:t> </a:t>
            </a:r>
            <a:r>
              <a:rPr lang="en-US" dirty="0" err="1"/>
              <a:t>Alhassoun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7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47"/>
          <p:cNvSpPr txBox="1"/>
          <p:nvPr/>
        </p:nvSpPr>
        <p:spPr>
          <a:xfrm>
            <a:off x="152400" y="838200"/>
            <a:ext cx="8686800" cy="1892300"/>
          </a:xfrm>
          <a:prstGeom prst="rect">
            <a:avLst/>
          </a:prstGeom>
          <a:solidFill>
            <a:srgbClr val="CCFFCC"/>
          </a:solidFill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 build a power-cognizant distributed middleware framework that can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971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30"/>
              <a:buFont typeface="Arial"/>
              <a:buChar char="o"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exploit global changes </a:t>
            </a:r>
            <a:r>
              <a:rPr lang="en-US" sz="16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(network congestion, system loads, mobility patterns)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863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360"/>
              <a:buFont typeface="Arial"/>
              <a:buChar char="o"/>
            </a:pPr>
            <a:r>
              <a:rPr lang="en-US" sz="1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co-ordinate power management strategies at different levels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   	</a:t>
            </a:r>
            <a:r>
              <a:rPr lang="en-US" sz="16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(application, middleware, OS, architecture)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863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360"/>
              <a:buFont typeface="Arial"/>
              <a:buChar char="o"/>
            </a:pPr>
            <a:r>
              <a:rPr lang="en-US" sz="1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maximize the utility </a:t>
            </a:r>
            <a:r>
              <a:rPr lang="en-US" sz="16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(application QoS, power savings)</a:t>
            </a:r>
            <a:r>
              <a:rPr lang="en-US" sz="1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of a low-power device.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863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360"/>
              <a:buFont typeface="Arial"/>
              <a:buChar char="o"/>
            </a:pPr>
            <a:r>
              <a:rPr lang="en-US" sz="1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study and evaluate cross layer adaptation techniques for performance vs. quality vs. power tradeoffs for mobile handheld devices.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47"/>
          <p:cNvSpPr txBox="1"/>
          <p:nvPr/>
        </p:nvSpPr>
        <p:spPr>
          <a:xfrm>
            <a:off x="228600" y="46037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800080"/>
                </a:solidFill>
                <a:latin typeface="Arial"/>
                <a:ea typeface="Arial"/>
                <a:cs typeface="Arial"/>
                <a:sym typeface="Arial"/>
              </a:rPr>
              <a:t>                               </a:t>
            </a:r>
            <a:r>
              <a:rPr lang="en-US" sz="2800" b="0" i="0" u="none" strike="noStrike" cap="none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rPr>
              <a:t>Dynamo: Power Aware Mobile Middleware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0" name="Google Shape;620;p47"/>
          <p:cNvCxnSpPr/>
          <p:nvPr/>
        </p:nvCxnSpPr>
        <p:spPr>
          <a:xfrm flipH="1">
            <a:off x="7299325" y="5562600"/>
            <a:ext cx="854075" cy="1587"/>
          </a:xfrm>
          <a:prstGeom prst="straightConnector1">
            <a:avLst/>
          </a:prstGeom>
          <a:noFill/>
          <a:ln w="38100" cap="flat" cmpd="sng">
            <a:solidFill>
              <a:srgbClr val="00FF0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621" name="Google Shape;621;p47"/>
          <p:cNvCxnSpPr/>
          <p:nvPr/>
        </p:nvCxnSpPr>
        <p:spPr>
          <a:xfrm flipH="1">
            <a:off x="4953000" y="5638800"/>
            <a:ext cx="498475" cy="1587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622" name="Google Shape;622;p47"/>
          <p:cNvCxnSpPr/>
          <p:nvPr/>
        </p:nvCxnSpPr>
        <p:spPr>
          <a:xfrm rot="10800000">
            <a:off x="3505200" y="5638800"/>
            <a:ext cx="9906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623" name="Google Shape;623;p47"/>
          <p:cNvCxnSpPr/>
          <p:nvPr/>
        </p:nvCxnSpPr>
        <p:spPr>
          <a:xfrm flipH="1">
            <a:off x="1274762" y="5638800"/>
            <a:ext cx="782637" cy="1587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624" name="Google Shape;624;p47"/>
          <p:cNvCxnSpPr/>
          <p:nvPr/>
        </p:nvCxnSpPr>
        <p:spPr>
          <a:xfrm flipH="1">
            <a:off x="1198562" y="5410200"/>
            <a:ext cx="782637" cy="1587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"/>
            <a:headEnd type="triangle" w="med" len="med"/>
            <a:tailEnd type="none" w="sm" len="sm"/>
          </a:ln>
        </p:spPr>
      </p:cxnSp>
      <p:cxnSp>
        <p:nvCxnSpPr>
          <p:cNvPr id="625" name="Google Shape;625;p47"/>
          <p:cNvCxnSpPr/>
          <p:nvPr/>
        </p:nvCxnSpPr>
        <p:spPr>
          <a:xfrm flipH="1">
            <a:off x="3713162" y="5410200"/>
            <a:ext cx="782637" cy="1587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"/>
            <a:headEnd type="triangle" w="med" len="med"/>
            <a:tailEnd type="none" w="sm" len="sm"/>
          </a:ln>
        </p:spPr>
      </p:cxnSp>
      <p:cxnSp>
        <p:nvCxnSpPr>
          <p:cNvPr id="626" name="Google Shape;626;p47"/>
          <p:cNvCxnSpPr/>
          <p:nvPr/>
        </p:nvCxnSpPr>
        <p:spPr>
          <a:xfrm flipH="1">
            <a:off x="4983162" y="5454650"/>
            <a:ext cx="427037" cy="1587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"/>
            <a:headEnd type="triangle" w="med" len="med"/>
            <a:tailEnd type="none" w="sm" len="sm"/>
          </a:ln>
        </p:spPr>
      </p:cxnSp>
      <p:cxnSp>
        <p:nvCxnSpPr>
          <p:cNvPr id="627" name="Google Shape;627;p47"/>
          <p:cNvCxnSpPr/>
          <p:nvPr/>
        </p:nvCxnSpPr>
        <p:spPr>
          <a:xfrm flipH="1">
            <a:off x="7304087" y="5410200"/>
            <a:ext cx="925512" cy="1587"/>
          </a:xfrm>
          <a:prstGeom prst="straightConnector1">
            <a:avLst/>
          </a:prstGeom>
          <a:noFill/>
          <a:ln w="38100" cap="flat" cmpd="sng">
            <a:solidFill>
              <a:srgbClr val="00FF00"/>
            </a:solidFill>
            <a:prstDash val="solid"/>
            <a:miter lim="8000"/>
            <a:headEnd type="triangle" w="med" len="med"/>
            <a:tailEnd type="none" w="sm" len="sm"/>
          </a:ln>
        </p:spPr>
      </p:cxnSp>
      <p:sp>
        <p:nvSpPr>
          <p:cNvPr id="628" name="Google Shape;628;p47"/>
          <p:cNvSpPr/>
          <p:nvPr/>
        </p:nvSpPr>
        <p:spPr>
          <a:xfrm>
            <a:off x="447675" y="4967287"/>
            <a:ext cx="854075" cy="781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1388" y="98572"/>
                </a:moveTo>
                <a:lnTo>
                  <a:pt x="97538" y="94283"/>
                </a:lnTo>
                <a:lnTo>
                  <a:pt x="30161" y="94283"/>
                </a:lnTo>
                <a:lnTo>
                  <a:pt x="26311" y="98572"/>
                </a:lnTo>
                <a:lnTo>
                  <a:pt x="101388" y="98572"/>
                </a:lnTo>
                <a:close/>
              </a:path>
              <a:path w="120000" h="120000" extrusionOk="0">
                <a:moveTo>
                  <a:pt x="107805" y="106283"/>
                </a:moveTo>
                <a:lnTo>
                  <a:pt x="103955" y="102000"/>
                </a:lnTo>
                <a:lnTo>
                  <a:pt x="23744" y="102000"/>
                </a:lnTo>
                <a:lnTo>
                  <a:pt x="19894" y="106283"/>
                </a:lnTo>
                <a:lnTo>
                  <a:pt x="107805" y="106283"/>
                </a:lnTo>
                <a:close/>
              </a:path>
              <a:path w="120000" h="120000" extrusionOk="0">
                <a:moveTo>
                  <a:pt x="114222" y="114000"/>
                </a:moveTo>
                <a:lnTo>
                  <a:pt x="110372" y="109716"/>
                </a:lnTo>
                <a:lnTo>
                  <a:pt x="17327" y="109716"/>
                </a:lnTo>
                <a:lnTo>
                  <a:pt x="13477" y="114000"/>
                </a:lnTo>
                <a:lnTo>
                  <a:pt x="114222" y="114000"/>
                </a:lnTo>
                <a:close/>
              </a:path>
              <a:path w="120000" h="120000" extrusionOk="0">
                <a:moveTo>
                  <a:pt x="25666" y="94283"/>
                </a:moveTo>
                <a:lnTo>
                  <a:pt x="29516" y="90000"/>
                </a:lnTo>
                <a:lnTo>
                  <a:pt x="42355" y="90000"/>
                </a:lnTo>
                <a:lnTo>
                  <a:pt x="42355" y="78855"/>
                </a:lnTo>
                <a:lnTo>
                  <a:pt x="32727" y="78855"/>
                </a:lnTo>
                <a:lnTo>
                  <a:pt x="32727" y="0"/>
                </a:lnTo>
                <a:lnTo>
                  <a:pt x="66738" y="0"/>
                </a:lnTo>
                <a:lnTo>
                  <a:pt x="100750" y="0"/>
                </a:lnTo>
                <a:lnTo>
                  <a:pt x="100750" y="60000"/>
                </a:lnTo>
                <a:lnTo>
                  <a:pt x="100750" y="78855"/>
                </a:lnTo>
                <a:lnTo>
                  <a:pt x="91122" y="78855"/>
                </a:lnTo>
                <a:lnTo>
                  <a:pt x="91122" y="90000"/>
                </a:lnTo>
                <a:lnTo>
                  <a:pt x="98822" y="90000"/>
                </a:lnTo>
                <a:lnTo>
                  <a:pt x="105883" y="98572"/>
                </a:lnTo>
                <a:lnTo>
                  <a:pt x="116788" y="110572"/>
                </a:lnTo>
                <a:lnTo>
                  <a:pt x="118072" y="111427"/>
                </a:lnTo>
                <a:lnTo>
                  <a:pt x="118716" y="113144"/>
                </a:lnTo>
                <a:lnTo>
                  <a:pt x="120000" y="114855"/>
                </a:lnTo>
                <a:lnTo>
                  <a:pt x="120000" y="115716"/>
                </a:lnTo>
                <a:lnTo>
                  <a:pt x="120000" y="116572"/>
                </a:lnTo>
                <a:lnTo>
                  <a:pt x="120000" y="117427"/>
                </a:lnTo>
                <a:lnTo>
                  <a:pt x="120000" y="118283"/>
                </a:lnTo>
                <a:lnTo>
                  <a:pt x="119355" y="119144"/>
                </a:lnTo>
                <a:lnTo>
                  <a:pt x="118716" y="119144"/>
                </a:lnTo>
                <a:lnTo>
                  <a:pt x="117433" y="120000"/>
                </a:lnTo>
                <a:lnTo>
                  <a:pt x="116788" y="120000"/>
                </a:lnTo>
                <a:lnTo>
                  <a:pt x="60961" y="120000"/>
                </a:lnTo>
                <a:lnTo>
                  <a:pt x="11550" y="120000"/>
                </a:lnTo>
                <a:lnTo>
                  <a:pt x="10266" y="120000"/>
                </a:lnTo>
                <a:lnTo>
                  <a:pt x="9627" y="119144"/>
                </a:lnTo>
                <a:lnTo>
                  <a:pt x="8983" y="119144"/>
                </a:lnTo>
                <a:lnTo>
                  <a:pt x="8344" y="118283"/>
                </a:lnTo>
                <a:lnTo>
                  <a:pt x="7700" y="118283"/>
                </a:lnTo>
                <a:lnTo>
                  <a:pt x="7700" y="117427"/>
                </a:lnTo>
                <a:lnTo>
                  <a:pt x="7700" y="116572"/>
                </a:lnTo>
                <a:lnTo>
                  <a:pt x="7700" y="115716"/>
                </a:lnTo>
                <a:lnTo>
                  <a:pt x="8344" y="114855"/>
                </a:lnTo>
                <a:lnTo>
                  <a:pt x="8983" y="113144"/>
                </a:lnTo>
                <a:lnTo>
                  <a:pt x="9627" y="111427"/>
                </a:lnTo>
                <a:lnTo>
                  <a:pt x="10911" y="110572"/>
                </a:lnTo>
                <a:lnTo>
                  <a:pt x="0" y="110572"/>
                </a:lnTo>
                <a:lnTo>
                  <a:pt x="0" y="60000"/>
                </a:lnTo>
                <a:lnTo>
                  <a:pt x="0" y="15427"/>
                </a:lnTo>
                <a:lnTo>
                  <a:pt x="25666" y="15427"/>
                </a:lnTo>
                <a:lnTo>
                  <a:pt x="25666" y="94283"/>
                </a:lnTo>
                <a:moveTo>
                  <a:pt x="25666" y="94283"/>
                </a:moveTo>
                <a:lnTo>
                  <a:pt x="23100" y="96855"/>
                </a:lnTo>
                <a:lnTo>
                  <a:pt x="14116" y="107144"/>
                </a:lnTo>
                <a:lnTo>
                  <a:pt x="10911" y="110572"/>
                </a:lnTo>
                <a:lnTo>
                  <a:pt x="25666" y="94283"/>
                </a:lnTo>
                <a:close/>
              </a:path>
              <a:path w="120000" h="120000" extrusionOk="0">
                <a:moveTo>
                  <a:pt x="91122" y="12855"/>
                </a:moveTo>
                <a:lnTo>
                  <a:pt x="91122" y="66000"/>
                </a:lnTo>
                <a:lnTo>
                  <a:pt x="42355" y="66000"/>
                </a:lnTo>
                <a:lnTo>
                  <a:pt x="42355" y="12855"/>
                </a:lnTo>
                <a:lnTo>
                  <a:pt x="91122" y="12855"/>
                </a:lnTo>
                <a:close/>
              </a:path>
              <a:path w="120000" h="120000" extrusionOk="0">
                <a:moveTo>
                  <a:pt x="22461" y="22283"/>
                </a:moveTo>
                <a:lnTo>
                  <a:pt x="22461" y="24000"/>
                </a:lnTo>
                <a:lnTo>
                  <a:pt x="3211" y="24000"/>
                </a:lnTo>
                <a:lnTo>
                  <a:pt x="3211" y="22283"/>
                </a:lnTo>
                <a:lnTo>
                  <a:pt x="22461" y="22283"/>
                </a:lnTo>
                <a:close/>
                <a:moveTo>
                  <a:pt x="42355" y="78855"/>
                </a:moveTo>
                <a:lnTo>
                  <a:pt x="91122" y="78855"/>
                </a:lnTo>
                <a:lnTo>
                  <a:pt x="91122" y="90000"/>
                </a:lnTo>
                <a:lnTo>
                  <a:pt x="42355" y="90000"/>
                </a:lnTo>
              </a:path>
            </a:pathLst>
          </a:custGeom>
          <a:gradFill>
            <a:gsLst>
              <a:gs pos="0">
                <a:srgbClr val="FFFFFF"/>
              </a:gs>
              <a:gs pos="100000">
                <a:srgbClr val="008000"/>
              </a:gs>
            </a:gsLst>
            <a:lin ang="5400000" scaled="0"/>
          </a:gradFill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9" name="Google Shape;629;p47"/>
          <p:cNvGrpSpPr/>
          <p:nvPr/>
        </p:nvGrpSpPr>
        <p:grpSpPr>
          <a:xfrm>
            <a:off x="1941512" y="4826000"/>
            <a:ext cx="1781175" cy="985837"/>
            <a:chOff x="2171700" y="3962400"/>
            <a:chExt cx="2209800" cy="1058862"/>
          </a:xfrm>
        </p:grpSpPr>
        <p:sp>
          <p:nvSpPr>
            <p:cNvPr id="630" name="Google Shape;630;p47"/>
            <p:cNvSpPr/>
            <p:nvPr/>
          </p:nvSpPr>
          <p:spPr>
            <a:xfrm>
              <a:off x="2171700" y="3962400"/>
              <a:ext cx="2209800" cy="10588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27" y="39888"/>
                  </a:moveTo>
                  <a:cubicBezTo>
                    <a:pt x="4672" y="40755"/>
                    <a:pt x="0" y="47850"/>
                    <a:pt x="0" y="56316"/>
                  </a:cubicBezTo>
                  <a:cubicBezTo>
                    <a:pt x="-5" y="62177"/>
                    <a:pt x="2272" y="67605"/>
                    <a:pt x="5966" y="70566"/>
                  </a:cubicBezTo>
                  <a:lnTo>
                    <a:pt x="5905" y="70377"/>
                  </a:lnTo>
                  <a:cubicBezTo>
                    <a:pt x="3805" y="73427"/>
                    <a:pt x="2638" y="77444"/>
                    <a:pt x="2638" y="81611"/>
                  </a:cubicBezTo>
                  <a:cubicBezTo>
                    <a:pt x="2638" y="90694"/>
                    <a:pt x="8061" y="98055"/>
                    <a:pt x="14750" y="98055"/>
                  </a:cubicBezTo>
                  <a:cubicBezTo>
                    <a:pt x="15216" y="98055"/>
                    <a:pt x="15688" y="98016"/>
                    <a:pt x="16161" y="97938"/>
                  </a:cubicBezTo>
                  <a:lnTo>
                    <a:pt x="16094" y="98050"/>
                  </a:lnTo>
                  <a:cubicBezTo>
                    <a:pt x="19916" y="107155"/>
                    <a:pt x="27016" y="112777"/>
                    <a:pt x="34705" y="112777"/>
                  </a:cubicBezTo>
                  <a:cubicBezTo>
                    <a:pt x="38594" y="112772"/>
                    <a:pt x="42416" y="111327"/>
                    <a:pt x="45750" y="108588"/>
                  </a:cubicBezTo>
                  <a:lnTo>
                    <a:pt x="45716" y="108611"/>
                  </a:lnTo>
                  <a:cubicBezTo>
                    <a:pt x="49194" y="115716"/>
                    <a:pt x="55044" y="119983"/>
                    <a:pt x="61311" y="119983"/>
                  </a:cubicBezTo>
                  <a:cubicBezTo>
                    <a:pt x="69572" y="119977"/>
                    <a:pt x="76866" y="112594"/>
                    <a:pt x="79261" y="101800"/>
                  </a:cubicBezTo>
                  <a:lnTo>
                    <a:pt x="79277" y="101944"/>
                  </a:lnTo>
                  <a:cubicBezTo>
                    <a:pt x="81833" y="104111"/>
                    <a:pt x="84777" y="105261"/>
                    <a:pt x="87788" y="105261"/>
                  </a:cubicBezTo>
                  <a:cubicBezTo>
                    <a:pt x="96611" y="105255"/>
                    <a:pt x="103788" y="95583"/>
                    <a:pt x="103855" y="83583"/>
                  </a:cubicBezTo>
                  <a:lnTo>
                    <a:pt x="103827" y="83527"/>
                  </a:lnTo>
                  <a:cubicBezTo>
                    <a:pt x="113094" y="81722"/>
                    <a:pt x="119983" y="70916"/>
                    <a:pt x="119983" y="58177"/>
                  </a:cubicBezTo>
                  <a:cubicBezTo>
                    <a:pt x="119983" y="52533"/>
                    <a:pt x="118611" y="47050"/>
                    <a:pt x="116088" y="42572"/>
                  </a:cubicBezTo>
                  <a:lnTo>
                    <a:pt x="116050" y="42561"/>
                  </a:lnTo>
                  <a:cubicBezTo>
                    <a:pt x="116838" y="40044"/>
                    <a:pt x="117250" y="37338"/>
                    <a:pt x="117250" y="34600"/>
                  </a:cubicBezTo>
                  <a:cubicBezTo>
                    <a:pt x="117250" y="25488"/>
                    <a:pt x="112772" y="17500"/>
                    <a:pt x="106327" y="15105"/>
                  </a:cubicBezTo>
                  <a:lnTo>
                    <a:pt x="106377" y="15066"/>
                  </a:lnTo>
                  <a:cubicBezTo>
                    <a:pt x="105222" y="6344"/>
                    <a:pt x="99627" y="0"/>
                    <a:pt x="93100" y="0"/>
                  </a:cubicBezTo>
                  <a:cubicBezTo>
                    <a:pt x="89133" y="-5"/>
                    <a:pt x="85372" y="2366"/>
                    <a:pt x="82805" y="6472"/>
                  </a:cubicBezTo>
                  <a:lnTo>
                    <a:pt x="82827" y="6500"/>
                  </a:lnTo>
                  <a:cubicBezTo>
                    <a:pt x="80538" y="2400"/>
                    <a:pt x="76972" y="0"/>
                    <a:pt x="73188" y="0"/>
                  </a:cubicBezTo>
                  <a:cubicBezTo>
                    <a:pt x="68594" y="-5"/>
                    <a:pt x="64388" y="3538"/>
                    <a:pt x="62338" y="9138"/>
                  </a:cubicBezTo>
                  <a:lnTo>
                    <a:pt x="62383" y="9411"/>
                  </a:lnTo>
                  <a:cubicBezTo>
                    <a:pt x="59611" y="5688"/>
                    <a:pt x="55877" y="3611"/>
                    <a:pt x="51988" y="3611"/>
                  </a:cubicBezTo>
                  <a:cubicBezTo>
                    <a:pt x="46511" y="3605"/>
                    <a:pt x="41477" y="7727"/>
                    <a:pt x="38905" y="14322"/>
                  </a:cubicBezTo>
                  <a:lnTo>
                    <a:pt x="38861" y="14455"/>
                  </a:lnTo>
                  <a:cubicBezTo>
                    <a:pt x="35983" y="12161"/>
                    <a:pt x="32711" y="10955"/>
                    <a:pt x="29377" y="10955"/>
                  </a:cubicBezTo>
                  <a:cubicBezTo>
                    <a:pt x="19016" y="10955"/>
                    <a:pt x="10622" y="22383"/>
                    <a:pt x="10622" y="36483"/>
                  </a:cubicBezTo>
                  <a:cubicBezTo>
                    <a:pt x="10616" y="37633"/>
                    <a:pt x="10677" y="38783"/>
                    <a:pt x="10788" y="39922"/>
                  </a:cubicBezTo>
                  <a:lnTo>
                    <a:pt x="10827" y="39888"/>
                  </a:lnTo>
                  <a:close/>
                </a:path>
                <a:path w="120000" h="120000" fill="none" extrusionOk="0">
                  <a:moveTo>
                    <a:pt x="5966" y="70566"/>
                  </a:moveTo>
                  <a:cubicBezTo>
                    <a:pt x="7816" y="72050"/>
                    <a:pt x="9922" y="72833"/>
                    <a:pt x="12066" y="72833"/>
                  </a:cubicBezTo>
                  <a:cubicBezTo>
                    <a:pt x="12377" y="72827"/>
                    <a:pt x="12694" y="72816"/>
                    <a:pt x="13005" y="72783"/>
                  </a:cubicBezTo>
                </a:path>
                <a:path w="120000" h="120000" fill="none" extrusionOk="0">
                  <a:moveTo>
                    <a:pt x="16161" y="97938"/>
                  </a:moveTo>
                  <a:cubicBezTo>
                    <a:pt x="17216" y="97772"/>
                    <a:pt x="18250" y="97416"/>
                    <a:pt x="19238" y="96883"/>
                  </a:cubicBezTo>
                </a:path>
                <a:path w="120000" h="120000" fill="none" extrusionOk="0">
                  <a:moveTo>
                    <a:pt x="43861" y="103777"/>
                  </a:moveTo>
                  <a:cubicBezTo>
                    <a:pt x="44350" y="105472"/>
                    <a:pt x="44972" y="107094"/>
                    <a:pt x="45716" y="108611"/>
                  </a:cubicBezTo>
                </a:path>
                <a:path w="120000" h="120000" fill="none" extrusionOk="0">
                  <a:moveTo>
                    <a:pt x="79261" y="101800"/>
                  </a:moveTo>
                  <a:cubicBezTo>
                    <a:pt x="79644" y="100072"/>
                    <a:pt x="79888" y="98294"/>
                    <a:pt x="80000" y="96500"/>
                  </a:cubicBezTo>
                </a:path>
                <a:path w="120000" h="120000" fill="none" extrusionOk="0">
                  <a:moveTo>
                    <a:pt x="103855" y="83583"/>
                  </a:moveTo>
                  <a:cubicBezTo>
                    <a:pt x="103855" y="83522"/>
                    <a:pt x="103861" y="83466"/>
                    <a:pt x="103861" y="83405"/>
                  </a:cubicBezTo>
                  <a:cubicBezTo>
                    <a:pt x="103861" y="75044"/>
                    <a:pt x="100350" y="67422"/>
                    <a:pt x="94827" y="63761"/>
                  </a:cubicBezTo>
                </a:path>
                <a:path w="120000" h="120000" fill="none" extrusionOk="0">
                  <a:moveTo>
                    <a:pt x="112027" y="49994"/>
                  </a:moveTo>
                  <a:cubicBezTo>
                    <a:pt x="113772" y="47972"/>
                    <a:pt x="115144" y="45427"/>
                    <a:pt x="116050" y="42561"/>
                  </a:cubicBezTo>
                </a:path>
                <a:path w="120000" h="120000" fill="none" extrusionOk="0">
                  <a:moveTo>
                    <a:pt x="106588" y="18577"/>
                  </a:moveTo>
                  <a:cubicBezTo>
                    <a:pt x="106588" y="18488"/>
                    <a:pt x="106594" y="18405"/>
                    <a:pt x="106594" y="18316"/>
                  </a:cubicBezTo>
                  <a:cubicBezTo>
                    <a:pt x="106594" y="17227"/>
                    <a:pt x="106522" y="16138"/>
                    <a:pt x="106377" y="15066"/>
                  </a:cubicBezTo>
                </a:path>
                <a:path w="120000" h="120000" fill="none" extrusionOk="0">
                  <a:moveTo>
                    <a:pt x="82805" y="6472"/>
                  </a:moveTo>
                  <a:cubicBezTo>
                    <a:pt x="81966" y="7822"/>
                    <a:pt x="81272" y="9327"/>
                    <a:pt x="80750" y="10950"/>
                  </a:cubicBezTo>
                </a:path>
                <a:path w="120000" h="120000" fill="none" extrusionOk="0">
                  <a:moveTo>
                    <a:pt x="62338" y="9138"/>
                  </a:moveTo>
                  <a:cubicBezTo>
                    <a:pt x="61888" y="10366"/>
                    <a:pt x="61555" y="11661"/>
                    <a:pt x="61338" y="13000"/>
                  </a:cubicBezTo>
                </a:path>
                <a:path w="120000" h="120000" fill="none" extrusionOk="0">
                  <a:moveTo>
                    <a:pt x="42472" y="18200"/>
                  </a:moveTo>
                  <a:cubicBezTo>
                    <a:pt x="41383" y="16755"/>
                    <a:pt x="40172" y="15500"/>
                    <a:pt x="38861" y="14455"/>
                  </a:cubicBezTo>
                </a:path>
                <a:path w="120000" h="120000" fill="none" extrusionOk="0">
                  <a:moveTo>
                    <a:pt x="10788" y="39922"/>
                  </a:moveTo>
                  <a:cubicBezTo>
                    <a:pt x="10922" y="41255"/>
                    <a:pt x="11133" y="42572"/>
                    <a:pt x="11422" y="4386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rgbClr val="FFFFFF"/>
                </a:gs>
                <a:gs pos="100000">
                  <a:schemeClr val="dk2"/>
                </a:gs>
              </a:gsLst>
              <a:lin ang="8100000" scaled="0"/>
            </a:gra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63500" dist="107763" dir="2700000">
                <a:srgbClr val="80808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47"/>
            <p:cNvSpPr txBox="1"/>
            <p:nvPr/>
          </p:nvSpPr>
          <p:spPr>
            <a:xfrm>
              <a:off x="2408237" y="4221162"/>
              <a:ext cx="1490662" cy="555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Wide  Area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Network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2" name="Google Shape;632;p47"/>
          <p:cNvGrpSpPr/>
          <p:nvPr/>
        </p:nvGrpSpPr>
        <p:grpSpPr>
          <a:xfrm>
            <a:off x="8207375" y="4967287"/>
            <a:ext cx="357187" cy="638175"/>
            <a:chOff x="6019800" y="4876800"/>
            <a:chExt cx="381000" cy="685800"/>
          </a:xfrm>
        </p:grpSpPr>
        <p:sp>
          <p:nvSpPr>
            <p:cNvPr id="633" name="Google Shape;633;p47"/>
            <p:cNvSpPr txBox="1"/>
            <p:nvPr/>
          </p:nvSpPr>
          <p:spPr>
            <a:xfrm>
              <a:off x="6019800" y="5219700"/>
              <a:ext cx="381000" cy="342900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34" name="Google Shape;634;p47"/>
            <p:cNvCxnSpPr/>
            <p:nvPr/>
          </p:nvCxnSpPr>
          <p:spPr>
            <a:xfrm rot="10800000">
              <a:off x="6019800" y="4876800"/>
              <a:ext cx="190500" cy="3429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635" name="Google Shape;635;p47"/>
            <p:cNvCxnSpPr/>
            <p:nvPr/>
          </p:nvCxnSpPr>
          <p:spPr>
            <a:xfrm rot="10800000" flipH="1">
              <a:off x="6210300" y="4876800"/>
              <a:ext cx="190500" cy="3429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</p:grpSp>
      <p:grpSp>
        <p:nvGrpSpPr>
          <p:cNvPr id="636" name="Google Shape;636;p47"/>
          <p:cNvGrpSpPr/>
          <p:nvPr/>
        </p:nvGrpSpPr>
        <p:grpSpPr>
          <a:xfrm>
            <a:off x="5216525" y="4826000"/>
            <a:ext cx="2208212" cy="1063625"/>
            <a:chOff x="5067300" y="3886200"/>
            <a:chExt cx="2362200" cy="1143000"/>
          </a:xfrm>
        </p:grpSpPr>
        <p:sp>
          <p:nvSpPr>
            <p:cNvPr id="637" name="Google Shape;637;p47"/>
            <p:cNvSpPr/>
            <p:nvPr/>
          </p:nvSpPr>
          <p:spPr>
            <a:xfrm rot="5400000">
              <a:off x="5676900" y="3276600"/>
              <a:ext cx="1143000" cy="2362200"/>
            </a:xfrm>
            <a:prstGeom prst="star16">
              <a:avLst>
                <a:gd name="adj" fmla="val 37500"/>
              </a:avLst>
            </a:prstGeom>
            <a:gradFill>
              <a:gsLst>
                <a:gs pos="0">
                  <a:srgbClr val="800000"/>
                </a:gs>
                <a:gs pos="50000">
                  <a:srgbClr val="FFFFFF"/>
                </a:gs>
                <a:gs pos="100000">
                  <a:srgbClr val="800000"/>
                </a:gs>
              </a:gsLst>
              <a:lin ang="5400000" scaled="0"/>
            </a:gradFill>
            <a:ln w="9525" cap="flat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38" name="Google Shape;638;p47"/>
            <p:cNvGrpSpPr/>
            <p:nvPr/>
          </p:nvGrpSpPr>
          <p:grpSpPr>
            <a:xfrm>
              <a:off x="6667500" y="4267200"/>
              <a:ext cx="228600" cy="304800"/>
              <a:chOff x="3200400" y="2438400"/>
              <a:chExt cx="304800" cy="381000"/>
            </a:xfrm>
          </p:grpSpPr>
          <p:sp>
            <p:nvSpPr>
              <p:cNvPr id="639" name="Google Shape;639;p47"/>
              <p:cNvSpPr/>
              <p:nvPr/>
            </p:nvSpPr>
            <p:spPr>
              <a:xfrm rot="10800000">
                <a:off x="3200400" y="2590800"/>
                <a:ext cx="304800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17411" y="120000"/>
                    </a:lnTo>
                    <a:lnTo>
                      <a:pt x="102588" y="120000"/>
                    </a:lnTo>
                    <a:lnTo>
                      <a:pt x="120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/>
              </a:solidFill>
              <a:ln w="28575" cap="flat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40" name="Google Shape;640;p47"/>
              <p:cNvCxnSpPr/>
              <p:nvPr/>
            </p:nvCxnSpPr>
            <p:spPr>
              <a:xfrm rot="10800000">
                <a:off x="3200400" y="2438400"/>
                <a:ext cx="76200" cy="2286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cxnSp>
          <p:cxnSp>
            <p:nvCxnSpPr>
              <p:cNvPr id="641" name="Google Shape;641;p47"/>
              <p:cNvCxnSpPr/>
              <p:nvPr/>
            </p:nvCxnSpPr>
            <p:spPr>
              <a:xfrm rot="10800000" flipH="1">
                <a:off x="3429000" y="2438400"/>
                <a:ext cx="76200" cy="2286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cxnSp>
          <p:cxnSp>
            <p:nvCxnSpPr>
              <p:cNvPr id="642" name="Google Shape;642;p47"/>
              <p:cNvCxnSpPr/>
              <p:nvPr/>
            </p:nvCxnSpPr>
            <p:spPr>
              <a:xfrm>
                <a:off x="3276600" y="2667000"/>
                <a:ext cx="152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cxnSp>
        </p:grpSp>
        <p:sp>
          <p:nvSpPr>
            <p:cNvPr id="643" name="Google Shape;643;p47"/>
            <p:cNvSpPr txBox="1"/>
            <p:nvPr/>
          </p:nvSpPr>
          <p:spPr>
            <a:xfrm>
              <a:off x="5456237" y="4168775"/>
              <a:ext cx="1085850" cy="557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Wireless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Network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4" name="Google Shape;644;p47"/>
          <p:cNvSpPr txBox="1"/>
          <p:nvPr/>
        </p:nvSpPr>
        <p:spPr>
          <a:xfrm>
            <a:off x="7740650" y="4541837"/>
            <a:ext cx="1276350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Low-power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mobile device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47"/>
          <p:cNvSpPr/>
          <p:nvPr/>
        </p:nvSpPr>
        <p:spPr>
          <a:xfrm>
            <a:off x="4505325" y="5110162"/>
            <a:ext cx="427037" cy="638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2133"/>
                </a:moveTo>
                <a:lnTo>
                  <a:pt x="37022" y="0"/>
                </a:lnTo>
                <a:lnTo>
                  <a:pt x="60000" y="0"/>
                </a:lnTo>
                <a:lnTo>
                  <a:pt x="120000" y="0"/>
                </a:lnTo>
                <a:lnTo>
                  <a:pt x="120000" y="64716"/>
                </a:lnTo>
                <a:lnTo>
                  <a:pt x="120000" y="107866"/>
                </a:lnTo>
                <a:lnTo>
                  <a:pt x="84255" y="120000"/>
                </a:lnTo>
                <a:lnTo>
                  <a:pt x="58722" y="120000"/>
                </a:lnTo>
                <a:lnTo>
                  <a:pt x="0" y="120000"/>
                </a:lnTo>
                <a:lnTo>
                  <a:pt x="0" y="64044"/>
                </a:lnTo>
                <a:lnTo>
                  <a:pt x="0" y="12133"/>
                </a:lnTo>
                <a:close/>
              </a:path>
              <a:path w="120000" h="120000" extrusionOk="0">
                <a:moveTo>
                  <a:pt x="0" y="12133"/>
                </a:moveTo>
                <a:lnTo>
                  <a:pt x="0" y="12133"/>
                </a:lnTo>
                <a:lnTo>
                  <a:pt x="81700" y="12133"/>
                </a:lnTo>
                <a:lnTo>
                  <a:pt x="120000" y="0"/>
                </a:lnTo>
                <a:moveTo>
                  <a:pt x="0" y="12133"/>
                </a:moveTo>
                <a:lnTo>
                  <a:pt x="81700" y="12133"/>
                </a:lnTo>
                <a:lnTo>
                  <a:pt x="81700" y="29661"/>
                </a:lnTo>
                <a:lnTo>
                  <a:pt x="81700" y="97077"/>
                </a:lnTo>
                <a:lnTo>
                  <a:pt x="81700" y="120000"/>
                </a:lnTo>
                <a:moveTo>
                  <a:pt x="6383" y="16855"/>
                </a:moveTo>
                <a:lnTo>
                  <a:pt x="74044" y="16855"/>
                </a:lnTo>
                <a:lnTo>
                  <a:pt x="74044" y="19550"/>
                </a:lnTo>
                <a:lnTo>
                  <a:pt x="6383" y="19550"/>
                </a:lnTo>
                <a:lnTo>
                  <a:pt x="6383" y="16855"/>
                </a:lnTo>
                <a:moveTo>
                  <a:pt x="6383" y="24944"/>
                </a:moveTo>
                <a:lnTo>
                  <a:pt x="74044" y="24944"/>
                </a:lnTo>
                <a:lnTo>
                  <a:pt x="74044" y="26966"/>
                </a:lnTo>
                <a:lnTo>
                  <a:pt x="6383" y="26966"/>
                </a:lnTo>
                <a:lnTo>
                  <a:pt x="6383" y="24944"/>
                </a:lnTo>
                <a:moveTo>
                  <a:pt x="6383" y="33033"/>
                </a:moveTo>
                <a:lnTo>
                  <a:pt x="74044" y="33033"/>
                </a:lnTo>
                <a:lnTo>
                  <a:pt x="74044" y="35055"/>
                </a:lnTo>
                <a:lnTo>
                  <a:pt x="6383" y="35055"/>
                </a:lnTo>
                <a:lnTo>
                  <a:pt x="6383" y="33033"/>
                </a:lnTo>
              </a:path>
            </a:pathLst>
          </a:custGeom>
          <a:solidFill>
            <a:srgbClr val="FFFFCC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47"/>
          <p:cNvSpPr txBox="1"/>
          <p:nvPr/>
        </p:nvSpPr>
        <p:spPr>
          <a:xfrm>
            <a:off x="4433887" y="5791200"/>
            <a:ext cx="6286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proxy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47"/>
          <p:cNvSpPr txBox="1"/>
          <p:nvPr/>
        </p:nvSpPr>
        <p:spPr>
          <a:xfrm>
            <a:off x="2662237" y="6173787"/>
            <a:ext cx="4119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a Proxy-Based Architecture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47"/>
          <p:cNvSpPr txBox="1"/>
          <p:nvPr/>
        </p:nvSpPr>
        <p:spPr>
          <a:xfrm>
            <a:off x="228600" y="3124200"/>
            <a:ext cx="2759075" cy="396875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Network Infrastructure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9" name="Google Shape;649;p47"/>
          <p:cNvCxnSpPr/>
          <p:nvPr/>
        </p:nvCxnSpPr>
        <p:spPr>
          <a:xfrm>
            <a:off x="8207375" y="5535612"/>
            <a:ext cx="284162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650" name="Google Shape;650;p47"/>
          <p:cNvSpPr txBox="1"/>
          <p:nvPr/>
        </p:nvSpPr>
        <p:spPr>
          <a:xfrm>
            <a:off x="8278812" y="5392737"/>
            <a:ext cx="141287" cy="7143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1" name="Google Shape;651;p47"/>
          <p:cNvCxnSpPr/>
          <p:nvPr/>
        </p:nvCxnSpPr>
        <p:spPr>
          <a:xfrm rot="10800000">
            <a:off x="3352800" y="4572000"/>
            <a:ext cx="1219200" cy="609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652" name="Google Shape;652;p47"/>
          <p:cNvCxnSpPr/>
          <p:nvPr/>
        </p:nvCxnSpPr>
        <p:spPr>
          <a:xfrm rot="10800000" flipH="1">
            <a:off x="4953000" y="4572000"/>
            <a:ext cx="838200" cy="533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grpSp>
        <p:nvGrpSpPr>
          <p:cNvPr id="653" name="Google Shape;653;p47"/>
          <p:cNvGrpSpPr/>
          <p:nvPr/>
        </p:nvGrpSpPr>
        <p:grpSpPr>
          <a:xfrm>
            <a:off x="3305175" y="2863850"/>
            <a:ext cx="2562225" cy="1843087"/>
            <a:chOff x="3924300" y="2590800"/>
            <a:chExt cx="2743200" cy="1981200"/>
          </a:xfrm>
        </p:grpSpPr>
        <p:sp>
          <p:nvSpPr>
            <p:cNvPr id="654" name="Google Shape;654;p47"/>
            <p:cNvSpPr/>
            <p:nvPr/>
          </p:nvSpPr>
          <p:spPr>
            <a:xfrm>
              <a:off x="3924300" y="2590800"/>
              <a:ext cx="2743200" cy="1981200"/>
            </a:xfrm>
            <a:prstGeom prst="roundRect">
              <a:avLst>
                <a:gd name="adj" fmla="val 16667"/>
              </a:avLst>
            </a:prstGeom>
            <a:solidFill>
              <a:srgbClr val="3366FF"/>
            </a:solidFill>
            <a:ln w="15875" cap="flat" cmpd="sng">
              <a:solidFill>
                <a:srgbClr val="FF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47"/>
            <p:cNvSpPr/>
            <p:nvPr/>
          </p:nvSpPr>
          <p:spPr>
            <a:xfrm>
              <a:off x="4000500" y="4114800"/>
              <a:ext cx="2438400" cy="30480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 cap="flat" cmpd="sng">
              <a:solidFill>
                <a:srgbClr val="FF99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Execute Remote Tasks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47"/>
            <p:cNvSpPr/>
            <p:nvPr/>
          </p:nvSpPr>
          <p:spPr>
            <a:xfrm>
              <a:off x="4000500" y="2743200"/>
              <a:ext cx="1143000" cy="30480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 cap="flat" cmpd="sng">
              <a:solidFill>
                <a:srgbClr val="FF99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47"/>
            <p:cNvSpPr/>
            <p:nvPr/>
          </p:nvSpPr>
          <p:spPr>
            <a:xfrm>
              <a:off x="5295900" y="2743200"/>
              <a:ext cx="1143000" cy="30480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 cap="flat" cmpd="sng">
              <a:solidFill>
                <a:srgbClr val="FF99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47"/>
            <p:cNvSpPr/>
            <p:nvPr/>
          </p:nvSpPr>
          <p:spPr>
            <a:xfrm>
              <a:off x="4000500" y="3124200"/>
              <a:ext cx="1143000" cy="30480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 cap="flat" cmpd="sng">
              <a:solidFill>
                <a:srgbClr val="FF99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47"/>
            <p:cNvSpPr/>
            <p:nvPr/>
          </p:nvSpPr>
          <p:spPr>
            <a:xfrm>
              <a:off x="5295900" y="3124200"/>
              <a:ext cx="1143000" cy="30480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 cap="flat" cmpd="sng">
              <a:solidFill>
                <a:srgbClr val="FF99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47"/>
            <p:cNvSpPr/>
            <p:nvPr/>
          </p:nvSpPr>
          <p:spPr>
            <a:xfrm>
              <a:off x="4000500" y="3505200"/>
              <a:ext cx="1143000" cy="30480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 cap="flat" cmpd="sng">
              <a:solidFill>
                <a:srgbClr val="FF99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47"/>
            <p:cNvSpPr/>
            <p:nvPr/>
          </p:nvSpPr>
          <p:spPr>
            <a:xfrm>
              <a:off x="5295900" y="3505200"/>
              <a:ext cx="1143000" cy="304800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 cap="flat" cmpd="sng">
              <a:solidFill>
                <a:srgbClr val="FF99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47"/>
            <p:cNvSpPr txBox="1"/>
            <p:nvPr/>
          </p:nvSpPr>
          <p:spPr>
            <a:xfrm>
              <a:off x="4076700" y="2743200"/>
              <a:ext cx="1143000" cy="311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Caching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47"/>
            <p:cNvSpPr txBox="1"/>
            <p:nvPr/>
          </p:nvSpPr>
          <p:spPr>
            <a:xfrm>
              <a:off x="5295900" y="2743200"/>
              <a:ext cx="1066800" cy="311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Compress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47"/>
            <p:cNvSpPr txBox="1"/>
            <p:nvPr/>
          </p:nvSpPr>
          <p:spPr>
            <a:xfrm>
              <a:off x="5295900" y="3124200"/>
              <a:ext cx="1144587" cy="3127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Decryption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47"/>
            <p:cNvSpPr txBox="1"/>
            <p:nvPr/>
          </p:nvSpPr>
          <p:spPr>
            <a:xfrm>
              <a:off x="4000500" y="3124200"/>
              <a:ext cx="1143000" cy="3127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Encryption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47"/>
            <p:cNvSpPr txBox="1"/>
            <p:nvPr/>
          </p:nvSpPr>
          <p:spPr>
            <a:xfrm>
              <a:off x="3924300" y="3505200"/>
              <a:ext cx="1219200" cy="295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Compositing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47"/>
            <p:cNvSpPr txBox="1"/>
            <p:nvPr/>
          </p:nvSpPr>
          <p:spPr>
            <a:xfrm>
              <a:off x="5219700" y="3505200"/>
              <a:ext cx="1220787" cy="3286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Transcode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68" name="Google Shape;668;p47"/>
            <p:cNvCxnSpPr/>
            <p:nvPr/>
          </p:nvCxnSpPr>
          <p:spPr>
            <a:xfrm>
              <a:off x="4533900" y="3886200"/>
              <a:ext cx="0" cy="1524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669" name="Google Shape;669;p47"/>
            <p:cNvCxnSpPr/>
            <p:nvPr/>
          </p:nvCxnSpPr>
          <p:spPr>
            <a:xfrm>
              <a:off x="5753100" y="3886200"/>
              <a:ext cx="0" cy="1524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48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48"/>
          <p:cNvSpPr txBox="1">
            <a:spLocks noGrp="1"/>
          </p:cNvSpPr>
          <p:nvPr>
            <p:ph type="title" idx="4294967295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 sz="28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Middleware for Pervasive Systems - UCI I-Sensorium Infrastructure</a:t>
            </a:r>
            <a:endParaRPr/>
          </a:p>
        </p:txBody>
      </p:sp>
      <p:sp>
        <p:nvSpPr>
          <p:cNvPr id="676" name="Google Shape;676;p48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rPr>
              <a:t>31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7" name="Google Shape;677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71600"/>
            <a:ext cx="9144000" cy="586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62" y="5553075"/>
            <a:ext cx="1676400" cy="1296987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48"/>
          <p:cNvSpPr txBox="1"/>
          <p:nvPr/>
        </p:nvSpPr>
        <p:spPr>
          <a:xfrm>
            <a:off x="-533400" y="0"/>
            <a:ext cx="9144000" cy="94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2450" rIns="81625" bIns="424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48"/>
          <p:cNvSpPr/>
          <p:nvPr/>
        </p:nvSpPr>
        <p:spPr>
          <a:xfrm>
            <a:off x="228600" y="2133600"/>
            <a:ext cx="7772400" cy="3276600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rgbClr val="385D8A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Times New Roman"/>
              <a:buNone/>
            </a:pPr>
            <a:r>
              <a:rPr lang="en-US" sz="1600" b="1" i="1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Campus-wide infrastructure to instrument, experiments, monitor, disaster drills &amp; to validate technologies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Times New Roman"/>
              <a:buNone/>
            </a:pPr>
            <a:r>
              <a:rPr lang="en-US" sz="1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sensing, communicating,  storage &amp; computing infrastructure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Times New Roman"/>
              <a:buNone/>
            </a:pPr>
            <a:r>
              <a:rPr lang="en-US" sz="1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Software for real-time collection, analysis, and processing of sensor information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Times New Roman"/>
              <a:buNone/>
            </a:pPr>
            <a:r>
              <a:rPr lang="en-US" sz="16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used to create real time information awareness &amp; post-drill analysis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9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49"/>
          <p:cNvSpPr txBox="1">
            <a:spLocks noGrp="1"/>
          </p:cNvSpPr>
          <p:nvPr>
            <p:ph type="title" idx="4294967295"/>
          </p:nvPr>
        </p:nvSpPr>
        <p:spPr>
          <a:xfrm>
            <a:off x="457200" y="277812"/>
            <a:ext cx="8229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Mote Sensor Deployment</a:t>
            </a:r>
            <a:endParaRPr/>
          </a:p>
        </p:txBody>
      </p:sp>
      <p:sp>
        <p:nvSpPr>
          <p:cNvPr id="687" name="Google Shape;687;p49"/>
          <p:cNvSpPr txBox="1"/>
          <p:nvPr/>
        </p:nvSpPr>
        <p:spPr>
          <a:xfrm>
            <a:off x="4038600" y="3505200"/>
            <a:ext cx="2895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IEEE 802.15.4 (zigbee)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8" name="Google Shape;688;p49" descr="MIB510CA_L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200" y="2362200"/>
            <a:ext cx="16764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Google Shape;689;p49"/>
          <p:cNvSpPr txBox="1"/>
          <p:nvPr/>
        </p:nvSpPr>
        <p:spPr>
          <a:xfrm>
            <a:off x="6400800" y="1981200"/>
            <a:ext cx="18288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Crossbow MIB510 Serial Gateway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0" name="Google Shape;690;p49"/>
          <p:cNvGrpSpPr/>
          <p:nvPr/>
        </p:nvGrpSpPr>
        <p:grpSpPr>
          <a:xfrm>
            <a:off x="304800" y="1066800"/>
            <a:ext cx="4191000" cy="1477962"/>
            <a:chOff x="304800" y="1447800"/>
            <a:chExt cx="4191000" cy="1477962"/>
          </a:xfrm>
        </p:grpSpPr>
        <p:sp>
          <p:nvSpPr>
            <p:cNvPr id="691" name="Google Shape;691;p49"/>
            <p:cNvSpPr txBox="1"/>
            <p:nvPr/>
          </p:nvSpPr>
          <p:spPr>
            <a:xfrm>
              <a:off x="304800" y="1447800"/>
              <a:ext cx="4191000" cy="1447800"/>
            </a:xfrm>
            <a:prstGeom prst="rect">
              <a:avLst/>
            </a:prstGeom>
            <a:solidFill>
              <a:srgbClr val="99FFCC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49"/>
            <p:cNvSpPr txBox="1"/>
            <p:nvPr/>
          </p:nvSpPr>
          <p:spPr>
            <a:xfrm>
              <a:off x="2282825" y="2286000"/>
              <a:ext cx="1069975" cy="639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Polar Heart Rate Module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93" name="Google Shape;693;p49" descr="MICAz_L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733800" y="1477962"/>
              <a:ext cx="609600" cy="5794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4" name="Google Shape;694;p49" descr="T31 coded™ transmitte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19112" y="1600200"/>
              <a:ext cx="1355725" cy="917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5" name="Google Shape;695;p49"/>
            <p:cNvSpPr txBox="1"/>
            <p:nvPr/>
          </p:nvSpPr>
          <p:spPr>
            <a:xfrm>
              <a:off x="304800" y="2286000"/>
              <a:ext cx="1782762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Polar T31 Heart rate strap transmitter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49"/>
            <p:cNvSpPr txBox="1"/>
            <p:nvPr/>
          </p:nvSpPr>
          <p:spPr>
            <a:xfrm>
              <a:off x="1303337" y="1600200"/>
              <a:ext cx="1427162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Proprietary EMF transmission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97" name="Google Shape;697;p49"/>
            <p:cNvCxnSpPr/>
            <p:nvPr/>
          </p:nvCxnSpPr>
          <p:spPr>
            <a:xfrm>
              <a:off x="1600200" y="2133600"/>
              <a:ext cx="992187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triangle" w="med" len="med"/>
            </a:ln>
          </p:spPr>
        </p:cxnSp>
        <p:pic>
          <p:nvPicPr>
            <p:cNvPr id="698" name="Google Shape;698;p49" descr="08660-05-M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576512" y="1676400"/>
              <a:ext cx="547687" cy="6858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99" name="Google Shape;699;p49"/>
            <p:cNvCxnSpPr/>
            <p:nvPr/>
          </p:nvCxnSpPr>
          <p:spPr>
            <a:xfrm>
              <a:off x="3048000" y="2133600"/>
              <a:ext cx="669925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triangle" w="med" len="med"/>
            </a:ln>
          </p:spPr>
        </p:cxnSp>
        <p:pic>
          <p:nvPicPr>
            <p:cNvPr id="700" name="Google Shape;700;p4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657600" y="2192337"/>
              <a:ext cx="788987" cy="6270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1" name="Google Shape;701;p49"/>
          <p:cNvSpPr/>
          <p:nvPr/>
        </p:nvSpPr>
        <p:spPr>
          <a:xfrm>
            <a:off x="8305800" y="2895600"/>
            <a:ext cx="7620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49"/>
          <p:cNvSpPr txBox="1"/>
          <p:nvPr/>
        </p:nvSpPr>
        <p:spPr>
          <a:xfrm>
            <a:off x="8229600" y="3886200"/>
            <a:ext cx="990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SAFIRE Server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3" name="Google Shape;703;p49"/>
          <p:cNvGrpSpPr/>
          <p:nvPr/>
        </p:nvGrpSpPr>
        <p:grpSpPr>
          <a:xfrm>
            <a:off x="304800" y="2865437"/>
            <a:ext cx="3124200" cy="868362"/>
            <a:chOff x="457200" y="3657600"/>
            <a:chExt cx="3124200" cy="868362"/>
          </a:xfrm>
        </p:grpSpPr>
        <p:sp>
          <p:nvSpPr>
            <p:cNvPr id="704" name="Google Shape;704;p49"/>
            <p:cNvSpPr txBox="1"/>
            <p:nvPr/>
          </p:nvSpPr>
          <p:spPr>
            <a:xfrm>
              <a:off x="457200" y="3657600"/>
              <a:ext cx="3124200" cy="838200"/>
            </a:xfrm>
            <a:prstGeom prst="rect">
              <a:avLst/>
            </a:prstGeom>
            <a:solidFill>
              <a:srgbClr val="99FFCC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05" name="Google Shape;705;p49" descr="Main-IMU-v3-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33400" y="3810000"/>
              <a:ext cx="609600" cy="609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6" name="Google Shape;706;p4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438400" y="3810000"/>
              <a:ext cx="788987" cy="62706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07" name="Google Shape;707;p49"/>
            <p:cNvCxnSpPr/>
            <p:nvPr/>
          </p:nvCxnSpPr>
          <p:spPr>
            <a:xfrm>
              <a:off x="1219200" y="3886200"/>
              <a:ext cx="1295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triangle" w="med" len="med"/>
            </a:ln>
          </p:spPr>
        </p:cxnSp>
        <p:sp>
          <p:nvSpPr>
            <p:cNvPr id="708" name="Google Shape;708;p49"/>
            <p:cNvSpPr txBox="1"/>
            <p:nvPr/>
          </p:nvSpPr>
          <p:spPr>
            <a:xfrm>
              <a:off x="1143000" y="3886200"/>
              <a:ext cx="1447800" cy="639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IMU (5 degrees of freedom)</a:t>
              </a:r>
              <a:r>
                <a:rPr lang="en-US" sz="24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709" name="Google Shape;709;p49"/>
          <p:cNvCxnSpPr/>
          <p:nvPr/>
        </p:nvCxnSpPr>
        <p:spPr>
          <a:xfrm>
            <a:off x="4648200" y="2133600"/>
            <a:ext cx="2057400" cy="838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triangle" w="med" len="med"/>
          </a:ln>
        </p:spPr>
      </p:cxnSp>
      <p:pic>
        <p:nvPicPr>
          <p:cNvPr id="710" name="Google Shape;710;p49" descr="MIB510CA_L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9400" y="3276600"/>
            <a:ext cx="1676400" cy="990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1" name="Google Shape;711;p49"/>
          <p:cNvCxnSpPr/>
          <p:nvPr/>
        </p:nvCxnSpPr>
        <p:spPr>
          <a:xfrm rot="10800000" flipH="1">
            <a:off x="2438400" y="4038600"/>
            <a:ext cx="4419600" cy="76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triangle" w="med" len="med"/>
          </a:ln>
        </p:spPr>
      </p:cxnSp>
      <p:pic>
        <p:nvPicPr>
          <p:cNvPr id="712" name="Google Shape;712;p49" descr="mica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924800" y="838200"/>
            <a:ext cx="479425" cy="3540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3" name="Google Shape;713;p49"/>
          <p:cNvCxnSpPr/>
          <p:nvPr/>
        </p:nvCxnSpPr>
        <p:spPr>
          <a:xfrm rot="10800000" flipH="1">
            <a:off x="5791200" y="4114800"/>
            <a:ext cx="1143000" cy="53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triangle" w="med" len="med"/>
          </a:ln>
        </p:spPr>
      </p:cxnSp>
      <p:pic>
        <p:nvPicPr>
          <p:cNvPr id="714" name="Google Shape;714;p4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590800" y="4724400"/>
            <a:ext cx="3462337" cy="11033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5" name="Google Shape;715;p49"/>
          <p:cNvCxnSpPr/>
          <p:nvPr/>
        </p:nvCxnSpPr>
        <p:spPr>
          <a:xfrm rot="10800000" flipH="1">
            <a:off x="3581400" y="3200400"/>
            <a:ext cx="3352800" cy="15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triangle" w="med" len="med"/>
          </a:ln>
        </p:spPr>
      </p:cxnSp>
      <p:grpSp>
        <p:nvGrpSpPr>
          <p:cNvPr id="716" name="Google Shape;716;p49"/>
          <p:cNvGrpSpPr/>
          <p:nvPr/>
        </p:nvGrpSpPr>
        <p:grpSpPr>
          <a:xfrm>
            <a:off x="6096000" y="5029200"/>
            <a:ext cx="1219200" cy="784225"/>
            <a:chOff x="6096000" y="5029200"/>
            <a:chExt cx="1219200" cy="784225"/>
          </a:xfrm>
        </p:grpSpPr>
        <p:pic>
          <p:nvPicPr>
            <p:cNvPr id="717" name="Google Shape;717;p49" descr="fireman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172200" y="5029200"/>
              <a:ext cx="990600" cy="784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8" name="Google Shape;718;p49" descr="mica2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7010400" y="5029200"/>
              <a:ext cx="304800" cy="225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9" name="Google Shape;719;p49" descr="mica2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096000" y="5029200"/>
              <a:ext cx="304800" cy="2254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0" name="Google Shape;720;p49"/>
          <p:cNvGrpSpPr/>
          <p:nvPr/>
        </p:nvGrpSpPr>
        <p:grpSpPr>
          <a:xfrm>
            <a:off x="304800" y="3962400"/>
            <a:ext cx="2047875" cy="2066925"/>
            <a:chOff x="3962400" y="4419600"/>
            <a:chExt cx="2047875" cy="2066925"/>
          </a:xfrm>
        </p:grpSpPr>
        <p:pic>
          <p:nvPicPr>
            <p:cNvPr id="721" name="Google Shape;721;p49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3962400" y="4419600"/>
              <a:ext cx="2047875" cy="2066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2" name="Google Shape;722;p49" descr="mica2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114800" y="5257800"/>
              <a:ext cx="228600" cy="1698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3" name="Google Shape;723;p49" descr="mica2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495800" y="5867400"/>
              <a:ext cx="228600" cy="1698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4" name="Google Shape;724;p49" descr="mica2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5029200" y="5257800"/>
              <a:ext cx="228600" cy="16986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725" name="Google Shape;725;p49"/>
          <p:cNvCxnSpPr/>
          <p:nvPr/>
        </p:nvCxnSpPr>
        <p:spPr>
          <a:xfrm rot="10800000" flipH="1">
            <a:off x="7010400" y="4114800"/>
            <a:ext cx="381000" cy="838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726" name="Google Shape;726;p49"/>
          <p:cNvSpPr txBox="1"/>
          <p:nvPr/>
        </p:nvSpPr>
        <p:spPr>
          <a:xfrm>
            <a:off x="3429000" y="2514600"/>
            <a:ext cx="182880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Crossbow MDA 300CA Data Acquisition board on MICAz 2.4Ghz Mote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49"/>
          <p:cNvSpPr txBox="1"/>
          <p:nvPr/>
        </p:nvSpPr>
        <p:spPr>
          <a:xfrm>
            <a:off x="228600" y="838200"/>
            <a:ext cx="1295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Heart Rate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49"/>
          <p:cNvSpPr txBox="1"/>
          <p:nvPr/>
        </p:nvSpPr>
        <p:spPr>
          <a:xfrm>
            <a:off x="304800" y="259080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Inertial positioning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49"/>
          <p:cNvSpPr txBox="1"/>
          <p:nvPr/>
        </p:nvSpPr>
        <p:spPr>
          <a:xfrm>
            <a:off x="2590800" y="4419600"/>
            <a:ext cx="198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 monoxide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49"/>
          <p:cNvSpPr txBox="1"/>
          <p:nvPr/>
        </p:nvSpPr>
        <p:spPr>
          <a:xfrm>
            <a:off x="304800" y="5791200"/>
            <a:ext cx="2438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Temperature, humidity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49"/>
          <p:cNvSpPr txBox="1"/>
          <p:nvPr/>
        </p:nvSpPr>
        <p:spPr>
          <a:xfrm>
            <a:off x="5943600" y="5791200"/>
            <a:ext cx="2667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Carboxyhaemoglobin, light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50"/>
          <p:cNvSpPr txBox="1">
            <a:spLocks noGrp="1"/>
          </p:cNvSpPr>
          <p:nvPr>
            <p:ph type="title"/>
          </p:nvPr>
        </p:nvSpPr>
        <p:spPr>
          <a:xfrm>
            <a:off x="425450" y="0"/>
            <a:ext cx="8228012" cy="1144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0025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 sz="2900" b="1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UC Irvine Sensorium Boxes </a:t>
            </a:r>
            <a:r>
              <a:rPr lang="en-US" sz="29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en-US" sz="29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25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(building on Caltech CSN project) </a:t>
            </a:r>
            <a:endParaRPr/>
          </a:p>
        </p:txBody>
      </p:sp>
      <p:pic>
        <p:nvPicPr>
          <p:cNvPr id="737" name="Google Shape;737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900" y="1743075"/>
            <a:ext cx="2824162" cy="2270125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Google Shape;738;p50"/>
          <p:cNvSpPr txBox="1">
            <a:spLocks noGrp="1"/>
          </p:cNvSpPr>
          <p:nvPr>
            <p:ph type="body" idx="1"/>
          </p:nvPr>
        </p:nvSpPr>
        <p:spPr>
          <a:xfrm>
            <a:off x="0" y="4051300"/>
            <a:ext cx="3062287" cy="2627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8937" marR="0" lvl="0" indent="-3000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75"/>
              <a:buFont typeface="Noto Sans Symbols"/>
              <a:buChar char="●"/>
            </a:pPr>
            <a:r>
              <a:rPr lang="en-US" sz="15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SheevaPlug computer</a:t>
            </a:r>
            <a:endParaRPr/>
          </a:p>
          <a:p>
            <a:pPr marL="388937" marR="0" lvl="0" indent="-30003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675"/>
              <a:buFont typeface="Noto Sans Symbols"/>
              <a:buChar char="●"/>
            </a:pPr>
            <a:r>
              <a:rPr lang="en-US" sz="15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Accelerometer</a:t>
            </a:r>
            <a:endParaRPr/>
          </a:p>
          <a:p>
            <a:pPr marL="388937" marR="0" lvl="0" indent="-30003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675"/>
              <a:buFont typeface="Noto Sans Symbols"/>
              <a:buChar char="●"/>
            </a:pPr>
            <a:r>
              <a:rPr lang="en-US" sz="15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Ethernet</a:t>
            </a:r>
            <a:endParaRPr/>
          </a:p>
          <a:p>
            <a:pPr marL="388937" marR="0" lvl="0" indent="-30003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675"/>
              <a:buFont typeface="Noto Sans Symbols"/>
              <a:buChar char="●"/>
            </a:pPr>
            <a:r>
              <a:rPr lang="en-US" sz="15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Battery backup</a:t>
            </a:r>
            <a:endParaRPr/>
          </a:p>
          <a:p>
            <a:pPr marL="388937" marR="0" lvl="0" indent="-30003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675"/>
              <a:buFont typeface="Noto Sans Symbols"/>
              <a:buChar char="●"/>
            </a:pPr>
            <a:r>
              <a:rPr lang="en-US" sz="15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Additional Sensors</a:t>
            </a:r>
            <a:endParaRPr/>
          </a:p>
          <a:p>
            <a:pPr marL="752475" marR="0" lvl="1" indent="-295275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2"/>
              </a:buClr>
              <a:buSzPts val="585"/>
              <a:buFont typeface="Noto Sans Symbols"/>
              <a:buChar char="●"/>
            </a:pPr>
            <a:r>
              <a:rPr lang="en-US" sz="13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Wi-Fi dongle, Smoke, Toxic gases (e.g. CO),  Radiation,  Humidity, Microphone, Camera</a:t>
            </a:r>
            <a:endParaRPr/>
          </a:p>
          <a:p>
            <a:pPr marL="752475" marR="0" lvl="1" indent="-258126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2"/>
              </a:buClr>
              <a:buSzPts val="585"/>
              <a:buFont typeface="Noto Sans Symbols"/>
              <a:buNone/>
            </a:pPr>
            <a:endParaRPr sz="1300" b="0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88937" marR="0" lvl="0" indent="-220026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39" name="Google Shape;739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871537"/>
            <a:ext cx="839787" cy="839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900" y="1077912"/>
            <a:ext cx="790575" cy="69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38312" y="4397375"/>
            <a:ext cx="2054225" cy="103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5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87825" y="4227512"/>
            <a:ext cx="4956175" cy="2630487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p50"/>
          <p:cNvSpPr txBox="1"/>
          <p:nvPr/>
        </p:nvSpPr>
        <p:spPr>
          <a:xfrm>
            <a:off x="3673475" y="1493837"/>
            <a:ext cx="4570412" cy="291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41450" rIns="82925" bIns="41450" anchor="t" anchorCtr="0">
            <a:noAutofit/>
          </a:bodyPr>
          <a:lstStyle/>
          <a:p>
            <a:pPr marL="388937" marR="0" lvl="0" indent="-3000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810"/>
              <a:buFont typeface="Noto Sans Symbols"/>
              <a:buChar char="●"/>
            </a:pPr>
            <a:r>
              <a:rPr lang="en-US" sz="1800" b="0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Humidity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63625" marR="0" lvl="1" indent="-3016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675"/>
              <a:buFont typeface="Noto Sans Symbols"/>
              <a:buChar char="●"/>
            </a:pPr>
            <a:r>
              <a:rPr lang="en-US" sz="1500" b="0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control (de)humidifer, particularly for individuals with respiratory ailments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8937" marR="0" lvl="0" indent="-3000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810"/>
              <a:buFont typeface="Noto Sans Symbols"/>
              <a:buChar char="●"/>
            </a:pPr>
            <a:r>
              <a:rPr lang="en-US" sz="1800" b="0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Camera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63625" marR="0" lvl="1" indent="-3016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675"/>
              <a:buFont typeface="Noto Sans Symbols"/>
              <a:buChar char="●"/>
            </a:pPr>
            <a:r>
              <a:rPr lang="en-US" sz="1500" b="0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boiling pot, monitor pet's food and water, face recognition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8937" marR="0" lvl="0" indent="-3000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810"/>
              <a:buFont typeface="Noto Sans Symbols"/>
              <a:buChar char="●"/>
            </a:pPr>
            <a:r>
              <a:rPr lang="en-US" sz="1800" b="0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Microphone / accelerometer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63625" marR="0" lvl="1" indent="-3016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675"/>
              <a:buFont typeface="Noto Sans Symbols"/>
              <a:buChar char="●"/>
            </a:pPr>
            <a:r>
              <a:rPr lang="en-US" sz="1500" b="0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detect gunshot in an apartment building / complex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8937" marR="0" lvl="0" indent="-3000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810"/>
              <a:buFont typeface="Noto Sans Symbols"/>
              <a:buChar char="●"/>
            </a:pPr>
            <a:r>
              <a:rPr lang="en-US" sz="1800" b="0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Microphone / light sensor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63625" marR="0" lvl="1" indent="-3016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675"/>
              <a:buFont typeface="Noto Sans Symbols"/>
              <a:buChar char="●"/>
            </a:pPr>
            <a:r>
              <a:rPr lang="en-US" sz="1500" b="0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monitor thunderstorm activity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51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51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 sz="28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SATware: A semantic middleware for </a:t>
            </a:r>
            <a:br>
              <a:rPr lang="en-US" sz="28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28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multisensor applications</a:t>
            </a:r>
            <a:endParaRPr/>
          </a:p>
        </p:txBody>
      </p:sp>
      <p:sp>
        <p:nvSpPr>
          <p:cNvPr id="750" name="Google Shape;750;p51"/>
          <p:cNvSpPr txBox="1">
            <a:spLocks noGrp="1"/>
          </p:cNvSpPr>
          <p:nvPr>
            <p:ph type="body" idx="1"/>
          </p:nvPr>
        </p:nvSpPr>
        <p:spPr>
          <a:xfrm>
            <a:off x="304800" y="1981200"/>
            <a:ext cx="33528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1700" b="1" i="0" u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Abstraction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1700" b="1" i="0" u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	- makes programming easy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1700" b="1" i="0" u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	- </a:t>
            </a:r>
            <a:r>
              <a:rPr lang="en-US" sz="1500" b="1" i="0" u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 hides heterogeneity, failures, concurrency</a:t>
            </a:r>
            <a:r>
              <a:rPr lang="en-US" sz="1700" b="1" i="0" u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1700" b="1" i="0" u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Provides core services across sensors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1500" b="1" i="0" u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		- alerts, triggers, storage, queries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1700" b="1" i="0" u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Mediates app needs and resource constraints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1500" b="1" i="0" u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		- networking, computation, device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endParaRPr sz="1700" b="1" i="0" u="none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endParaRPr sz="1900" b="1" i="0" u="none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742950" marR="0" lvl="1" indent="-1206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1778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51" name="Google Shape;751;p51" descr="SATware semantic laye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2514600"/>
            <a:ext cx="5324475" cy="3135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52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7" name="Google Shape;757;p52" descr="fore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9388" y="23869650"/>
            <a:ext cx="3757612" cy="281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52" descr="fore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11788" y="24022050"/>
            <a:ext cx="3757612" cy="281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52" descr="fore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64188" y="24174450"/>
            <a:ext cx="3757612" cy="2817812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Google Shape;760;p52"/>
          <p:cNvSpPr txBox="1"/>
          <p:nvPr/>
        </p:nvSpPr>
        <p:spPr>
          <a:xfrm>
            <a:off x="457200" y="125412"/>
            <a:ext cx="8229600" cy="71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3000"/>
              <a:buFont typeface="Garamond"/>
              <a:buNone/>
            </a:pPr>
            <a:r>
              <a:rPr lang="en-US" sz="3000" b="1" i="0" u="none" strike="noStrike" cap="none">
                <a:solidFill>
                  <a:srgbClr val="008000"/>
                </a:solidFill>
                <a:latin typeface="Garamond"/>
                <a:ea typeface="Garamond"/>
                <a:cs typeface="Garamond"/>
                <a:sym typeface="Garamond"/>
              </a:rPr>
              <a:t>SAFIRENET – Next Generation MultiNetworks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52"/>
          <p:cNvSpPr txBox="1">
            <a:spLocks noGrp="1"/>
          </p:cNvSpPr>
          <p:nvPr>
            <p:ph type="body" idx="4294967295"/>
          </p:nvPr>
        </p:nvSpPr>
        <p:spPr>
          <a:xfrm>
            <a:off x="4649788" y="1657350"/>
            <a:ext cx="4037012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39725" marR="0" lvl="0" indent="-339725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1" i="0" u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Multitude of technologies</a:t>
            </a:r>
            <a:endParaRPr/>
          </a:p>
          <a:p>
            <a:pPr marL="666750" marR="0" lvl="1" indent="-285750" algn="l" rtl="0">
              <a:lnSpc>
                <a:spcPct val="87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WiFi (infrastructure, ad-hoc), WSN, UWB, mesh networks, DTN, zigbee</a:t>
            </a:r>
            <a:endParaRPr/>
          </a:p>
          <a:p>
            <a:pPr marL="339725" marR="0" lvl="0" indent="-339725" algn="l" rtl="0">
              <a:lnSpc>
                <a:spcPct val="87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1" i="0" u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SAFIRE Data needs</a:t>
            </a:r>
            <a:endParaRPr/>
          </a:p>
          <a:p>
            <a:pPr marL="666750" marR="0" lvl="1" indent="-285750" algn="l" rtl="0">
              <a:lnSpc>
                <a:spcPct val="87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Timeliness </a:t>
            </a:r>
            <a:endParaRPr sz="1600" b="0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019175" marR="0" lvl="2" indent="-358775" algn="l" rtl="0">
              <a:lnSpc>
                <a:spcPct val="87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</a:pPr>
            <a:r>
              <a:rPr lang="en-US" sz="14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immediate medical triage to a FF with significant CO exposure </a:t>
            </a:r>
            <a:endParaRPr/>
          </a:p>
          <a:p>
            <a:pPr marL="666750" marR="0" lvl="1" indent="-285750" algn="l" rtl="0">
              <a:lnSpc>
                <a:spcPct val="87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Reliability </a:t>
            </a:r>
            <a:endParaRPr/>
          </a:p>
          <a:p>
            <a:pPr marL="1019175" marR="0" lvl="2" indent="-358775" algn="l" rtl="0">
              <a:lnSpc>
                <a:spcPct val="87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</a:pPr>
            <a:r>
              <a:rPr lang="en-US" sz="1400" b="1" i="0" u="none" strike="noStrike" cap="none">
                <a:solidFill>
                  <a:srgbClr val="008000"/>
                </a:solidFill>
                <a:latin typeface="Tahoma"/>
                <a:ea typeface="Tahoma"/>
                <a:cs typeface="Tahoma"/>
                <a:sym typeface="Tahoma"/>
              </a:rPr>
              <a:t>accuracy levels needed for  CO monitoring</a:t>
            </a:r>
            <a:endParaRPr/>
          </a:p>
          <a:p>
            <a:pPr marL="339725" marR="0" lvl="0" indent="-339725" algn="l" rtl="0">
              <a:lnSpc>
                <a:spcPct val="87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1" i="0" u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Limitations</a:t>
            </a:r>
            <a:endParaRPr/>
          </a:p>
          <a:p>
            <a:pPr marL="666750" marR="0" lvl="1" indent="-285750" algn="l" rtl="0">
              <a:lnSpc>
                <a:spcPct val="87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Resource Constraints </a:t>
            </a:r>
            <a:endParaRPr/>
          </a:p>
          <a:p>
            <a:pPr marL="1019175" marR="0" lvl="2" indent="-358775" algn="l" rtl="0">
              <a:lnSpc>
                <a:spcPct val="87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</a:pPr>
            <a:r>
              <a:rPr lang="en-US" sz="1400" b="1" i="0" u="none" strike="noStrike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Video, imagery </a:t>
            </a:r>
            <a:endParaRPr/>
          </a:p>
          <a:p>
            <a:pPr marL="1019175" marR="0" lvl="2" indent="-358775" algn="l" rtl="0">
              <a:lnSpc>
                <a:spcPct val="87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</a:pPr>
            <a:r>
              <a:rPr lang="en-US" sz="1400" b="1" i="0" u="none" strike="noStrike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Transmission Power, Coverage, </a:t>
            </a:r>
            <a:endParaRPr/>
          </a:p>
          <a:p>
            <a:pPr marL="666750" marR="0" lvl="1" indent="-285750" algn="l" rtl="0">
              <a:lnSpc>
                <a:spcPct val="87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Failures and Unpredictability</a:t>
            </a:r>
            <a:endParaRPr/>
          </a:p>
          <a:p>
            <a:pPr marL="339725" marR="0" lvl="0" indent="-339725" algn="l" rtl="0">
              <a:lnSpc>
                <a:spcPct val="87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1" i="0" u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Goal</a:t>
            </a:r>
            <a:endParaRPr/>
          </a:p>
          <a:p>
            <a:pPr marL="666750" marR="0" lvl="1" indent="-285750" algn="l" rtl="0">
              <a:lnSpc>
                <a:spcPct val="87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Reliable delivery of data over unpredictable infrastructure</a:t>
            </a:r>
            <a:endParaRPr/>
          </a:p>
        </p:txBody>
      </p:sp>
      <p:sp>
        <p:nvSpPr>
          <p:cNvPr id="762" name="Google Shape;762;p52"/>
          <p:cNvSpPr txBox="1"/>
          <p:nvPr/>
        </p:nvSpPr>
        <p:spPr>
          <a:xfrm>
            <a:off x="5478462" y="2073275"/>
            <a:ext cx="2514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52"/>
          <p:cNvSpPr txBox="1"/>
          <p:nvPr/>
        </p:nvSpPr>
        <p:spPr>
          <a:xfrm>
            <a:off x="4038600" y="5029200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4" name="Google Shape;764;p52"/>
          <p:cNvGrpSpPr/>
          <p:nvPr/>
        </p:nvGrpSpPr>
        <p:grpSpPr>
          <a:xfrm>
            <a:off x="762000" y="4800600"/>
            <a:ext cx="3505200" cy="1371600"/>
            <a:chOff x="5638800" y="457200"/>
            <a:chExt cx="3505200" cy="1447800"/>
          </a:xfrm>
        </p:grpSpPr>
        <p:sp>
          <p:nvSpPr>
            <p:cNvPr id="765" name="Google Shape;765;p52"/>
            <p:cNvSpPr txBox="1"/>
            <p:nvPr/>
          </p:nvSpPr>
          <p:spPr>
            <a:xfrm>
              <a:off x="5638800" y="457200"/>
              <a:ext cx="3505200" cy="1447800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</p:spPr>
          <p:txBody>
            <a:bodyPr spcFirstLastPara="1" wrap="square" lIns="84200" tIns="42100" rIns="84200" bIns="42100" anchor="t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0099"/>
                </a:buClr>
                <a:buSzPts val="1700"/>
                <a:buFont typeface="Arial"/>
                <a:buNone/>
              </a:pPr>
              <a:r>
                <a:rPr lang="en-US" sz="1700" b="1" i="0" u="none" strike="noStrike" cap="none">
                  <a:solidFill>
                    <a:srgbClr val="990099"/>
                  </a:solidFill>
                  <a:latin typeface="Arial"/>
                  <a:ea typeface="Arial"/>
                  <a:cs typeface="Arial"/>
                  <a:sym typeface="Arial"/>
                </a:rPr>
                <a:t>Sensors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66" name="Google Shape;766;p52" descr="MCj02340180000[1]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1380000">
              <a:off x="7772400" y="585787"/>
              <a:ext cx="384175" cy="4778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7" name="Google Shape;767;p52" descr="dig_cam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72400" y="1143000"/>
              <a:ext cx="404812" cy="4460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8" name="Google Shape;768;p52" descr="MCj02910270000[1]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0140000" flipH="1">
              <a:off x="8382000" y="914400"/>
              <a:ext cx="661987" cy="2238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9" name="Google Shape;769;p5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229600" y="533400"/>
              <a:ext cx="381000" cy="31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0" name="Google Shape;770;p52" descr="189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715000" y="1143000"/>
              <a:ext cx="533400" cy="517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1" name="Google Shape;771;p52" descr="p278212re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654675" y="533400"/>
              <a:ext cx="414337" cy="45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2" name="Google Shape;772;p52" descr="57460_l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324600" y="457200"/>
              <a:ext cx="438150" cy="485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3" name="Google Shape;773;p52" descr="Pallet Fire #1.jpg (110752 bytes)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305800" y="1295400"/>
              <a:ext cx="609600" cy="511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4" name="Google Shape;774;p52"/>
            <p:cNvSpPr txBox="1"/>
            <p:nvPr/>
          </p:nvSpPr>
          <p:spPr>
            <a:xfrm>
              <a:off x="6324600" y="914400"/>
              <a:ext cx="1377950" cy="676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Dead Reckoning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(don’t send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Irrelevant data)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5" name="Google Shape;775;p52"/>
          <p:cNvGrpSpPr/>
          <p:nvPr/>
        </p:nvGrpSpPr>
        <p:grpSpPr>
          <a:xfrm>
            <a:off x="685800" y="2819400"/>
            <a:ext cx="3276600" cy="1905000"/>
            <a:chOff x="5715000" y="1905000"/>
            <a:chExt cx="3276600" cy="2209800"/>
          </a:xfrm>
        </p:grpSpPr>
        <p:sp>
          <p:nvSpPr>
            <p:cNvPr id="776" name="Google Shape;776;p52"/>
            <p:cNvSpPr txBox="1"/>
            <p:nvPr/>
          </p:nvSpPr>
          <p:spPr>
            <a:xfrm>
              <a:off x="7378700" y="3270250"/>
              <a:ext cx="188912" cy="498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3825" tIns="46900" rIns="93825" bIns="469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77" name="Google Shape;777;p52"/>
            <p:cNvGrpSpPr/>
            <p:nvPr/>
          </p:nvGrpSpPr>
          <p:grpSpPr>
            <a:xfrm>
              <a:off x="5715000" y="1905000"/>
              <a:ext cx="3276600" cy="2209800"/>
              <a:chOff x="3048000" y="914400"/>
              <a:chExt cx="2895600" cy="2743200"/>
            </a:xfrm>
          </p:grpSpPr>
          <p:sp>
            <p:nvSpPr>
              <p:cNvPr id="778" name="Google Shape;778;p52"/>
              <p:cNvSpPr/>
              <p:nvPr/>
            </p:nvSpPr>
            <p:spPr>
              <a:xfrm>
                <a:off x="3048000" y="914400"/>
                <a:ext cx="2895600" cy="2743200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txBody>
              <a:bodyPr spcFirstLastPara="1" wrap="square" lIns="84200" tIns="42100" rIns="84200" bIns="42100" anchor="t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779" name="Google Shape;779;p52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3581400" y="2971800"/>
                <a:ext cx="1981200" cy="3016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80" name="Google Shape;780;p52" descr="integrated_networks"/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3505200" y="1600200"/>
                <a:ext cx="2035175" cy="141446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81" name="Google Shape;781;p52"/>
              <p:cNvSpPr txBox="1"/>
              <p:nvPr/>
            </p:nvSpPr>
            <p:spPr>
              <a:xfrm>
                <a:off x="3200400" y="1295400"/>
                <a:ext cx="177800" cy="5381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0000" tIns="49200" rIns="100000" bIns="492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52"/>
              <p:cNvSpPr txBox="1"/>
              <p:nvPr/>
            </p:nvSpPr>
            <p:spPr>
              <a:xfrm>
                <a:off x="3733800" y="1066800"/>
                <a:ext cx="1387475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rPr lang="en-US" sz="1400" b="1" i="1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Multiple networks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52"/>
              <p:cNvSpPr txBox="1"/>
              <p:nvPr/>
            </p:nvSpPr>
            <p:spPr>
              <a:xfrm>
                <a:off x="3352800" y="1828800"/>
                <a:ext cx="1377950" cy="395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52"/>
              <p:cNvSpPr txBox="1"/>
              <p:nvPr/>
            </p:nvSpPr>
            <p:spPr>
              <a:xfrm>
                <a:off x="3276600" y="1447800"/>
                <a:ext cx="1377950" cy="395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85" name="Google Shape;785;p52"/>
          <p:cNvSpPr txBox="1"/>
          <p:nvPr/>
        </p:nvSpPr>
        <p:spPr>
          <a:xfrm>
            <a:off x="1066800" y="838200"/>
            <a:ext cx="2667000" cy="194945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84200" tIns="42100" rIns="84200" bIns="421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Information need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6" name="Google Shape;786;p5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295400" y="1981200"/>
            <a:ext cx="962025" cy="69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52" descr="MPj02277780000[1]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362200" y="1905000"/>
            <a:ext cx="1143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52" descr="ficb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362200" y="1219200"/>
            <a:ext cx="1235075" cy="644525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52"/>
          <p:cNvSpPr txBox="1"/>
          <p:nvPr/>
        </p:nvSpPr>
        <p:spPr>
          <a:xfrm>
            <a:off x="1135062" y="1054100"/>
            <a:ext cx="2514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52"/>
          <p:cNvSpPr txBox="1"/>
          <p:nvPr/>
        </p:nvSpPr>
        <p:spPr>
          <a:xfrm>
            <a:off x="1135062" y="1920875"/>
            <a:ext cx="2514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52"/>
          <p:cNvSpPr/>
          <p:nvPr/>
        </p:nvSpPr>
        <p:spPr>
          <a:xfrm rot="10800000">
            <a:off x="228600" y="1447800"/>
            <a:ext cx="533400" cy="3319462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9900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52"/>
          <p:cNvSpPr txBox="1"/>
          <p:nvPr/>
        </p:nvSpPr>
        <p:spPr>
          <a:xfrm rot="-5400000">
            <a:off x="-1164431" y="2840831"/>
            <a:ext cx="3319462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Times New Roman"/>
              <a:buNone/>
            </a:pPr>
            <a:r>
              <a:rPr lang="en-US" sz="1600" b="1" i="0" u="none" strike="noStrike" cap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52"/>
          <p:cNvSpPr/>
          <p:nvPr/>
        </p:nvSpPr>
        <p:spPr>
          <a:xfrm>
            <a:off x="3962400" y="1676400"/>
            <a:ext cx="533400" cy="3319462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9900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52"/>
          <p:cNvSpPr txBox="1"/>
          <p:nvPr/>
        </p:nvSpPr>
        <p:spPr>
          <a:xfrm rot="5400000">
            <a:off x="2569369" y="3069431"/>
            <a:ext cx="3319462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600"/>
              <a:buFont typeface="Times New Roman"/>
              <a:buNone/>
            </a:pPr>
            <a:r>
              <a:rPr lang="en-US" sz="1600" b="1" i="0" u="none" strike="noStrike" cap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5" name="Google Shape;795;p52" descr="fireman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447800" y="5334000"/>
            <a:ext cx="12192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52" descr="gasmen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143000" y="1143000"/>
            <a:ext cx="990600" cy="77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" name="Google Shape;801;p53" descr="Scenario 2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450" y="-458787"/>
            <a:ext cx="6605587" cy="7359650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53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 sz="28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MINA: A Multinetwork Information Architecture</a:t>
            </a:r>
            <a:endParaRPr/>
          </a:p>
        </p:txBody>
      </p:sp>
      <p:sp>
        <p:nvSpPr>
          <p:cNvPr id="803" name="Google Shape;803;p53"/>
          <p:cNvSpPr/>
          <p:nvPr/>
        </p:nvSpPr>
        <p:spPr>
          <a:xfrm>
            <a:off x="6324600" y="1143000"/>
            <a:ext cx="2819400" cy="1219200"/>
          </a:xfrm>
          <a:prstGeom prst="wedgeRectCallout">
            <a:avLst>
              <a:gd name="adj1" fmla="val 897"/>
              <a:gd name="adj2" fmla="val 30438"/>
            </a:avLst>
          </a:prstGeom>
          <a:solidFill>
            <a:srgbClr val="FFC000"/>
          </a:solidFill>
          <a:ln w="15875" cap="flat" cmpd="sng">
            <a:solidFill>
              <a:srgbClr val="BC49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1. Tier based overlay architecture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(Using Network centrality, clustering 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53"/>
          <p:cNvSpPr/>
          <p:nvPr/>
        </p:nvSpPr>
        <p:spPr>
          <a:xfrm>
            <a:off x="179387" y="2852737"/>
            <a:ext cx="1692275" cy="936625"/>
          </a:xfrm>
          <a:prstGeom prst="wedgeRectCallout">
            <a:avLst>
              <a:gd name="adj1" fmla="val 26218"/>
              <a:gd name="adj2" fmla="val 20915"/>
            </a:avLst>
          </a:prstGeom>
          <a:solidFill>
            <a:srgbClr val="FFC000"/>
          </a:solidFill>
          <a:ln w="15875" cap="flat" cmpd="sng">
            <a:solidFill>
              <a:srgbClr val="BC49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2. Heterogeneous Networks and devices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53"/>
          <p:cNvSpPr/>
          <p:nvPr/>
        </p:nvSpPr>
        <p:spPr>
          <a:xfrm>
            <a:off x="7315200" y="3221037"/>
            <a:ext cx="1692275" cy="935037"/>
          </a:xfrm>
          <a:prstGeom prst="wedgeRectCallout">
            <a:avLst>
              <a:gd name="adj1" fmla="val -10511"/>
              <a:gd name="adj2" fmla="val 28388"/>
            </a:avLst>
          </a:prstGeom>
          <a:solidFill>
            <a:srgbClr val="FFC000"/>
          </a:solidFill>
          <a:ln w="15875" cap="flat" cmpd="sng">
            <a:solidFill>
              <a:srgbClr val="BC49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3. Diverse services and applications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0" name="Google Shape;810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812" y="1219200"/>
            <a:ext cx="3735387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811" name="Google Shape;811;p54"/>
          <p:cNvSpPr txBox="1">
            <a:spLocks noGrp="1"/>
          </p:cNvSpPr>
          <p:nvPr>
            <p:ph type="title"/>
          </p:nvPr>
        </p:nvSpPr>
        <p:spPr>
          <a:xfrm>
            <a:off x="3810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None/>
            </a:pPr>
            <a:r>
              <a:rPr lang="en-US" sz="3200"/>
              <a:t>Next Generation Notification Systems </a:t>
            </a:r>
            <a:endParaRPr/>
          </a:p>
        </p:txBody>
      </p:sp>
      <p:pic>
        <p:nvPicPr>
          <p:cNvPr id="812" name="Google Shape;812;p54" descr="http://us.cdn1.123rf.com/168nwm/roywylam/roywylam1104/roywylam110400021/9333115-blue-glossy-information-ico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5400" y="1143000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54" descr="http://us.cdn1.123rf.com/168nwm/roywylam/roywylam1104/roywylam110400021/9333115-blue-glossy-information-ico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5867400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Google Shape;814;p54" descr="http://us.cdn1.123rf.com/168nwm/roywylam/roywylam1104/roywylam110400021/9333115-blue-glossy-information-ico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9800" y="6172200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Google Shape;815;p54" descr="http://us.cdn1.123rf.com/168nwm/roywylam/roywylam1104/roywylam110400021/9333115-blue-glossy-information-ico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9000" y="5791200"/>
            <a:ext cx="6858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p54"/>
          <p:cNvSpPr txBox="1"/>
          <p:nvPr/>
        </p:nvSpPr>
        <p:spPr>
          <a:xfrm>
            <a:off x="536575" y="4038600"/>
            <a:ext cx="1676400" cy="60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Infrastructure Networks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7" name="Google Shape;817;p54"/>
          <p:cNvGrpSpPr/>
          <p:nvPr/>
        </p:nvGrpSpPr>
        <p:grpSpPr>
          <a:xfrm>
            <a:off x="3247607" y="1698719"/>
            <a:ext cx="5907024" cy="3462528"/>
            <a:chOff x="0" y="0"/>
            <a:chExt cx="2147483563" cy="2147483614"/>
          </a:xfrm>
        </p:grpSpPr>
        <p:grpSp>
          <p:nvGrpSpPr>
            <p:cNvPr id="818" name="Google Shape;818;p54"/>
            <p:cNvGrpSpPr/>
            <p:nvPr/>
          </p:nvGrpSpPr>
          <p:grpSpPr>
            <a:xfrm>
              <a:off x="582856700" y="0"/>
              <a:ext cx="1010580582" cy="351612638"/>
              <a:chOff x="0" y="0"/>
              <a:chExt cx="2147483647" cy="2147483647"/>
            </a:xfrm>
          </p:grpSpPr>
          <p:pic>
            <p:nvPicPr>
              <p:cNvPr id="819" name="Google Shape;819;p5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0" y="0"/>
                <a:ext cx="2147483647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20" name="Google Shape;820;p54"/>
              <p:cNvSpPr txBox="1"/>
              <p:nvPr/>
            </p:nvSpPr>
            <p:spPr>
              <a:xfrm>
                <a:off x="59626816" y="199998901"/>
                <a:ext cx="2025874984" cy="15627561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Tahoma"/>
                  <a:buNone/>
                </a:pPr>
                <a:r>
                  <a:rPr lang="en-US" sz="2000" b="0" i="0" u="none" strike="noStrike" cap="none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rPr>
                  <a:t>Content Delivery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1" name="Google Shape;821;p54"/>
            <p:cNvGrpSpPr/>
            <p:nvPr/>
          </p:nvGrpSpPr>
          <p:grpSpPr>
            <a:xfrm>
              <a:off x="250428975" y="544432450"/>
              <a:ext cx="1675436052" cy="438570637"/>
              <a:chOff x="0" y="0"/>
              <a:chExt cx="2147483647" cy="2147483647"/>
            </a:xfrm>
          </p:grpSpPr>
          <p:grpSp>
            <p:nvGrpSpPr>
              <p:cNvPr id="822" name="Google Shape;822;p54"/>
              <p:cNvGrpSpPr/>
              <p:nvPr/>
            </p:nvGrpSpPr>
            <p:grpSpPr>
              <a:xfrm>
                <a:off x="0" y="0"/>
                <a:ext cx="869219560" cy="2147483647"/>
                <a:chOff x="0" y="0"/>
                <a:chExt cx="2147483647" cy="2147483647"/>
              </a:xfrm>
            </p:grpSpPr>
            <p:pic>
              <p:nvPicPr>
                <p:cNvPr id="823" name="Google Shape;823;p54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0" y="0"/>
                  <a:ext cx="2147483647" cy="214748364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824" name="Google Shape;824;p54"/>
                <p:cNvSpPr txBox="1"/>
                <p:nvPr/>
              </p:nvSpPr>
              <p:spPr>
                <a:xfrm>
                  <a:off x="93136870" y="282714966"/>
                  <a:ext cx="1957700528" cy="14617207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800"/>
                    <a:buFont typeface="Tahoma"/>
                    <a:buNone/>
                  </a:pPr>
                  <a:r>
                    <a:rPr lang="en-US" sz="1800" b="0" i="0" u="none" strike="noStrike" cap="none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Non-Cooperative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25" name="Google Shape;825;p54"/>
              <p:cNvGrpSpPr/>
              <p:nvPr/>
            </p:nvGrpSpPr>
            <p:grpSpPr>
              <a:xfrm>
                <a:off x="1312351084" y="111076734"/>
                <a:ext cx="835132562" cy="1943842863"/>
                <a:chOff x="0" y="0"/>
                <a:chExt cx="2147483647" cy="2147483646"/>
              </a:xfrm>
            </p:grpSpPr>
            <p:pic>
              <p:nvPicPr>
                <p:cNvPr id="826" name="Google Shape;826;p54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/>
                <a:stretch/>
              </p:blipFill>
              <p:spPr>
                <a:xfrm>
                  <a:off x="0" y="0"/>
                  <a:ext cx="2147483647" cy="214748364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827" name="Google Shape;827;p54"/>
                <p:cNvSpPr txBox="1"/>
                <p:nvPr/>
              </p:nvSpPr>
              <p:spPr>
                <a:xfrm>
                  <a:off x="100591234" y="189619389"/>
                  <a:ext cx="1946302116" cy="16148534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800"/>
                    <a:buFont typeface="Tahoma"/>
                    <a:buNone/>
                  </a:pPr>
                  <a:r>
                    <a:rPr lang="en-US" sz="1800" b="0" i="0" u="none" strike="noStrike" cap="none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Cooperative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828" name="Google Shape;828;p54"/>
            <p:cNvGrpSpPr/>
            <p:nvPr/>
          </p:nvGrpSpPr>
          <p:grpSpPr>
            <a:xfrm>
              <a:off x="602802400" y="302462450"/>
              <a:ext cx="969580990" cy="283558623"/>
              <a:chOff x="0" y="0"/>
              <a:chExt cx="2147483643" cy="2147483638"/>
            </a:xfrm>
          </p:grpSpPr>
          <p:cxnSp>
            <p:nvCxnSpPr>
              <p:cNvPr id="829" name="Google Shape;829;p54"/>
              <p:cNvCxnSpPr/>
              <p:nvPr/>
            </p:nvCxnSpPr>
            <p:spPr>
              <a:xfrm>
                <a:off x="0" y="1073742000"/>
                <a:ext cx="2147483643" cy="0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cxnSp>
          <p:cxnSp>
            <p:nvCxnSpPr>
              <p:cNvPr id="830" name="Google Shape;830;p54"/>
              <p:cNvCxnSpPr/>
              <p:nvPr/>
            </p:nvCxnSpPr>
            <p:spPr>
              <a:xfrm>
                <a:off x="1073741600" y="0"/>
                <a:ext cx="0" cy="1073741638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cxnSp>
          <p:cxnSp>
            <p:nvCxnSpPr>
              <p:cNvPr id="831" name="Google Shape;831;p54"/>
              <p:cNvCxnSpPr/>
              <p:nvPr/>
            </p:nvCxnSpPr>
            <p:spPr>
              <a:xfrm>
                <a:off x="0" y="1073742000"/>
                <a:ext cx="0" cy="1073741638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stealth" w="med" len="med"/>
              </a:ln>
            </p:spPr>
          </p:cxnSp>
          <p:cxnSp>
            <p:nvCxnSpPr>
              <p:cNvPr id="832" name="Google Shape;832;p54"/>
              <p:cNvCxnSpPr/>
              <p:nvPr/>
            </p:nvCxnSpPr>
            <p:spPr>
              <a:xfrm>
                <a:off x="2147483400" y="1073742000"/>
                <a:ext cx="0" cy="1073741638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stealth" w="med" len="med"/>
              </a:ln>
            </p:spPr>
          </p:cxnSp>
        </p:grpSp>
        <p:grpSp>
          <p:nvGrpSpPr>
            <p:cNvPr id="833" name="Google Shape;833;p54"/>
            <p:cNvGrpSpPr/>
            <p:nvPr/>
          </p:nvGrpSpPr>
          <p:grpSpPr>
            <a:xfrm>
              <a:off x="242672275" y="916839400"/>
              <a:ext cx="554046335" cy="283558535"/>
              <a:chOff x="0" y="0"/>
              <a:chExt cx="2147483647" cy="2147483647"/>
            </a:xfrm>
          </p:grpSpPr>
          <p:cxnSp>
            <p:nvCxnSpPr>
              <p:cNvPr id="834" name="Google Shape;834;p54"/>
              <p:cNvCxnSpPr/>
              <p:nvPr/>
            </p:nvCxnSpPr>
            <p:spPr>
              <a:xfrm>
                <a:off x="0" y="1073741671"/>
                <a:ext cx="2147483647" cy="0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cxnSp>
          <p:cxnSp>
            <p:nvCxnSpPr>
              <p:cNvPr id="835" name="Google Shape;835;p54"/>
              <p:cNvCxnSpPr/>
              <p:nvPr/>
            </p:nvCxnSpPr>
            <p:spPr>
              <a:xfrm>
                <a:off x="0" y="1073741671"/>
                <a:ext cx="0" cy="1073741975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stealth" w="med" len="med"/>
              </a:ln>
            </p:spPr>
          </p:cxnSp>
          <p:cxnSp>
            <p:nvCxnSpPr>
              <p:cNvPr id="836" name="Google Shape;836;p54"/>
              <p:cNvCxnSpPr/>
              <p:nvPr/>
            </p:nvCxnSpPr>
            <p:spPr>
              <a:xfrm>
                <a:off x="2147483403" y="1073741671"/>
                <a:ext cx="0" cy="1073741975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stealth" w="med" len="med"/>
              </a:ln>
            </p:spPr>
          </p:cxnSp>
          <p:cxnSp>
            <p:nvCxnSpPr>
              <p:cNvPr id="837" name="Google Shape;837;p54"/>
              <p:cNvCxnSpPr/>
              <p:nvPr/>
            </p:nvCxnSpPr>
            <p:spPr>
              <a:xfrm>
                <a:off x="1098348902" y="0"/>
                <a:ext cx="0" cy="1073741975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cxnSp>
        </p:grpSp>
        <p:grpSp>
          <p:nvGrpSpPr>
            <p:cNvPr id="838" name="Google Shape;838;p54"/>
            <p:cNvGrpSpPr/>
            <p:nvPr/>
          </p:nvGrpSpPr>
          <p:grpSpPr>
            <a:xfrm>
              <a:off x="1323062700" y="916839400"/>
              <a:ext cx="554046335" cy="283558535"/>
              <a:chOff x="0" y="0"/>
              <a:chExt cx="2147483647" cy="2147483647"/>
            </a:xfrm>
          </p:grpSpPr>
          <p:cxnSp>
            <p:nvCxnSpPr>
              <p:cNvPr id="839" name="Google Shape;839;p54"/>
              <p:cNvCxnSpPr/>
              <p:nvPr/>
            </p:nvCxnSpPr>
            <p:spPr>
              <a:xfrm>
                <a:off x="0" y="1073741671"/>
                <a:ext cx="2147483647" cy="0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cxnSp>
          <p:cxnSp>
            <p:nvCxnSpPr>
              <p:cNvPr id="840" name="Google Shape;840;p54"/>
              <p:cNvCxnSpPr/>
              <p:nvPr/>
            </p:nvCxnSpPr>
            <p:spPr>
              <a:xfrm>
                <a:off x="0" y="1073741671"/>
                <a:ext cx="0" cy="1073741975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stealth" w="med" len="med"/>
              </a:ln>
            </p:spPr>
          </p:cxnSp>
          <p:cxnSp>
            <p:nvCxnSpPr>
              <p:cNvPr id="841" name="Google Shape;841;p54"/>
              <p:cNvCxnSpPr/>
              <p:nvPr/>
            </p:nvCxnSpPr>
            <p:spPr>
              <a:xfrm>
                <a:off x="2147483604" y="1073741671"/>
                <a:ext cx="0" cy="1073741975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stealth" w="med" len="med"/>
              </a:ln>
            </p:spPr>
          </p:cxnSp>
          <p:cxnSp>
            <p:nvCxnSpPr>
              <p:cNvPr id="842" name="Google Shape;842;p54"/>
              <p:cNvCxnSpPr/>
              <p:nvPr/>
            </p:nvCxnSpPr>
            <p:spPr>
              <a:xfrm>
                <a:off x="1073741701" y="0"/>
                <a:ext cx="0" cy="1073741975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</p:cxnSp>
        </p:grpSp>
        <p:grpSp>
          <p:nvGrpSpPr>
            <p:cNvPr id="843" name="Google Shape;843;p54"/>
            <p:cNvGrpSpPr/>
            <p:nvPr/>
          </p:nvGrpSpPr>
          <p:grpSpPr>
            <a:xfrm>
              <a:off x="1081498400" y="1179603700"/>
              <a:ext cx="483128404" cy="964099157"/>
              <a:chOff x="0" y="0"/>
              <a:chExt cx="2147483646" cy="2147483647"/>
            </a:xfrm>
          </p:grpSpPr>
          <p:pic>
            <p:nvPicPr>
              <p:cNvPr id="844" name="Google Shape;844;p54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0" y="0"/>
                <a:ext cx="2147483646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45" name="Google Shape;845;p54"/>
              <p:cNvSpPr txBox="1"/>
              <p:nvPr/>
            </p:nvSpPr>
            <p:spPr>
              <a:xfrm>
                <a:off x="184832717" y="128541122"/>
                <a:ext cx="1777818461" cy="18255600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Tahoma"/>
                  <a:buNone/>
                </a:pPr>
                <a:r>
                  <a:rPr lang="en-US" sz="1600" b="0" i="0" u="none" strike="noStrike" cap="non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Reliable and Fast Content Delivery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46" name="Google Shape;846;p54"/>
            <p:cNvGrpSpPr/>
            <p:nvPr/>
          </p:nvGrpSpPr>
          <p:grpSpPr>
            <a:xfrm>
              <a:off x="1635544800" y="1179603700"/>
              <a:ext cx="511938763" cy="967879914"/>
              <a:chOff x="0" y="0"/>
              <a:chExt cx="2147483559" cy="2147483600"/>
            </a:xfrm>
          </p:grpSpPr>
          <p:pic>
            <p:nvPicPr>
              <p:cNvPr id="847" name="Google Shape;847;p54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0" y="0"/>
                <a:ext cx="2147483559" cy="2147483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48" name="Google Shape;848;p54"/>
              <p:cNvSpPr txBox="1"/>
              <p:nvPr/>
            </p:nvSpPr>
            <p:spPr>
              <a:xfrm>
                <a:off x="180103250" y="133155350"/>
                <a:ext cx="1782627869" cy="18182583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Tahoma"/>
                  <a:buNone/>
                </a:pPr>
                <a:r>
                  <a:rPr lang="en-US" sz="1600" b="0" i="0" u="none" strike="noStrike" cap="non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Massive Video Streaming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grpSp>
          <p:nvGrpSpPr>
            <p:cNvPr id="849" name="Google Shape;849;p54"/>
            <p:cNvGrpSpPr/>
            <p:nvPr/>
          </p:nvGrpSpPr>
          <p:grpSpPr>
            <a:xfrm>
              <a:off x="0" y="1179603700"/>
              <a:ext cx="485344591" cy="967879914"/>
              <a:chOff x="0" y="0"/>
              <a:chExt cx="2147483647" cy="2147483647"/>
            </a:xfrm>
          </p:grpSpPr>
          <p:pic>
            <p:nvPicPr>
              <p:cNvPr id="850" name="Google Shape;850;p54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0" y="0"/>
                <a:ext cx="2147483647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51" name="Google Shape;851;p54"/>
              <p:cNvSpPr txBox="1"/>
              <p:nvPr/>
            </p:nvSpPr>
            <p:spPr>
              <a:xfrm>
                <a:off x="188891356" y="128036227"/>
                <a:ext cx="1769700566" cy="18284963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Tahoma"/>
                  <a:buNone/>
                </a:pPr>
                <a:r>
                  <a:rPr lang="en-US" sz="1600" b="0" i="0" u="none" strike="noStrike" cap="non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Cost-Driven Content Delivery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52" name="Google Shape;852;p54"/>
            <p:cNvGrpSpPr/>
            <p:nvPr/>
          </p:nvGrpSpPr>
          <p:grpSpPr>
            <a:xfrm>
              <a:off x="485344479" y="1179603700"/>
              <a:ext cx="571806672" cy="967879914"/>
              <a:chOff x="-116118187" y="0"/>
              <a:chExt cx="1576847869" cy="2147483600"/>
            </a:xfrm>
          </p:grpSpPr>
          <p:pic>
            <p:nvPicPr>
              <p:cNvPr id="853" name="Google Shape;853;p54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-116118187" y="0"/>
                <a:ext cx="1576847869" cy="2147483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54" name="Google Shape;854;p54"/>
              <p:cNvSpPr txBox="1"/>
              <p:nvPr/>
            </p:nvSpPr>
            <p:spPr>
              <a:xfrm>
                <a:off x="118399963" y="133155388"/>
                <a:ext cx="1249391327" cy="18182583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Tahoma"/>
                  <a:buNone/>
                </a:pPr>
                <a:r>
                  <a:rPr lang="en-US" sz="1600" b="0" i="0" u="none" strike="noStrike" cap="none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rPr>
                  <a:t>Delay- Guaranteed Content Delivery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55" name="Google Shape;855;p54"/>
          <p:cNvSpPr/>
          <p:nvPr/>
        </p:nvSpPr>
        <p:spPr>
          <a:xfrm>
            <a:off x="4288387" y="6215390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Content Delivery with </a:t>
            </a:r>
            <a:br>
              <a:rPr lang="en-US" sz="14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14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Hybrid Networks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55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Societal Scale Information Sharing</a:t>
            </a:r>
            <a:endParaRPr/>
          </a:p>
        </p:txBody>
      </p:sp>
      <p:sp>
        <p:nvSpPr>
          <p:cNvPr id="861" name="Google Shape;861;p55"/>
          <p:cNvSpPr txBox="1"/>
          <p:nvPr/>
        </p:nvSpPr>
        <p:spPr>
          <a:xfrm>
            <a:off x="6629400" y="3352800"/>
            <a:ext cx="2514600" cy="289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2" name="Google Shape;862;p55"/>
          <p:cNvCxnSpPr/>
          <p:nvPr/>
        </p:nvCxnSpPr>
        <p:spPr>
          <a:xfrm>
            <a:off x="762000" y="4114800"/>
            <a:ext cx="76200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863" name="Google Shape;863;p55"/>
          <p:cNvCxnSpPr/>
          <p:nvPr/>
        </p:nvCxnSpPr>
        <p:spPr>
          <a:xfrm>
            <a:off x="5105400" y="1600200"/>
            <a:ext cx="0" cy="449580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864" name="Google Shape;864;p55"/>
          <p:cNvSpPr/>
          <p:nvPr/>
        </p:nvSpPr>
        <p:spPr>
          <a:xfrm>
            <a:off x="5410200" y="1371600"/>
            <a:ext cx="3352800" cy="685800"/>
          </a:xfrm>
          <a:prstGeom prst="roundRect">
            <a:avLst>
              <a:gd name="adj" fmla="val 216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Societal scale </a:t>
            </a:r>
            <a:r>
              <a:rPr lang="en-US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delay-tolerant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information sharing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55"/>
          <p:cNvSpPr/>
          <p:nvPr/>
        </p:nvSpPr>
        <p:spPr>
          <a:xfrm>
            <a:off x="1828800" y="1371600"/>
            <a:ext cx="3124200" cy="685800"/>
          </a:xfrm>
          <a:prstGeom prst="roundRect">
            <a:avLst>
              <a:gd name="adj" fmla="val 216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Societal scale </a:t>
            </a:r>
            <a:r>
              <a:rPr lang="en-US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instant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information sharing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55"/>
          <p:cNvSpPr/>
          <p:nvPr/>
        </p:nvSpPr>
        <p:spPr>
          <a:xfrm>
            <a:off x="228600" y="3276600"/>
            <a:ext cx="1524000" cy="762000"/>
          </a:xfrm>
          <a:prstGeom prst="roundRect">
            <a:avLst>
              <a:gd name="adj" fmla="val 216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Information Layer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55"/>
          <p:cNvSpPr/>
          <p:nvPr/>
        </p:nvSpPr>
        <p:spPr>
          <a:xfrm>
            <a:off x="228600" y="4267200"/>
            <a:ext cx="1905000" cy="762000"/>
          </a:xfrm>
          <a:prstGeom prst="roundRect">
            <a:avLst>
              <a:gd name="adj" fmla="val 216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Dissemination Layer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55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9" name="Google Shape;869;p55"/>
          <p:cNvGrpSpPr/>
          <p:nvPr/>
        </p:nvGrpSpPr>
        <p:grpSpPr>
          <a:xfrm>
            <a:off x="2078037" y="2176462"/>
            <a:ext cx="2854325" cy="1633537"/>
            <a:chOff x="2078037" y="2176462"/>
            <a:chExt cx="2854325" cy="1633537"/>
          </a:xfrm>
        </p:grpSpPr>
        <p:pic>
          <p:nvPicPr>
            <p:cNvPr id="870" name="Google Shape;870;p5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78037" y="2176462"/>
              <a:ext cx="2854325" cy="16335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1" name="Google Shape;871;p55"/>
            <p:cNvSpPr txBox="1"/>
            <p:nvPr/>
          </p:nvSpPr>
          <p:spPr>
            <a:xfrm>
              <a:off x="2178050" y="2254250"/>
              <a:ext cx="2654300" cy="143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lang="en-US" sz="2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DYNATOPS: efficient Pub/Sub under societal scale dynamic information needs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2" name="Google Shape;872;p55"/>
          <p:cNvSpPr txBox="1"/>
          <p:nvPr/>
        </p:nvSpPr>
        <p:spPr>
          <a:xfrm>
            <a:off x="2286000" y="3733800"/>
            <a:ext cx="2133600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3" name="Google Shape;873;p55"/>
          <p:cNvGrpSpPr/>
          <p:nvPr/>
        </p:nvGrpSpPr>
        <p:grpSpPr>
          <a:xfrm>
            <a:off x="2078037" y="4389437"/>
            <a:ext cx="2854325" cy="1633537"/>
            <a:chOff x="2078037" y="4389437"/>
            <a:chExt cx="2854325" cy="1633537"/>
          </a:xfrm>
        </p:grpSpPr>
        <p:pic>
          <p:nvPicPr>
            <p:cNvPr id="874" name="Google Shape;874;p5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078037" y="4389437"/>
              <a:ext cx="2854325" cy="16335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5" name="Google Shape;875;p55"/>
            <p:cNvSpPr txBox="1"/>
            <p:nvPr/>
          </p:nvSpPr>
          <p:spPr>
            <a:xfrm>
              <a:off x="2178050" y="4464050"/>
              <a:ext cx="2654300" cy="143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lang="en-US" sz="2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GSFord: Reliable information delivery   under regional failures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6" name="Google Shape;876;p55"/>
          <p:cNvGrpSpPr/>
          <p:nvPr/>
        </p:nvGrpSpPr>
        <p:grpSpPr>
          <a:xfrm>
            <a:off x="5505450" y="2176462"/>
            <a:ext cx="3009900" cy="1633537"/>
            <a:chOff x="5505450" y="2176462"/>
            <a:chExt cx="3009900" cy="1633537"/>
          </a:xfrm>
        </p:grpSpPr>
        <p:pic>
          <p:nvPicPr>
            <p:cNvPr id="877" name="Google Shape;877;p5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505450" y="2176462"/>
              <a:ext cx="3009900" cy="16335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8" name="Google Shape;878;p55"/>
            <p:cNvSpPr txBox="1"/>
            <p:nvPr/>
          </p:nvSpPr>
          <p:spPr>
            <a:xfrm>
              <a:off x="5607050" y="2254250"/>
              <a:ext cx="2806700" cy="143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lang="en-US" sz="2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Efficient mobile information crowdsoursing and querying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9" name="Google Shape;879;p55"/>
          <p:cNvGrpSpPr/>
          <p:nvPr/>
        </p:nvGrpSpPr>
        <p:grpSpPr>
          <a:xfrm>
            <a:off x="5505450" y="4389437"/>
            <a:ext cx="2932112" cy="1633537"/>
            <a:chOff x="5505450" y="4389437"/>
            <a:chExt cx="2932112" cy="1633537"/>
          </a:xfrm>
        </p:grpSpPr>
        <p:pic>
          <p:nvPicPr>
            <p:cNvPr id="880" name="Google Shape;880;p5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505450" y="4389437"/>
              <a:ext cx="2932112" cy="16335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1" name="Google Shape;881;p55"/>
            <p:cNvSpPr txBox="1"/>
            <p:nvPr/>
          </p:nvSpPr>
          <p:spPr>
            <a:xfrm>
              <a:off x="5607050" y="4464050"/>
              <a:ext cx="2730500" cy="143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lang="en-US" sz="2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OFacebook: efficient offline access to online social media on mobile devices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56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85165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Modeling Distributed Systems</a:t>
            </a:r>
            <a:endParaRPr/>
          </a:p>
        </p:txBody>
      </p:sp>
      <p:sp>
        <p:nvSpPr>
          <p:cNvPr id="887" name="Google Shape;887;p56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Key Questions 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What are the main </a:t>
            </a:r>
            <a:r>
              <a:rPr lang="en-US" u="sng"/>
              <a:t>entities</a:t>
            </a:r>
            <a:r>
              <a:rPr lang="en-US"/>
              <a:t> in the system?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How do they </a:t>
            </a:r>
            <a:r>
              <a:rPr lang="en-US" u="sng"/>
              <a:t>interact</a:t>
            </a:r>
            <a:r>
              <a:rPr lang="en-US"/>
              <a:t>?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How does the system operate?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What are the characteristics that affect their individual and </a:t>
            </a:r>
            <a:r>
              <a:rPr lang="en-US" u="sng"/>
              <a:t>collective</a:t>
            </a:r>
            <a:r>
              <a:rPr lang="en-US"/>
              <a:t> behavior?</a:t>
            </a:r>
            <a:endParaRPr/>
          </a:p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Course logistics and details</a:t>
            </a:r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Homeworks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Paper summaries  (choose 2 papers in each summary from reading list)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Midterm Examination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Course Project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In groups of 3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Potential projects available on webpage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Past projects available on webpage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57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57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57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Classifying Distributed Systems</a:t>
            </a:r>
            <a:endParaRPr/>
          </a:p>
        </p:txBody>
      </p:sp>
      <p:sp>
        <p:nvSpPr>
          <p:cNvPr id="895" name="Google Shape;895;p57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Based on Architectural Models</a:t>
            </a:r>
            <a:endParaRPr/>
          </a:p>
          <a:p>
            <a:pPr marL="80010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400">
                <a:solidFill>
                  <a:schemeClr val="dk1"/>
                </a:solidFill>
              </a:rPr>
              <a:t>Client-Server, Peer-to-peer, Proxy based,…</a:t>
            </a:r>
            <a:endParaRPr/>
          </a:p>
          <a:p>
            <a:pPr marL="45720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Based on computation/communication  - degree of synchrony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Synchronous, </a:t>
            </a:r>
            <a:r>
              <a:rPr lang="en-US"/>
              <a:t> </a:t>
            </a: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Asynchronous</a:t>
            </a:r>
            <a:endParaRPr/>
          </a:p>
          <a:p>
            <a:pPr marL="742950" marR="0" lvl="1" indent="-1333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Based on communication style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Message Passing, </a:t>
            </a:r>
            <a:r>
              <a:rPr lang="en-US"/>
              <a:t> </a:t>
            </a: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Shared Memory</a:t>
            </a:r>
            <a:endParaRPr/>
          </a:p>
          <a:p>
            <a:pPr marL="742950" marR="0" lvl="1" indent="-1333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Based on Fault model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Crash failures, Omission failures, Byzantine failures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how to handle failure of processes/channels</a:t>
            </a:r>
            <a:endParaRPr/>
          </a:p>
          <a:p>
            <a:pPr marL="742950" marR="0" lvl="1" indent="-1333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58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Architectural Models</a:t>
            </a:r>
            <a:endParaRPr/>
          </a:p>
        </p:txBody>
      </p:sp>
      <p:sp>
        <p:nvSpPr>
          <p:cNvPr id="901" name="Google Shape;901;p58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u="sng"/>
              <a:t>Client-Server</a:t>
            </a:r>
            <a:endParaRPr u="sng"/>
          </a:p>
        </p:txBody>
      </p:sp>
      <p:pic>
        <p:nvPicPr>
          <p:cNvPr id="902" name="Google Shape;902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2209800"/>
            <a:ext cx="7975600" cy="3114675"/>
          </a:xfrm>
          <a:prstGeom prst="rect">
            <a:avLst/>
          </a:prstGeom>
          <a:noFill/>
          <a:ln>
            <a:noFill/>
          </a:ln>
        </p:spPr>
      </p:pic>
      <p:sp>
        <p:nvSpPr>
          <p:cNvPr id="903" name="Google Shape;903;p58"/>
          <p:cNvSpPr txBox="1"/>
          <p:nvPr/>
        </p:nvSpPr>
        <p:spPr>
          <a:xfrm>
            <a:off x="914400" y="5943600"/>
            <a:ext cx="7620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Request-response paradigm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59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Architectural Models</a:t>
            </a:r>
            <a:endParaRPr/>
          </a:p>
        </p:txBody>
      </p:sp>
      <p:sp>
        <p:nvSpPr>
          <p:cNvPr id="909" name="Google Shape;909;p59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u="sng"/>
              <a:t>Peer-to-Peer</a:t>
            </a:r>
            <a:endParaRPr u="sng"/>
          </a:p>
        </p:txBody>
      </p:sp>
      <p:pic>
        <p:nvPicPr>
          <p:cNvPr id="910" name="Google Shape;910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094876"/>
            <a:ext cx="4992356" cy="4012246"/>
          </a:xfrm>
          <a:prstGeom prst="rect">
            <a:avLst/>
          </a:prstGeom>
          <a:noFill/>
          <a:ln>
            <a:noFill/>
          </a:ln>
        </p:spPr>
      </p:pic>
      <p:sp>
        <p:nvSpPr>
          <p:cNvPr id="911" name="Google Shape;911;p59"/>
          <p:cNvSpPr txBox="1"/>
          <p:nvPr/>
        </p:nvSpPr>
        <p:spPr>
          <a:xfrm>
            <a:off x="5733924" y="2870549"/>
            <a:ext cx="26670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single node server as a server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nodes act as client (and server) at a time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60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Architectural Models</a:t>
            </a:r>
            <a:endParaRPr/>
          </a:p>
        </p:txBody>
      </p:sp>
      <p:sp>
        <p:nvSpPr>
          <p:cNvPr id="918" name="Google Shape;918;p60"/>
          <p:cNvSpPr txBox="1">
            <a:spLocks noGrp="1"/>
          </p:cNvSpPr>
          <p:nvPr>
            <p:ph type="body" idx="1"/>
          </p:nvPr>
        </p:nvSpPr>
        <p:spPr>
          <a:xfrm>
            <a:off x="380999" y="1676400"/>
            <a:ext cx="8656321" cy="51054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400"/>
              <a:t>Multiple servers, proxy servers and caches, mobile code, …</a:t>
            </a:r>
            <a:endParaRPr sz="2400"/>
          </a:p>
        </p:txBody>
      </p:sp>
      <p:pic>
        <p:nvPicPr>
          <p:cNvPr id="919" name="Google Shape;919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498" y="2211680"/>
            <a:ext cx="3882203" cy="301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7363" y="5462882"/>
            <a:ext cx="3657600" cy="1239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p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29285" y="2468880"/>
            <a:ext cx="4408035" cy="2305397"/>
          </a:xfrm>
          <a:prstGeom prst="rect">
            <a:avLst/>
          </a:prstGeom>
          <a:noFill/>
          <a:ln>
            <a:noFill/>
          </a:ln>
        </p:spPr>
      </p:pic>
      <p:sp>
        <p:nvSpPr>
          <p:cNvPr id="922" name="Google Shape;922;p60"/>
          <p:cNvSpPr txBox="1"/>
          <p:nvPr/>
        </p:nvSpPr>
        <p:spPr>
          <a:xfrm>
            <a:off x="1905000" y="6292334"/>
            <a:ext cx="1219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Proxy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60"/>
          <p:cNvSpPr txBox="1"/>
          <p:nvPr/>
        </p:nvSpPr>
        <p:spPr>
          <a:xfrm>
            <a:off x="1761643" y="4906034"/>
            <a:ext cx="1219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Multiple servers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60"/>
          <p:cNvSpPr txBox="1"/>
          <p:nvPr/>
        </p:nvSpPr>
        <p:spPr>
          <a:xfrm>
            <a:off x="6693201" y="3848933"/>
            <a:ext cx="14855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Mobile code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61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61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44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61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Computation in distributed systems</a:t>
            </a:r>
            <a:endParaRPr/>
          </a:p>
        </p:txBody>
      </p:sp>
      <p:sp>
        <p:nvSpPr>
          <p:cNvPr id="932" name="Google Shape;932;p61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Two variants based on </a:t>
            </a:r>
            <a:r>
              <a:rPr lang="en-US" sz="2400" u="sng"/>
              <a:t>bound on timing of events</a:t>
            </a:r>
            <a:endParaRPr/>
          </a:p>
          <a:p>
            <a:pPr marL="342900" marR="0" lvl="0" indent="-190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Asynchronous system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no assumptions about process execution speeds and message delivery delays</a:t>
            </a:r>
            <a:endParaRPr/>
          </a:p>
          <a:p>
            <a:pPr marL="742950" marR="0" lvl="1" indent="-158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Synchronous system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make assumptions about relative speeds of processes and delays associated with communication channels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constrains implementation of processes and communication</a:t>
            </a:r>
            <a:endParaRPr/>
          </a:p>
          <a:p>
            <a:pPr marL="742950" marR="0" lvl="1" indent="-158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85750" lvl="0" indent="-285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Concurrent Programming Models </a:t>
            </a:r>
            <a:endParaRPr/>
          </a:p>
          <a:p>
            <a:pPr marL="800100" lvl="1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 sz="2000" b="0" i="0" u="none" strike="noStrike" cap="none">
                <a:solidFill>
                  <a:schemeClr val="accent1"/>
                </a:solidFill>
              </a:rPr>
              <a:t>Communicating processes</a:t>
            </a:r>
            <a:r>
              <a:rPr lang="en-US" sz="2000"/>
              <a:t>, </a:t>
            </a:r>
            <a:r>
              <a:rPr lang="en-US" sz="2000" b="0" i="0" u="none" strike="noStrike" cap="none">
                <a:solidFill>
                  <a:schemeClr val="accent1"/>
                </a:solidFill>
              </a:rPr>
              <a:t>Functions, Logical clauses</a:t>
            </a:r>
            <a:r>
              <a:rPr lang="en-US" sz="2000"/>
              <a:t>, </a:t>
            </a:r>
            <a:r>
              <a:rPr lang="en-US" sz="2000" b="0" i="0" u="none" strike="noStrike" cap="none">
                <a:solidFill>
                  <a:schemeClr val="accent1"/>
                </a:solidFill>
              </a:rPr>
              <a:t>Passive Objects</a:t>
            </a:r>
            <a:r>
              <a:rPr lang="en-US" sz="2000"/>
              <a:t>, </a:t>
            </a:r>
            <a:r>
              <a:rPr lang="en-US" sz="2000" b="0" i="0" u="none" strike="noStrike" cap="none">
                <a:solidFill>
                  <a:schemeClr val="accent1"/>
                </a:solidFill>
              </a:rPr>
              <a:t>Active objects, Agents</a:t>
            </a:r>
            <a:endParaRPr sz="20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62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62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45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62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Concurrency issues</a:t>
            </a:r>
            <a:endParaRPr/>
          </a:p>
        </p:txBody>
      </p:sp>
      <p:sp>
        <p:nvSpPr>
          <p:cNvPr id="940" name="Google Shape;940;p62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Consider the requirements of transaction based systems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Atomicity - either all effects take place or none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Consistency - correctness of data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Isolated - as if there were one serial database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Durable - effects are not lost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General correctness of distributed computation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Safety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Liveness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63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Flynn’s Taxonomy for Parallel Computing</a:t>
            </a:r>
            <a:endParaRPr/>
          </a:p>
        </p:txBody>
      </p:sp>
      <p:sp>
        <p:nvSpPr>
          <p:cNvPr id="946" name="Google Shape;946;p63"/>
          <p:cNvSpPr txBox="1"/>
          <p:nvPr/>
        </p:nvSpPr>
        <p:spPr>
          <a:xfrm>
            <a:off x="2667000" y="1371600"/>
            <a:ext cx="449580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63"/>
          <p:cNvSpPr txBox="1"/>
          <p:nvPr/>
        </p:nvSpPr>
        <p:spPr>
          <a:xfrm>
            <a:off x="2667000" y="1905000"/>
            <a:ext cx="220980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Single (SI)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63"/>
          <p:cNvSpPr txBox="1"/>
          <p:nvPr/>
        </p:nvSpPr>
        <p:spPr>
          <a:xfrm>
            <a:off x="4953000" y="1905000"/>
            <a:ext cx="220980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Multiple (MI)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63"/>
          <p:cNvSpPr txBox="1"/>
          <p:nvPr/>
        </p:nvSpPr>
        <p:spPr>
          <a:xfrm rot="-5400000">
            <a:off x="214312" y="3822700"/>
            <a:ext cx="274320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63"/>
          <p:cNvSpPr txBox="1"/>
          <p:nvPr/>
        </p:nvSpPr>
        <p:spPr>
          <a:xfrm rot="-5400000">
            <a:off x="1309687" y="4660900"/>
            <a:ext cx="182880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Multiple (MD)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51" name="Google Shape;951;p63"/>
          <p:cNvGraphicFramePr/>
          <p:nvPr/>
        </p:nvGraphicFramePr>
        <p:xfrm>
          <a:off x="2590800" y="2362200"/>
          <a:ext cx="4648200" cy="3352800"/>
        </p:xfrm>
        <a:graphic>
          <a:graphicData uri="http://schemas.openxmlformats.org/drawingml/2006/table">
            <a:tbl>
              <a:tblPr>
                <a:noFill/>
                <a:tableStyleId>{14B032A1-5FBD-4E01-9D43-F801F8BC0F12}</a:tableStyleId>
              </a:tblPr>
              <a:tblGrid>
                <a:gridCol w="2324100"/>
                <a:gridCol w="2324100"/>
              </a:tblGrid>
              <a:tr h="1676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SISD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Single-threaded process</a:t>
                      </a:r>
                      <a:endParaRPr sz="1400" u="none" strike="noStrike" cap="none"/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MISD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Pipeline architecture</a:t>
                      </a:r>
                      <a:endParaRPr sz="1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676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SIMD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Vector Processing</a:t>
                      </a:r>
                      <a:endParaRPr sz="1400" u="none" strike="noStrike" cap="none"/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MIMD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Multi-threaded Programming</a:t>
                      </a:r>
                      <a:endParaRPr sz="1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952" name="Google Shape;952;p63"/>
          <p:cNvSpPr txBox="1"/>
          <p:nvPr/>
        </p:nvSpPr>
        <p:spPr>
          <a:xfrm rot="-5400000">
            <a:off x="1309687" y="2984500"/>
            <a:ext cx="182880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Single (SD)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63"/>
          <p:cNvSpPr txBox="1"/>
          <p:nvPr/>
        </p:nvSpPr>
        <p:spPr>
          <a:xfrm>
            <a:off x="1295400" y="6019800"/>
            <a:ext cx="67056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1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Parallelism –  A Practical Realization of  Concurrency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8" name="Google Shape;958;p64"/>
          <p:cNvCxnSpPr/>
          <p:nvPr/>
        </p:nvCxnSpPr>
        <p:spPr>
          <a:xfrm>
            <a:off x="2286000" y="3163887"/>
            <a:ext cx="1828800" cy="1587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959" name="Google Shape;959;p64"/>
          <p:cNvCxnSpPr/>
          <p:nvPr/>
        </p:nvCxnSpPr>
        <p:spPr>
          <a:xfrm>
            <a:off x="5029200" y="3162300"/>
            <a:ext cx="1828800" cy="1587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960" name="Google Shape;960;p64"/>
          <p:cNvSpPr/>
          <p:nvPr/>
        </p:nvSpPr>
        <p:spPr>
          <a:xfrm>
            <a:off x="4114800" y="2667000"/>
            <a:ext cx="914400" cy="990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64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SISD (Single Instruction Single Data Stream)</a:t>
            </a:r>
            <a:endParaRPr/>
          </a:p>
        </p:txBody>
      </p:sp>
      <p:sp>
        <p:nvSpPr>
          <p:cNvPr id="962" name="Google Shape;962;p64"/>
          <p:cNvSpPr txBox="1"/>
          <p:nvPr/>
        </p:nvSpPr>
        <p:spPr>
          <a:xfrm>
            <a:off x="2667000" y="2971800"/>
            <a:ext cx="304800" cy="3810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64"/>
          <p:cNvSpPr txBox="1"/>
          <p:nvPr/>
        </p:nvSpPr>
        <p:spPr>
          <a:xfrm>
            <a:off x="3124200" y="2971800"/>
            <a:ext cx="304800" cy="3810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64"/>
          <p:cNvSpPr txBox="1"/>
          <p:nvPr/>
        </p:nvSpPr>
        <p:spPr>
          <a:xfrm>
            <a:off x="3581400" y="2971800"/>
            <a:ext cx="304800" cy="3810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64"/>
          <p:cNvSpPr txBox="1"/>
          <p:nvPr/>
        </p:nvSpPr>
        <p:spPr>
          <a:xfrm>
            <a:off x="4419600" y="2971800"/>
            <a:ext cx="3048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64"/>
          <p:cNvSpPr txBox="1"/>
          <p:nvPr/>
        </p:nvSpPr>
        <p:spPr>
          <a:xfrm>
            <a:off x="5257800" y="2971800"/>
            <a:ext cx="3048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64"/>
          <p:cNvSpPr txBox="1"/>
          <p:nvPr/>
        </p:nvSpPr>
        <p:spPr>
          <a:xfrm>
            <a:off x="5715000" y="2971800"/>
            <a:ext cx="3048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64"/>
          <p:cNvSpPr txBox="1"/>
          <p:nvPr/>
        </p:nvSpPr>
        <p:spPr>
          <a:xfrm>
            <a:off x="6172200" y="2971800"/>
            <a:ext cx="3048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64"/>
          <p:cNvSpPr txBox="1"/>
          <p:nvPr/>
        </p:nvSpPr>
        <p:spPr>
          <a:xfrm>
            <a:off x="3995737" y="2286000"/>
            <a:ext cx="1185862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70" name="Google Shape;970;p64"/>
          <p:cNvCxnSpPr/>
          <p:nvPr/>
        </p:nvCxnSpPr>
        <p:spPr>
          <a:xfrm rot="-5400000">
            <a:off x="4324350" y="3903662"/>
            <a:ext cx="495300" cy="3175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971" name="Google Shape;971;p64"/>
          <p:cNvSpPr txBox="1"/>
          <p:nvPr/>
        </p:nvSpPr>
        <p:spPr>
          <a:xfrm>
            <a:off x="3946525" y="4157662"/>
            <a:ext cx="1235075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64"/>
          <p:cNvSpPr txBox="1"/>
          <p:nvPr/>
        </p:nvSpPr>
        <p:spPr>
          <a:xfrm>
            <a:off x="685800" y="4876800"/>
            <a:ext cx="7789862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sequential computer which exploits no parallelism in either the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instruction or data streams.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 of SISD architecture are the traditional </a:t>
            </a: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uniprocessor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machines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(currently manufactured PCs have multiple processors) or old </a:t>
            </a: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mainframes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65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SIMD</a:t>
            </a:r>
            <a:endParaRPr/>
          </a:p>
        </p:txBody>
      </p:sp>
      <p:cxnSp>
        <p:nvCxnSpPr>
          <p:cNvPr id="978" name="Google Shape;978;p65"/>
          <p:cNvCxnSpPr/>
          <p:nvPr/>
        </p:nvCxnSpPr>
        <p:spPr>
          <a:xfrm>
            <a:off x="5029200" y="3581400"/>
            <a:ext cx="2133600" cy="1587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979" name="Google Shape;979;p65"/>
          <p:cNvCxnSpPr/>
          <p:nvPr/>
        </p:nvCxnSpPr>
        <p:spPr>
          <a:xfrm>
            <a:off x="1524000" y="3581400"/>
            <a:ext cx="2590800" cy="1587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980" name="Google Shape;980;p65"/>
          <p:cNvSpPr/>
          <p:nvPr/>
        </p:nvSpPr>
        <p:spPr>
          <a:xfrm>
            <a:off x="4114800" y="1905000"/>
            <a:ext cx="914400" cy="3352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65"/>
          <p:cNvSpPr txBox="1"/>
          <p:nvPr/>
        </p:nvSpPr>
        <p:spPr>
          <a:xfrm>
            <a:off x="2362200" y="2209800"/>
            <a:ext cx="457200" cy="3810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strike="noStrike" cap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65"/>
          <p:cNvSpPr txBox="1"/>
          <p:nvPr/>
        </p:nvSpPr>
        <p:spPr>
          <a:xfrm>
            <a:off x="3995737" y="1524000"/>
            <a:ext cx="1185862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3" name="Google Shape;983;p65"/>
          <p:cNvCxnSpPr/>
          <p:nvPr/>
        </p:nvCxnSpPr>
        <p:spPr>
          <a:xfrm rot="-5400000">
            <a:off x="4324350" y="5122862"/>
            <a:ext cx="495300" cy="3175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984" name="Google Shape;984;p65"/>
          <p:cNvSpPr txBox="1"/>
          <p:nvPr/>
        </p:nvSpPr>
        <p:spPr>
          <a:xfrm>
            <a:off x="3946525" y="5376862"/>
            <a:ext cx="1235075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65"/>
          <p:cNvSpPr txBox="1"/>
          <p:nvPr/>
        </p:nvSpPr>
        <p:spPr>
          <a:xfrm>
            <a:off x="3429000" y="2209800"/>
            <a:ext cx="457200" cy="3810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strike="noStrike" cap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65"/>
          <p:cNvSpPr txBox="1"/>
          <p:nvPr/>
        </p:nvSpPr>
        <p:spPr>
          <a:xfrm>
            <a:off x="2895600" y="2209800"/>
            <a:ext cx="457200" cy="3810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strike="noStrike" cap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65"/>
          <p:cNvSpPr txBox="1"/>
          <p:nvPr/>
        </p:nvSpPr>
        <p:spPr>
          <a:xfrm>
            <a:off x="5257800" y="2209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strike="noStrike" cap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65"/>
          <p:cNvSpPr txBox="1"/>
          <p:nvPr/>
        </p:nvSpPr>
        <p:spPr>
          <a:xfrm>
            <a:off x="5791200" y="2209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strike="noStrike" cap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65"/>
          <p:cNvSpPr txBox="1"/>
          <p:nvPr/>
        </p:nvSpPr>
        <p:spPr>
          <a:xfrm>
            <a:off x="6324600" y="2209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strike="noStrike" cap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65"/>
          <p:cNvSpPr txBox="1"/>
          <p:nvPr/>
        </p:nvSpPr>
        <p:spPr>
          <a:xfrm>
            <a:off x="2362200" y="2590800"/>
            <a:ext cx="457200" cy="3810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strike="noStrike" cap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65"/>
          <p:cNvSpPr txBox="1"/>
          <p:nvPr/>
        </p:nvSpPr>
        <p:spPr>
          <a:xfrm>
            <a:off x="2362200" y="2971800"/>
            <a:ext cx="457200" cy="3810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strike="noStrike" cap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65"/>
          <p:cNvSpPr txBox="1"/>
          <p:nvPr/>
        </p:nvSpPr>
        <p:spPr>
          <a:xfrm>
            <a:off x="2362200" y="3352800"/>
            <a:ext cx="457200" cy="3810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strike="noStrike" cap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65"/>
          <p:cNvSpPr txBox="1"/>
          <p:nvPr/>
        </p:nvSpPr>
        <p:spPr>
          <a:xfrm>
            <a:off x="2362200" y="3733800"/>
            <a:ext cx="457200" cy="3810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strike="noStrike" cap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65"/>
          <p:cNvSpPr txBox="1"/>
          <p:nvPr/>
        </p:nvSpPr>
        <p:spPr>
          <a:xfrm>
            <a:off x="2362200" y="4114800"/>
            <a:ext cx="457200" cy="3810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65"/>
          <p:cNvSpPr txBox="1"/>
          <p:nvPr/>
        </p:nvSpPr>
        <p:spPr>
          <a:xfrm>
            <a:off x="2362200" y="4495800"/>
            <a:ext cx="457200" cy="3810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1" u="none" strike="noStrike" cap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65"/>
          <p:cNvSpPr txBox="1"/>
          <p:nvPr/>
        </p:nvSpPr>
        <p:spPr>
          <a:xfrm>
            <a:off x="2895600" y="2590800"/>
            <a:ext cx="457200" cy="3810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strike="noStrike" cap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65"/>
          <p:cNvSpPr txBox="1"/>
          <p:nvPr/>
        </p:nvSpPr>
        <p:spPr>
          <a:xfrm>
            <a:off x="2895600" y="2971800"/>
            <a:ext cx="457200" cy="3810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strike="noStrike" cap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65"/>
          <p:cNvSpPr txBox="1"/>
          <p:nvPr/>
        </p:nvSpPr>
        <p:spPr>
          <a:xfrm>
            <a:off x="2895600" y="3352800"/>
            <a:ext cx="457200" cy="3810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strike="noStrike" cap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65"/>
          <p:cNvSpPr txBox="1"/>
          <p:nvPr/>
        </p:nvSpPr>
        <p:spPr>
          <a:xfrm>
            <a:off x="2895600" y="3733800"/>
            <a:ext cx="457200" cy="3810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strike="noStrike" cap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65"/>
          <p:cNvSpPr txBox="1"/>
          <p:nvPr/>
        </p:nvSpPr>
        <p:spPr>
          <a:xfrm>
            <a:off x="2895600" y="4114800"/>
            <a:ext cx="457200" cy="3810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65"/>
          <p:cNvSpPr txBox="1"/>
          <p:nvPr/>
        </p:nvSpPr>
        <p:spPr>
          <a:xfrm>
            <a:off x="2895600" y="4495800"/>
            <a:ext cx="457200" cy="3810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1" u="none" strike="noStrike" cap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65"/>
          <p:cNvSpPr txBox="1"/>
          <p:nvPr/>
        </p:nvSpPr>
        <p:spPr>
          <a:xfrm>
            <a:off x="3429000" y="2590800"/>
            <a:ext cx="457200" cy="3810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strike="noStrike" cap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65"/>
          <p:cNvSpPr txBox="1"/>
          <p:nvPr/>
        </p:nvSpPr>
        <p:spPr>
          <a:xfrm>
            <a:off x="3429000" y="2971800"/>
            <a:ext cx="457200" cy="3810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strike="noStrike" cap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65"/>
          <p:cNvSpPr txBox="1"/>
          <p:nvPr/>
        </p:nvSpPr>
        <p:spPr>
          <a:xfrm>
            <a:off x="3429000" y="3352800"/>
            <a:ext cx="457200" cy="3810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strike="noStrike" cap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65"/>
          <p:cNvSpPr txBox="1"/>
          <p:nvPr/>
        </p:nvSpPr>
        <p:spPr>
          <a:xfrm>
            <a:off x="3429000" y="3733800"/>
            <a:ext cx="457200" cy="3810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strike="noStrike" cap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65"/>
          <p:cNvSpPr txBox="1"/>
          <p:nvPr/>
        </p:nvSpPr>
        <p:spPr>
          <a:xfrm>
            <a:off x="3429000" y="4114800"/>
            <a:ext cx="457200" cy="3810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65"/>
          <p:cNvSpPr txBox="1"/>
          <p:nvPr/>
        </p:nvSpPr>
        <p:spPr>
          <a:xfrm>
            <a:off x="3429000" y="4495800"/>
            <a:ext cx="457200" cy="3810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1" u="none" strike="noStrike" cap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65"/>
          <p:cNvSpPr txBox="1"/>
          <p:nvPr/>
        </p:nvSpPr>
        <p:spPr>
          <a:xfrm>
            <a:off x="5257800" y="2590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strike="noStrike" cap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65"/>
          <p:cNvSpPr txBox="1"/>
          <p:nvPr/>
        </p:nvSpPr>
        <p:spPr>
          <a:xfrm>
            <a:off x="5257800" y="2971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strike="noStrike" cap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65"/>
          <p:cNvSpPr txBox="1"/>
          <p:nvPr/>
        </p:nvSpPr>
        <p:spPr>
          <a:xfrm>
            <a:off x="5257800" y="3352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strike="noStrike" cap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65"/>
          <p:cNvSpPr txBox="1"/>
          <p:nvPr/>
        </p:nvSpPr>
        <p:spPr>
          <a:xfrm>
            <a:off x="5257800" y="3733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strike="noStrike" cap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65"/>
          <p:cNvSpPr txBox="1"/>
          <p:nvPr/>
        </p:nvSpPr>
        <p:spPr>
          <a:xfrm>
            <a:off x="5257800" y="4114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65"/>
          <p:cNvSpPr txBox="1"/>
          <p:nvPr/>
        </p:nvSpPr>
        <p:spPr>
          <a:xfrm>
            <a:off x="5257800" y="4495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1" u="none" strike="noStrike" cap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65"/>
          <p:cNvSpPr txBox="1"/>
          <p:nvPr/>
        </p:nvSpPr>
        <p:spPr>
          <a:xfrm>
            <a:off x="5791200" y="2590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strike="noStrike" cap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65"/>
          <p:cNvSpPr txBox="1"/>
          <p:nvPr/>
        </p:nvSpPr>
        <p:spPr>
          <a:xfrm>
            <a:off x="5791200" y="2971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strike="noStrike" cap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65"/>
          <p:cNvSpPr txBox="1"/>
          <p:nvPr/>
        </p:nvSpPr>
        <p:spPr>
          <a:xfrm>
            <a:off x="5791200" y="3352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strike="noStrike" cap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65"/>
          <p:cNvSpPr txBox="1"/>
          <p:nvPr/>
        </p:nvSpPr>
        <p:spPr>
          <a:xfrm>
            <a:off x="5791200" y="3733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strike="noStrike" cap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65"/>
          <p:cNvSpPr txBox="1"/>
          <p:nvPr/>
        </p:nvSpPr>
        <p:spPr>
          <a:xfrm>
            <a:off x="5791200" y="4114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65"/>
          <p:cNvSpPr txBox="1"/>
          <p:nvPr/>
        </p:nvSpPr>
        <p:spPr>
          <a:xfrm>
            <a:off x="5791200" y="4495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1" u="none" strike="noStrike" cap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65"/>
          <p:cNvSpPr txBox="1"/>
          <p:nvPr/>
        </p:nvSpPr>
        <p:spPr>
          <a:xfrm>
            <a:off x="6324600" y="2590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strike="noStrike" cap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65"/>
          <p:cNvSpPr txBox="1"/>
          <p:nvPr/>
        </p:nvSpPr>
        <p:spPr>
          <a:xfrm>
            <a:off x="6324600" y="2971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strike="noStrike" cap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65"/>
          <p:cNvSpPr txBox="1"/>
          <p:nvPr/>
        </p:nvSpPr>
        <p:spPr>
          <a:xfrm>
            <a:off x="6324600" y="3352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strike="noStrike" cap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65"/>
          <p:cNvSpPr txBox="1"/>
          <p:nvPr/>
        </p:nvSpPr>
        <p:spPr>
          <a:xfrm>
            <a:off x="6324600" y="3733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strike="noStrike" cap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65"/>
          <p:cNvSpPr txBox="1"/>
          <p:nvPr/>
        </p:nvSpPr>
        <p:spPr>
          <a:xfrm>
            <a:off x="6324600" y="4114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65"/>
          <p:cNvSpPr txBox="1"/>
          <p:nvPr/>
        </p:nvSpPr>
        <p:spPr>
          <a:xfrm>
            <a:off x="6324600" y="4495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1" u="none" strike="noStrike" cap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65"/>
          <p:cNvSpPr txBox="1"/>
          <p:nvPr/>
        </p:nvSpPr>
        <p:spPr>
          <a:xfrm>
            <a:off x="4343400" y="2590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strike="noStrike" cap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65"/>
          <p:cNvSpPr txBox="1"/>
          <p:nvPr/>
        </p:nvSpPr>
        <p:spPr>
          <a:xfrm>
            <a:off x="4343400" y="2971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strike="noStrike" cap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65"/>
          <p:cNvSpPr txBox="1"/>
          <p:nvPr/>
        </p:nvSpPr>
        <p:spPr>
          <a:xfrm>
            <a:off x="4343400" y="3352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strike="noStrike" cap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65"/>
          <p:cNvSpPr txBox="1"/>
          <p:nvPr/>
        </p:nvSpPr>
        <p:spPr>
          <a:xfrm>
            <a:off x="4343400" y="3733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strike="noStrike" cap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65"/>
          <p:cNvSpPr txBox="1"/>
          <p:nvPr/>
        </p:nvSpPr>
        <p:spPr>
          <a:xfrm>
            <a:off x="4343400" y="4114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65"/>
          <p:cNvSpPr txBox="1"/>
          <p:nvPr/>
        </p:nvSpPr>
        <p:spPr>
          <a:xfrm>
            <a:off x="4343400" y="4495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1" u="none" strike="noStrike" cap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65"/>
          <p:cNvSpPr txBox="1"/>
          <p:nvPr/>
        </p:nvSpPr>
        <p:spPr>
          <a:xfrm>
            <a:off x="4343400" y="2209800"/>
            <a:ext cx="4572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strike="noStrike" cap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65"/>
          <p:cNvSpPr txBox="1"/>
          <p:nvPr/>
        </p:nvSpPr>
        <p:spPr>
          <a:xfrm>
            <a:off x="533400" y="5715000"/>
            <a:ext cx="795655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computer which exploits multiple data streams against a single instruction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stream to perform operations which may be naturally parallelized.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example, an </a:t>
            </a: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array processor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example, an array processor or </a:t>
            </a: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GPU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66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MISD (Multiple Instruction Single Data)</a:t>
            </a:r>
            <a:endParaRPr/>
          </a:p>
        </p:txBody>
      </p:sp>
      <p:sp>
        <p:nvSpPr>
          <p:cNvPr id="1039" name="Google Shape;1039;p66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66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49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66"/>
          <p:cNvSpPr txBox="1"/>
          <p:nvPr/>
        </p:nvSpPr>
        <p:spPr>
          <a:xfrm>
            <a:off x="990600" y="4800600"/>
            <a:ext cx="7058025" cy="147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Multiple instructions operate on a single data stream.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Uncommon architecture which is generally used for fault tolerance.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Heterogeneous systems operate on the same data stream and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aim to  agree on the result.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 include the </a:t>
            </a: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Space Shuttle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flight control computer.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2" name="Google Shape;1042;p66"/>
          <p:cNvCxnSpPr/>
          <p:nvPr/>
        </p:nvCxnSpPr>
        <p:spPr>
          <a:xfrm>
            <a:off x="2133600" y="2173287"/>
            <a:ext cx="1828800" cy="1587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1043" name="Google Shape;1043;p66"/>
          <p:cNvCxnSpPr/>
          <p:nvPr/>
        </p:nvCxnSpPr>
        <p:spPr>
          <a:xfrm>
            <a:off x="4876800" y="2171700"/>
            <a:ext cx="1828800" cy="1587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044" name="Google Shape;1044;p66"/>
          <p:cNvSpPr/>
          <p:nvPr/>
        </p:nvSpPr>
        <p:spPr>
          <a:xfrm>
            <a:off x="3962400" y="1676400"/>
            <a:ext cx="914400" cy="990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66"/>
          <p:cNvSpPr txBox="1"/>
          <p:nvPr/>
        </p:nvSpPr>
        <p:spPr>
          <a:xfrm>
            <a:off x="4267200" y="1981200"/>
            <a:ext cx="3048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6" name="Google Shape;1046;p66"/>
          <p:cNvCxnSpPr/>
          <p:nvPr/>
        </p:nvCxnSpPr>
        <p:spPr>
          <a:xfrm rot="-5400000">
            <a:off x="4171950" y="2913062"/>
            <a:ext cx="495300" cy="3175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047" name="Google Shape;1047;p66"/>
          <p:cNvSpPr txBox="1"/>
          <p:nvPr/>
        </p:nvSpPr>
        <p:spPr>
          <a:xfrm>
            <a:off x="4495800" y="2895600"/>
            <a:ext cx="1235075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8" name="Google Shape;1048;p66"/>
          <p:cNvCxnSpPr/>
          <p:nvPr/>
        </p:nvCxnSpPr>
        <p:spPr>
          <a:xfrm>
            <a:off x="2133600" y="3886200"/>
            <a:ext cx="1828800" cy="1587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1049" name="Google Shape;1049;p66"/>
          <p:cNvCxnSpPr/>
          <p:nvPr/>
        </p:nvCxnSpPr>
        <p:spPr>
          <a:xfrm>
            <a:off x="4876800" y="3848100"/>
            <a:ext cx="1828800" cy="1587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050" name="Google Shape;1050;p66"/>
          <p:cNvSpPr/>
          <p:nvPr/>
        </p:nvSpPr>
        <p:spPr>
          <a:xfrm>
            <a:off x="3962400" y="3352800"/>
            <a:ext cx="914400" cy="990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66"/>
          <p:cNvSpPr txBox="1"/>
          <p:nvPr/>
        </p:nvSpPr>
        <p:spPr>
          <a:xfrm>
            <a:off x="4343400" y="3505200"/>
            <a:ext cx="304800" cy="381000"/>
          </a:xfrm>
          <a:prstGeom prst="rect">
            <a:avLst/>
          </a:prstGeom>
          <a:solidFill>
            <a:srgbClr val="CCFF99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2" name="Google Shape;1052;p66"/>
          <p:cNvCxnSpPr/>
          <p:nvPr/>
        </p:nvCxnSpPr>
        <p:spPr>
          <a:xfrm rot="-5400000">
            <a:off x="4248150" y="4437062"/>
            <a:ext cx="495300" cy="3175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053" name="Google Shape;1053;p66"/>
          <p:cNvSpPr txBox="1"/>
          <p:nvPr/>
        </p:nvSpPr>
        <p:spPr>
          <a:xfrm>
            <a:off x="4572000" y="4419600"/>
            <a:ext cx="1235075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CompSci 237 Grading Policy</a:t>
            </a:r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Homeworks - 30% of final grade</a:t>
            </a:r>
            <a:endParaRPr/>
          </a:p>
          <a:p>
            <a:pPr marL="16002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</a:pPr>
            <a:r>
              <a:rPr lang="en-US" sz="18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4 summary sets based on reading list</a:t>
            </a:r>
            <a:endParaRPr/>
          </a:p>
          <a:p>
            <a:pPr marL="16002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</a:pPr>
            <a:r>
              <a:rPr lang="en-US"/>
              <a:t>A</a:t>
            </a:r>
            <a:r>
              <a:rPr lang="en-US" sz="18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 summary set  due approximately every 2 weeks (2 papers in each summary)</a:t>
            </a:r>
            <a:endParaRPr/>
          </a:p>
          <a:p>
            <a:pPr marL="16002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</a:pPr>
            <a:r>
              <a:rPr lang="en-US" sz="18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Each summary set worth 10% of the final grade (3 will be chosen at random)</a:t>
            </a:r>
            <a:endParaRPr/>
          </a:p>
          <a:p>
            <a:pPr marL="16002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</a:pPr>
            <a:r>
              <a:rPr lang="en-US" sz="18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Make sure to follow instructions while writing and creating summary sets. 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Midterm Exam – 35% of final grade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Class Project - 35% of final grade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Final assignment of grades will be based on a curve.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67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MIMD</a:t>
            </a:r>
            <a:endParaRPr/>
          </a:p>
        </p:txBody>
      </p:sp>
      <p:grpSp>
        <p:nvGrpSpPr>
          <p:cNvPr id="1059" name="Google Shape;1059;p67"/>
          <p:cNvGrpSpPr/>
          <p:nvPr/>
        </p:nvGrpSpPr>
        <p:grpSpPr>
          <a:xfrm>
            <a:off x="2286000" y="1219200"/>
            <a:ext cx="4572000" cy="2209800"/>
            <a:chOff x="0" y="0"/>
            <a:chExt cx="2147483647" cy="2147483647"/>
          </a:xfrm>
        </p:grpSpPr>
        <p:cxnSp>
          <p:nvCxnSpPr>
            <p:cNvPr id="1060" name="Google Shape;1060;p67"/>
            <p:cNvCxnSpPr/>
            <p:nvPr/>
          </p:nvCxnSpPr>
          <p:spPr>
            <a:xfrm>
              <a:off x="0" y="853069266"/>
              <a:ext cx="858993442" cy="1543217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triangle" w="med" len="med"/>
            </a:ln>
          </p:spPr>
        </p:cxnSp>
        <p:cxnSp>
          <p:nvCxnSpPr>
            <p:cNvPr id="1061" name="Google Shape;1061;p67"/>
            <p:cNvCxnSpPr/>
            <p:nvPr/>
          </p:nvCxnSpPr>
          <p:spPr>
            <a:xfrm>
              <a:off x="1288490204" y="851588366"/>
              <a:ext cx="858993442" cy="1543217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triangle" w="med" len="med"/>
            </a:ln>
          </p:spPr>
        </p:cxnSp>
        <p:sp>
          <p:nvSpPr>
            <p:cNvPr id="1062" name="Google Shape;1062;p67"/>
            <p:cNvSpPr/>
            <p:nvPr/>
          </p:nvSpPr>
          <p:spPr>
            <a:xfrm>
              <a:off x="858993403" y="370255835"/>
              <a:ext cx="429496720" cy="9626649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67"/>
            <p:cNvSpPr txBox="1"/>
            <p:nvPr/>
          </p:nvSpPr>
          <p:spPr>
            <a:xfrm>
              <a:off x="178956988" y="666460423"/>
              <a:ext cx="143165565" cy="370255768"/>
            </a:xfrm>
            <a:prstGeom prst="rect">
              <a:avLst/>
            </a:prstGeom>
            <a:solidFill>
              <a:srgbClr val="FFCC99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67"/>
            <p:cNvSpPr txBox="1"/>
            <p:nvPr/>
          </p:nvSpPr>
          <p:spPr>
            <a:xfrm>
              <a:off x="393705401" y="666460423"/>
              <a:ext cx="143165565" cy="370255768"/>
            </a:xfrm>
            <a:prstGeom prst="rect">
              <a:avLst/>
            </a:prstGeom>
            <a:solidFill>
              <a:srgbClr val="FFCC99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67"/>
            <p:cNvSpPr txBox="1"/>
            <p:nvPr/>
          </p:nvSpPr>
          <p:spPr>
            <a:xfrm>
              <a:off x="608453702" y="666460423"/>
              <a:ext cx="143165565" cy="370255768"/>
            </a:xfrm>
            <a:prstGeom prst="rect">
              <a:avLst/>
            </a:prstGeom>
            <a:solidFill>
              <a:srgbClr val="FFCC99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67"/>
            <p:cNvSpPr txBox="1"/>
            <p:nvPr/>
          </p:nvSpPr>
          <p:spPr>
            <a:xfrm>
              <a:off x="1002159103" y="666460423"/>
              <a:ext cx="143165565" cy="370255768"/>
            </a:xfrm>
            <a:prstGeom prst="rect">
              <a:avLst/>
            </a:prstGeom>
            <a:solidFill>
              <a:srgbClr val="CCFF99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67"/>
            <p:cNvSpPr txBox="1"/>
            <p:nvPr/>
          </p:nvSpPr>
          <p:spPr>
            <a:xfrm>
              <a:off x="1395864405" y="666460423"/>
              <a:ext cx="143165565" cy="370255768"/>
            </a:xfrm>
            <a:prstGeom prst="rect">
              <a:avLst/>
            </a:prstGeom>
            <a:solidFill>
              <a:srgbClr val="CCFF99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67"/>
            <p:cNvSpPr txBox="1"/>
            <p:nvPr/>
          </p:nvSpPr>
          <p:spPr>
            <a:xfrm>
              <a:off x="1610612705" y="666460423"/>
              <a:ext cx="143165565" cy="370255768"/>
            </a:xfrm>
            <a:prstGeom prst="rect">
              <a:avLst/>
            </a:prstGeom>
            <a:solidFill>
              <a:srgbClr val="CCFF99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67"/>
            <p:cNvSpPr txBox="1"/>
            <p:nvPr/>
          </p:nvSpPr>
          <p:spPr>
            <a:xfrm>
              <a:off x="1825361006" y="666460423"/>
              <a:ext cx="143165565" cy="370255768"/>
            </a:xfrm>
            <a:prstGeom prst="rect">
              <a:avLst/>
            </a:prstGeom>
            <a:solidFill>
              <a:srgbClr val="CCFF99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67"/>
            <p:cNvSpPr txBox="1"/>
            <p:nvPr/>
          </p:nvSpPr>
          <p:spPr>
            <a:xfrm>
              <a:off x="803069652" y="0"/>
              <a:ext cx="557003267" cy="3286024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Processor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71" name="Google Shape;1071;p67"/>
            <p:cNvCxnSpPr/>
            <p:nvPr/>
          </p:nvCxnSpPr>
          <p:spPr>
            <a:xfrm rot="-5400000">
              <a:off x="957420006" y="1572044376"/>
              <a:ext cx="232644058" cy="3085463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triangle" w="med" len="med"/>
            </a:ln>
          </p:spPr>
        </p:cxnSp>
        <p:sp>
          <p:nvSpPr>
            <p:cNvPr id="1072" name="Google Shape;1072;p67"/>
            <p:cNvSpPr txBox="1"/>
            <p:nvPr/>
          </p:nvSpPr>
          <p:spPr>
            <a:xfrm>
              <a:off x="779954152" y="1818882128"/>
              <a:ext cx="580118822" cy="3286015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Instructions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3" name="Google Shape;1073;p67"/>
          <p:cNvGrpSpPr/>
          <p:nvPr/>
        </p:nvGrpSpPr>
        <p:grpSpPr>
          <a:xfrm>
            <a:off x="2286000" y="3429000"/>
            <a:ext cx="4572000" cy="2166937"/>
            <a:chOff x="0" y="0"/>
            <a:chExt cx="2147483639" cy="2147483633"/>
          </a:xfrm>
        </p:grpSpPr>
        <p:cxnSp>
          <p:nvCxnSpPr>
            <p:cNvPr id="1074" name="Google Shape;1074;p67"/>
            <p:cNvCxnSpPr/>
            <p:nvPr/>
          </p:nvCxnSpPr>
          <p:spPr>
            <a:xfrm>
              <a:off x="0" y="869943500"/>
              <a:ext cx="858993439" cy="1573743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triangle" w="med" len="med"/>
            </a:ln>
          </p:spPr>
        </p:cxnSp>
        <p:cxnSp>
          <p:nvCxnSpPr>
            <p:cNvPr id="1075" name="Google Shape;1075;p67"/>
            <p:cNvCxnSpPr/>
            <p:nvPr/>
          </p:nvCxnSpPr>
          <p:spPr>
            <a:xfrm>
              <a:off x="1288490200" y="868433200"/>
              <a:ext cx="858993439" cy="1573743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triangle" w="med" len="med"/>
            </a:ln>
          </p:spPr>
        </p:cxnSp>
        <p:sp>
          <p:nvSpPr>
            <p:cNvPr id="1076" name="Google Shape;1076;p67"/>
            <p:cNvSpPr/>
            <p:nvPr/>
          </p:nvSpPr>
          <p:spPr>
            <a:xfrm>
              <a:off x="858993400" y="377579700"/>
              <a:ext cx="429496719" cy="9817070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67"/>
            <p:cNvSpPr txBox="1"/>
            <p:nvPr/>
          </p:nvSpPr>
          <p:spPr>
            <a:xfrm>
              <a:off x="178956988" y="679643400"/>
              <a:ext cx="143165565" cy="377579636"/>
            </a:xfrm>
            <a:prstGeom prst="rect">
              <a:avLst/>
            </a:prstGeom>
            <a:solidFill>
              <a:srgbClr val="FFCC99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67"/>
            <p:cNvSpPr txBox="1"/>
            <p:nvPr/>
          </p:nvSpPr>
          <p:spPr>
            <a:xfrm>
              <a:off x="393705400" y="679643400"/>
              <a:ext cx="143165565" cy="377579636"/>
            </a:xfrm>
            <a:prstGeom prst="rect">
              <a:avLst/>
            </a:prstGeom>
            <a:solidFill>
              <a:srgbClr val="FFCC99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67"/>
            <p:cNvSpPr txBox="1"/>
            <p:nvPr/>
          </p:nvSpPr>
          <p:spPr>
            <a:xfrm>
              <a:off x="608453700" y="679643400"/>
              <a:ext cx="143165565" cy="377579636"/>
            </a:xfrm>
            <a:prstGeom prst="rect">
              <a:avLst/>
            </a:prstGeom>
            <a:solidFill>
              <a:srgbClr val="FFCC99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67"/>
            <p:cNvSpPr txBox="1"/>
            <p:nvPr/>
          </p:nvSpPr>
          <p:spPr>
            <a:xfrm>
              <a:off x="1002159100" y="679643400"/>
              <a:ext cx="143165565" cy="377579636"/>
            </a:xfrm>
            <a:prstGeom prst="rect">
              <a:avLst/>
            </a:prstGeom>
            <a:solidFill>
              <a:srgbClr val="CCFF99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67"/>
            <p:cNvSpPr txBox="1"/>
            <p:nvPr/>
          </p:nvSpPr>
          <p:spPr>
            <a:xfrm>
              <a:off x="1395864400" y="679643400"/>
              <a:ext cx="143165565" cy="377579636"/>
            </a:xfrm>
            <a:prstGeom prst="rect">
              <a:avLst/>
            </a:prstGeom>
            <a:solidFill>
              <a:srgbClr val="CCFF99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67"/>
            <p:cNvSpPr txBox="1"/>
            <p:nvPr/>
          </p:nvSpPr>
          <p:spPr>
            <a:xfrm>
              <a:off x="1610612700" y="679643400"/>
              <a:ext cx="143165565" cy="377579636"/>
            </a:xfrm>
            <a:prstGeom prst="rect">
              <a:avLst/>
            </a:prstGeom>
            <a:solidFill>
              <a:srgbClr val="CCFF99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67"/>
            <p:cNvSpPr txBox="1"/>
            <p:nvPr/>
          </p:nvSpPr>
          <p:spPr>
            <a:xfrm>
              <a:off x="1825361000" y="679643400"/>
              <a:ext cx="143165565" cy="377579636"/>
            </a:xfrm>
            <a:prstGeom prst="rect">
              <a:avLst/>
            </a:prstGeom>
            <a:solidFill>
              <a:srgbClr val="CCFF99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67"/>
            <p:cNvSpPr txBox="1"/>
            <p:nvPr/>
          </p:nvSpPr>
          <p:spPr>
            <a:xfrm>
              <a:off x="803069650" y="0"/>
              <a:ext cx="557003265" cy="3351023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Processor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85" name="Google Shape;1085;p67"/>
            <p:cNvCxnSpPr/>
            <p:nvPr/>
          </p:nvCxnSpPr>
          <p:spPr>
            <a:xfrm rot="-5400000">
              <a:off x="957419919" y="1603140323"/>
              <a:ext cx="232644058" cy="3146496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triangle" w="med" len="med"/>
            </a:ln>
          </p:spPr>
        </p:cxnSp>
        <p:sp>
          <p:nvSpPr>
            <p:cNvPr id="1086" name="Google Shape;1086;p67"/>
            <p:cNvSpPr txBox="1"/>
            <p:nvPr/>
          </p:nvSpPr>
          <p:spPr>
            <a:xfrm>
              <a:off x="787410700" y="1812382200"/>
              <a:ext cx="580118820" cy="335101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Instructions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7" name="Google Shape;1087;p67"/>
          <p:cNvSpPr txBox="1"/>
          <p:nvPr/>
        </p:nvSpPr>
        <p:spPr>
          <a:xfrm>
            <a:off x="0" y="5657850"/>
            <a:ext cx="8770937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Multiple autonomous processors simultaneously executing  different instructions on different data.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Distributed systems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generally recognized to be MIMD architectures;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either exploiting a single shared memory space or a distributed memory space.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68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68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51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68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Communication in Distributed Systems</a:t>
            </a:r>
            <a:endParaRPr/>
          </a:p>
        </p:txBody>
      </p:sp>
      <p:sp>
        <p:nvSpPr>
          <p:cNvPr id="1095" name="Google Shape;1095;p68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Provide support for entities to communicate among themselves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Centralized (traditional) OS’s - local communication support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Distributed systems - communication across machine boundaries (WAN, LAN).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 paradigms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Message Passing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Processes communicate by sharing messages</a:t>
            </a:r>
            <a:endParaRPr sz="1600" b="1" i="0" u="none" strike="noStrike" cap="none">
              <a:solidFill>
                <a:srgbClr val="0099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Distributed Shared Memory (DSM)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Communication through a virtual shared memory.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69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Message Passing</a:t>
            </a:r>
            <a:endParaRPr/>
          </a:p>
        </p:txBody>
      </p:sp>
      <p:pic>
        <p:nvPicPr>
          <p:cNvPr id="1101" name="Google Shape;1101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945" y="1508760"/>
            <a:ext cx="7519193" cy="2083869"/>
          </a:xfrm>
          <a:prstGeom prst="rect">
            <a:avLst/>
          </a:prstGeom>
          <a:noFill/>
          <a:ln>
            <a:noFill/>
          </a:ln>
        </p:spPr>
      </p:pic>
      <p:sp>
        <p:nvSpPr>
          <p:cNvPr id="1102" name="Google Shape;1102;p69"/>
          <p:cNvSpPr/>
          <p:nvPr/>
        </p:nvSpPr>
        <p:spPr>
          <a:xfrm>
            <a:off x="2057400" y="1676400"/>
            <a:ext cx="838200" cy="457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 cmpd="sng">
            <a:solidFill>
              <a:srgbClr val="BA9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State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69"/>
          <p:cNvSpPr/>
          <p:nvPr/>
        </p:nvSpPr>
        <p:spPr>
          <a:xfrm>
            <a:off x="8001000" y="1645920"/>
            <a:ext cx="838200" cy="457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 cmpd="sng">
            <a:solidFill>
              <a:srgbClr val="BA9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State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69"/>
          <p:cNvSpPr/>
          <p:nvPr/>
        </p:nvSpPr>
        <p:spPr>
          <a:xfrm>
            <a:off x="4114800" y="2438400"/>
            <a:ext cx="1066800" cy="304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5400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Message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69"/>
          <p:cNvSpPr/>
          <p:nvPr/>
        </p:nvSpPr>
        <p:spPr>
          <a:xfrm>
            <a:off x="-4019" y="3770395"/>
            <a:ext cx="9148019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Basic primitives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Send message, 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Receive message</a:t>
            </a:r>
            <a:endParaRPr/>
          </a:p>
          <a:p>
            <a:pPr marL="742950" marR="0" lvl="1" indent="-158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endParaRPr sz="1800" b="0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742950" marR="0" lvl="0" indent="-1587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69"/>
          <p:cNvSpPr/>
          <p:nvPr/>
        </p:nvSpPr>
        <p:spPr>
          <a:xfrm>
            <a:off x="609600" y="4919565"/>
            <a:ext cx="686637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Properties of communication channel</a:t>
            </a:r>
            <a:endParaRPr/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Latency, bandwidth and jitter	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70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70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53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70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Messaging issues</a:t>
            </a:r>
            <a:endParaRPr/>
          </a:p>
        </p:txBody>
      </p:sp>
      <p:sp>
        <p:nvSpPr>
          <p:cNvPr id="1114" name="Google Shape;1114;p70"/>
          <p:cNvSpPr txBox="1">
            <a:spLocks noGrp="1"/>
          </p:cNvSpPr>
          <p:nvPr>
            <p:ph type="body" idx="1"/>
          </p:nvPr>
        </p:nvSpPr>
        <p:spPr>
          <a:xfrm>
            <a:off x="4856816" y="1676400"/>
            <a:ext cx="40513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000" b="0" i="0" u="none">
                <a:solidFill>
                  <a:schemeClr val="dk1"/>
                </a:solidFill>
              </a:rPr>
              <a:t>Unreliable communication</a:t>
            </a:r>
            <a:endParaRPr sz="200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accent1"/>
                </a:solidFill>
              </a:rPr>
              <a:t>Best effort, No ACK’s or retransmissions</a:t>
            </a:r>
            <a:endParaRPr sz="180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accent1"/>
                </a:solidFill>
              </a:rPr>
              <a:t>Application programmer designs own reliability mechanism</a:t>
            </a:r>
            <a:endParaRPr sz="180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000" b="0" i="0" u="none">
                <a:solidFill>
                  <a:schemeClr val="dk1"/>
                </a:solidFill>
              </a:rPr>
              <a:t>Reliable communication</a:t>
            </a:r>
            <a:endParaRPr sz="200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accent1"/>
                </a:solidFill>
              </a:rPr>
              <a:t>Different degrees of reliability</a:t>
            </a:r>
            <a:endParaRPr sz="180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accent1"/>
                </a:solidFill>
              </a:rPr>
              <a:t>Processes have some guarantee that messages will be delivered.</a:t>
            </a:r>
            <a:endParaRPr sz="180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accent1"/>
                </a:solidFill>
              </a:rPr>
              <a:t>Reliability mechanisms - ACKs, NACKs.</a:t>
            </a:r>
            <a:endParaRPr sz="1800"/>
          </a:p>
        </p:txBody>
      </p:sp>
      <p:sp>
        <p:nvSpPr>
          <p:cNvPr id="1115" name="Google Shape;1115;p70"/>
          <p:cNvSpPr txBox="1">
            <a:spLocks noGrp="1"/>
          </p:cNvSpPr>
          <p:nvPr>
            <p:ph type="body" idx="2"/>
          </p:nvPr>
        </p:nvSpPr>
        <p:spPr>
          <a:xfrm>
            <a:off x="257069" y="1676400"/>
            <a:ext cx="4051300" cy="4419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sz="1600"/>
              <a:t>Synchronous </a:t>
            </a:r>
            <a:endParaRPr sz="1100"/>
          </a:p>
          <a:p>
            <a:pPr marL="685800" lvl="1" indent="-2286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 sz="1600" b="0"/>
              <a:t>atomic action requiring the participation of the sender and receiver.</a:t>
            </a:r>
            <a:endParaRPr sz="1100" b="0"/>
          </a:p>
          <a:p>
            <a:pPr marL="685800" lvl="1" indent="-2286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 sz="1600" b="0"/>
              <a:t>Blocking send: blocks until message is transmitted out of the system send queue</a:t>
            </a:r>
            <a:endParaRPr sz="1100" b="0"/>
          </a:p>
          <a:p>
            <a:pPr marL="685800" lvl="1" indent="-2286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 sz="1600" b="0"/>
              <a:t>Blocking receive: blocks until message arrives in receive queue</a:t>
            </a:r>
            <a:endParaRPr sz="1100" b="0"/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1600"/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sz="1600"/>
              <a:t>Asynchronous</a:t>
            </a:r>
            <a:endParaRPr sz="1100"/>
          </a:p>
          <a:p>
            <a:pPr marL="685800" lvl="1" indent="-2286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 sz="1600" b="0"/>
              <a:t>Non-blocking send:sending process continues after message is sent</a:t>
            </a:r>
            <a:endParaRPr sz="1100" b="0"/>
          </a:p>
          <a:p>
            <a:pPr marL="685800" lvl="1" indent="-2286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 sz="1600" b="0"/>
              <a:t>Blocking or non-blocking receive: Blocking receive implemented by timeout or threads.  Non-blocking receive proceeds while waiting for message. Message is queued(BUFFERED) upon arrival.</a:t>
            </a:r>
            <a:endParaRPr sz="1100" b="0"/>
          </a:p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71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62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/>
              <a:t>Synchronous vs. Asynchronous</a:t>
            </a:r>
            <a:endParaRPr sz="3200"/>
          </a:p>
        </p:txBody>
      </p:sp>
      <p:graphicFrame>
        <p:nvGraphicFramePr>
          <p:cNvPr id="1121" name="Google Shape;1121;p71"/>
          <p:cNvGraphicFramePr/>
          <p:nvPr/>
        </p:nvGraphicFramePr>
        <p:xfrm>
          <a:off x="1432503" y="1132331"/>
          <a:ext cx="6698050" cy="5627775"/>
        </p:xfrm>
        <a:graphic>
          <a:graphicData uri="http://schemas.openxmlformats.org/drawingml/2006/table">
            <a:tbl>
              <a:tblPr firstRow="1" bandRow="1">
                <a:noFill/>
                <a:tableStyleId>{14B032A1-5FBD-4E01-9D43-F801F8BC0F12}</a:tableStyleId>
              </a:tblPr>
              <a:tblGrid>
                <a:gridCol w="3349025"/>
                <a:gridCol w="3349025"/>
              </a:tblGrid>
              <a:tr h="490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/>
                        <a:t>Communication</a:t>
                      </a:r>
                      <a:endParaRPr sz="2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/>
                        <a:t>Type (sync/async)</a:t>
                      </a:r>
                      <a:endParaRPr sz="2400" b="1" u="none" strike="noStrike" cap="none"/>
                    </a:p>
                  </a:txBody>
                  <a:tcPr marL="91450" marR="91450" marT="45725" marB="45725"/>
                </a:tc>
              </a:tr>
              <a:tr h="490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Personal greetings</a:t>
                      </a:r>
                      <a:endParaRPr sz="2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Sync</a:t>
                      </a:r>
                      <a:endParaRPr sz="2400" u="none" strike="noStrike" cap="none"/>
                    </a:p>
                  </a:txBody>
                  <a:tcPr marL="91450" marR="91450" marT="45725" marB="45725"/>
                </a:tc>
              </a:tr>
              <a:tr h="490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Email</a:t>
                      </a:r>
                      <a:endParaRPr sz="2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Async</a:t>
                      </a:r>
                      <a:endParaRPr sz="2400" u="none" strike="noStrike" cap="none"/>
                    </a:p>
                  </a:txBody>
                  <a:tcPr marL="91450" marR="91450" marT="45725" marB="45725"/>
                </a:tc>
              </a:tr>
              <a:tr h="490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Voice call</a:t>
                      </a:r>
                      <a:endParaRPr sz="2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Sync</a:t>
                      </a:r>
                      <a:endParaRPr sz="2400" u="none" strike="noStrike" cap="none"/>
                    </a:p>
                  </a:txBody>
                  <a:tcPr marL="91450" marR="91450" marT="45725" marB="45725"/>
                </a:tc>
              </a:tr>
              <a:tr h="894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Online messenger/chat</a:t>
                      </a:r>
                      <a:endParaRPr sz="2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Sync ?</a:t>
                      </a:r>
                      <a:endParaRPr sz="2400" u="none" strike="noStrike" cap="none"/>
                    </a:p>
                  </a:txBody>
                  <a:tcPr marL="91450" marR="91450" marT="45725" marB="45725"/>
                </a:tc>
              </a:tr>
              <a:tr h="894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Letter correspondence</a:t>
                      </a:r>
                      <a:endParaRPr sz="2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Async</a:t>
                      </a:r>
                      <a:endParaRPr sz="2400" u="none" strike="noStrike" cap="none"/>
                    </a:p>
                  </a:txBody>
                  <a:tcPr marL="91450" marR="91450" marT="45725" marB="45725"/>
                </a:tc>
              </a:tr>
              <a:tr h="490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Skype call</a:t>
                      </a:r>
                      <a:endParaRPr sz="2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Sync</a:t>
                      </a:r>
                      <a:endParaRPr sz="2400" u="none" strike="noStrike" cap="none"/>
                    </a:p>
                  </a:txBody>
                  <a:tcPr marL="91450" marR="91450" marT="45725" marB="45725"/>
                </a:tc>
              </a:tr>
              <a:tr h="894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Voice mail/voice SMS</a:t>
                      </a:r>
                      <a:endParaRPr sz="2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Async</a:t>
                      </a:r>
                      <a:endParaRPr sz="2400" u="none" strike="noStrike" cap="none"/>
                    </a:p>
                  </a:txBody>
                  <a:tcPr marL="91450" marR="91450" marT="45725" marB="45725"/>
                </a:tc>
              </a:tr>
              <a:tr h="490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Text messages</a:t>
                      </a:r>
                      <a:endParaRPr sz="2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Async</a:t>
                      </a:r>
                      <a:endParaRPr sz="2400" u="none" strike="noStrike" cap="none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72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p72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55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72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Remote Procedure Call</a:t>
            </a:r>
            <a:endParaRPr/>
          </a:p>
        </p:txBody>
      </p:sp>
      <p:sp>
        <p:nvSpPr>
          <p:cNvPr id="1129" name="Google Shape;1129;p72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Builds on message passing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extend traditional procedure call to perform transfer of control and data across network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Easy to use - fits well with the client/server model.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Helps programmer focus on the application instead of the communication protocol.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Server is a collection of exported procedures on some shared resource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Variety of RPC semantics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“maybe call” 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“at least once call”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“at most once call” 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73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73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56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73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Distributed Shared Memory</a:t>
            </a:r>
            <a:endParaRPr/>
          </a:p>
        </p:txBody>
      </p:sp>
      <p:sp>
        <p:nvSpPr>
          <p:cNvPr id="1137" name="Google Shape;1137;p73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Abstraction used for processes on machines that do not share memory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Motivated by shared memory multiprocessors that do share memory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Processes read and write from virtual shared memory.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Primitives - read and write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OS ensures that all processes see all updates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Caching on local node for efficiency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Issue - cache consistency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74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74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57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74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Fault Models in Distributed Systems</a:t>
            </a:r>
            <a:endParaRPr/>
          </a:p>
        </p:txBody>
      </p:sp>
      <p:sp>
        <p:nvSpPr>
          <p:cNvPr id="1145" name="Google Shape;1145;p74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Crash failures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A processor experiences a crash failure when it ceases to operate at some point without any warning. Failure may not be detectable by other processors.</a:t>
            </a:r>
            <a:endParaRPr/>
          </a:p>
          <a:p>
            <a:pPr marL="1143000" marR="0" lvl="2" indent="-228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Failstop - processor fails by halting; detectable by other processors.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Byzantine failures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completely unconstrained failures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conservative, worst-case assumption for behavior of hardware and software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covers the possibility of intelligent (human) intrusion.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75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75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58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75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Other Fault Models in Distributed Systems</a:t>
            </a:r>
            <a:endParaRPr/>
          </a:p>
        </p:txBody>
      </p:sp>
      <p:sp>
        <p:nvSpPr>
          <p:cNvPr id="1153" name="Google Shape;1153;p75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Dealing with message loss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Crash + Link</a:t>
            </a:r>
            <a:endParaRPr/>
          </a:p>
          <a:p>
            <a:pPr marL="1143000" marR="0" lvl="2" indent="-228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Processor fails by halting.  Link fails by losing messages but does not delay, duplicate or corrupt messages.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Receive Omission</a:t>
            </a:r>
            <a:endParaRPr/>
          </a:p>
          <a:p>
            <a:pPr marL="1143000" marR="0" lvl="2" indent="-228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processor receives only a subset of messages sent to it.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Send Omission</a:t>
            </a:r>
            <a:endParaRPr/>
          </a:p>
          <a:p>
            <a:pPr marL="1143000" marR="0" lvl="2" indent="-228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processor fails by transmitting only a subset of the messages it actually attempts to send.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General Omission</a:t>
            </a:r>
            <a:endParaRPr/>
          </a:p>
          <a:p>
            <a:pPr marL="1143000" marR="0" lvl="2" indent="-2286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Receive and/or send omission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76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Failure Models</a:t>
            </a:r>
            <a:endParaRPr/>
          </a:p>
        </p:txBody>
      </p:sp>
      <p:grpSp>
        <p:nvGrpSpPr>
          <p:cNvPr id="1159" name="Google Shape;1159;p76"/>
          <p:cNvGrpSpPr/>
          <p:nvPr/>
        </p:nvGrpSpPr>
        <p:grpSpPr>
          <a:xfrm>
            <a:off x="521508" y="2278062"/>
            <a:ext cx="7975968" cy="4197363"/>
            <a:chOff x="388" y="1028"/>
            <a:chExt cx="5443" cy="2667"/>
          </a:xfrm>
        </p:grpSpPr>
        <p:sp>
          <p:nvSpPr>
            <p:cNvPr id="1160" name="Google Shape;1160;p76"/>
            <p:cNvSpPr/>
            <p:nvPr/>
          </p:nvSpPr>
          <p:spPr>
            <a:xfrm>
              <a:off x="411" y="1051"/>
              <a:ext cx="934" cy="1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Class of failure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76"/>
            <p:cNvSpPr/>
            <p:nvPr/>
          </p:nvSpPr>
          <p:spPr>
            <a:xfrm>
              <a:off x="1637" y="1051"/>
              <a:ext cx="436" cy="1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Affects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76"/>
            <p:cNvSpPr/>
            <p:nvPr/>
          </p:nvSpPr>
          <p:spPr>
            <a:xfrm>
              <a:off x="2282" y="1051"/>
              <a:ext cx="708" cy="1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Description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63" name="Google Shape;1163;p76"/>
            <p:cNvCxnSpPr/>
            <p:nvPr/>
          </p:nvCxnSpPr>
          <p:spPr>
            <a:xfrm>
              <a:off x="388" y="1028"/>
              <a:ext cx="1227" cy="1"/>
            </a:xfrm>
            <a:prstGeom prst="straightConnector1">
              <a:avLst/>
            </a:prstGeom>
            <a:noFill/>
            <a:ln w="365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4" name="Google Shape;1164;p76"/>
            <p:cNvCxnSpPr/>
            <p:nvPr/>
          </p:nvCxnSpPr>
          <p:spPr>
            <a:xfrm>
              <a:off x="1630" y="1028"/>
              <a:ext cx="629" cy="1"/>
            </a:xfrm>
            <a:prstGeom prst="straightConnector1">
              <a:avLst/>
            </a:prstGeom>
            <a:noFill/>
            <a:ln w="365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5" name="Google Shape;1165;p76"/>
            <p:cNvCxnSpPr/>
            <p:nvPr/>
          </p:nvCxnSpPr>
          <p:spPr>
            <a:xfrm>
              <a:off x="2275" y="1028"/>
              <a:ext cx="3555" cy="1"/>
            </a:xfrm>
            <a:prstGeom prst="straightConnector1">
              <a:avLst/>
            </a:prstGeom>
            <a:noFill/>
            <a:ln w="365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66" name="Google Shape;1166;p76"/>
            <p:cNvSpPr/>
            <p:nvPr/>
          </p:nvSpPr>
          <p:spPr>
            <a:xfrm>
              <a:off x="395" y="1255"/>
              <a:ext cx="537" cy="1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Fail-stop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76"/>
            <p:cNvSpPr/>
            <p:nvPr/>
          </p:nvSpPr>
          <p:spPr>
            <a:xfrm>
              <a:off x="1565" y="1255"/>
              <a:ext cx="506" cy="1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Process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76"/>
            <p:cNvSpPr/>
            <p:nvPr/>
          </p:nvSpPr>
          <p:spPr>
            <a:xfrm>
              <a:off x="2282" y="1255"/>
              <a:ext cx="3479" cy="1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Process halts and remains halted. Other processes may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76"/>
            <p:cNvSpPr/>
            <p:nvPr/>
          </p:nvSpPr>
          <p:spPr>
            <a:xfrm>
              <a:off x="2282" y="1428"/>
              <a:ext cx="1020" cy="1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detect this state.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70" name="Google Shape;1170;p76"/>
            <p:cNvGrpSpPr/>
            <p:nvPr/>
          </p:nvGrpSpPr>
          <p:grpSpPr>
            <a:xfrm>
              <a:off x="388" y="1249"/>
              <a:ext cx="5442" cy="1"/>
              <a:chOff x="388" y="1249"/>
              <a:chExt cx="5442" cy="1"/>
            </a:xfrm>
          </p:grpSpPr>
          <p:cxnSp>
            <p:nvCxnSpPr>
              <p:cNvPr id="1171" name="Google Shape;1171;p76"/>
              <p:cNvCxnSpPr/>
              <p:nvPr/>
            </p:nvCxnSpPr>
            <p:spPr>
              <a:xfrm>
                <a:off x="388" y="1249"/>
                <a:ext cx="1227" cy="1"/>
              </a:xfrm>
              <a:prstGeom prst="straightConnector1">
                <a:avLst/>
              </a:prstGeom>
              <a:noFill/>
              <a:ln w="365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2" name="Google Shape;1172;p76"/>
              <p:cNvCxnSpPr/>
              <p:nvPr/>
            </p:nvCxnSpPr>
            <p:spPr>
              <a:xfrm>
                <a:off x="1630" y="1249"/>
                <a:ext cx="629" cy="1"/>
              </a:xfrm>
              <a:prstGeom prst="straightConnector1">
                <a:avLst/>
              </a:prstGeom>
              <a:noFill/>
              <a:ln w="365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3" name="Google Shape;1173;p76"/>
              <p:cNvCxnSpPr/>
              <p:nvPr/>
            </p:nvCxnSpPr>
            <p:spPr>
              <a:xfrm>
                <a:off x="2275" y="1249"/>
                <a:ext cx="3555" cy="1"/>
              </a:xfrm>
              <a:prstGeom prst="straightConnector1">
                <a:avLst/>
              </a:prstGeom>
              <a:noFill/>
              <a:ln w="365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74" name="Google Shape;1174;p76"/>
            <p:cNvSpPr/>
            <p:nvPr/>
          </p:nvSpPr>
          <p:spPr>
            <a:xfrm>
              <a:off x="395" y="1601"/>
              <a:ext cx="374" cy="1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Crash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76"/>
            <p:cNvSpPr/>
            <p:nvPr/>
          </p:nvSpPr>
          <p:spPr>
            <a:xfrm>
              <a:off x="1565" y="1601"/>
              <a:ext cx="506" cy="1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Process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76"/>
            <p:cNvSpPr/>
            <p:nvPr/>
          </p:nvSpPr>
          <p:spPr>
            <a:xfrm>
              <a:off x="2282" y="1601"/>
              <a:ext cx="3479" cy="1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Process halts and remains halted. Other processes may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76"/>
            <p:cNvSpPr/>
            <p:nvPr/>
          </p:nvSpPr>
          <p:spPr>
            <a:xfrm>
              <a:off x="2282" y="1774"/>
              <a:ext cx="1907" cy="1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not be able to detect this state.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76"/>
            <p:cNvSpPr/>
            <p:nvPr/>
          </p:nvSpPr>
          <p:spPr>
            <a:xfrm>
              <a:off x="395" y="1947"/>
              <a:ext cx="584" cy="1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Omission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76"/>
            <p:cNvSpPr/>
            <p:nvPr/>
          </p:nvSpPr>
          <p:spPr>
            <a:xfrm>
              <a:off x="1565" y="1947"/>
              <a:ext cx="522" cy="1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Channel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76"/>
            <p:cNvSpPr/>
            <p:nvPr/>
          </p:nvSpPr>
          <p:spPr>
            <a:xfrm>
              <a:off x="2282" y="1947"/>
              <a:ext cx="3549" cy="1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 message inserted in an outgoing message buffer never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76"/>
            <p:cNvSpPr/>
            <p:nvPr/>
          </p:nvSpPr>
          <p:spPr>
            <a:xfrm>
              <a:off x="2282" y="2120"/>
              <a:ext cx="3183" cy="1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arrives at the other end’s incoming message buffer.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76"/>
            <p:cNvSpPr/>
            <p:nvPr/>
          </p:nvSpPr>
          <p:spPr>
            <a:xfrm>
              <a:off x="395" y="2293"/>
              <a:ext cx="926" cy="1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Send-omission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76"/>
            <p:cNvSpPr/>
            <p:nvPr/>
          </p:nvSpPr>
          <p:spPr>
            <a:xfrm>
              <a:off x="1565" y="2293"/>
              <a:ext cx="443" cy="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Process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76"/>
            <p:cNvSpPr/>
            <p:nvPr/>
          </p:nvSpPr>
          <p:spPr>
            <a:xfrm>
              <a:off x="2282" y="2293"/>
              <a:ext cx="1416" cy="1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 process completes a 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76"/>
            <p:cNvSpPr/>
            <p:nvPr/>
          </p:nvSpPr>
          <p:spPr>
            <a:xfrm>
              <a:off x="3729" y="2293"/>
              <a:ext cx="350" cy="1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send,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76"/>
            <p:cNvSpPr/>
            <p:nvPr/>
          </p:nvSpPr>
          <p:spPr>
            <a:xfrm>
              <a:off x="4044" y="2293"/>
              <a:ext cx="1681" cy="1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but the message is not put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76"/>
            <p:cNvSpPr/>
            <p:nvPr/>
          </p:nvSpPr>
          <p:spPr>
            <a:xfrm>
              <a:off x="2282" y="2466"/>
              <a:ext cx="1907" cy="1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 its outgoing message buffer.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76"/>
            <p:cNvSpPr/>
            <p:nvPr/>
          </p:nvSpPr>
          <p:spPr>
            <a:xfrm>
              <a:off x="395" y="2639"/>
              <a:ext cx="1105" cy="1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Receive-omission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76"/>
            <p:cNvSpPr/>
            <p:nvPr/>
          </p:nvSpPr>
          <p:spPr>
            <a:xfrm>
              <a:off x="1565" y="2639"/>
              <a:ext cx="506" cy="1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Process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76"/>
            <p:cNvSpPr/>
            <p:nvPr/>
          </p:nvSpPr>
          <p:spPr>
            <a:xfrm>
              <a:off x="2282" y="2639"/>
              <a:ext cx="3175" cy="1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 message is put in a process’s incoming message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76"/>
            <p:cNvSpPr/>
            <p:nvPr/>
          </p:nvSpPr>
          <p:spPr>
            <a:xfrm>
              <a:off x="2282" y="2812"/>
              <a:ext cx="2646" cy="1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buffer, but that process does not receive it.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76"/>
            <p:cNvSpPr/>
            <p:nvPr/>
          </p:nvSpPr>
          <p:spPr>
            <a:xfrm>
              <a:off x="395" y="2985"/>
              <a:ext cx="529" cy="1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Arbitrary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76"/>
            <p:cNvSpPr/>
            <p:nvPr/>
          </p:nvSpPr>
          <p:spPr>
            <a:xfrm>
              <a:off x="395" y="3158"/>
              <a:ext cx="708" cy="1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(Byzantine)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76"/>
            <p:cNvSpPr/>
            <p:nvPr/>
          </p:nvSpPr>
          <p:spPr>
            <a:xfrm>
              <a:off x="1565" y="2985"/>
              <a:ext cx="669" cy="1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Process or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76"/>
            <p:cNvSpPr/>
            <p:nvPr/>
          </p:nvSpPr>
          <p:spPr>
            <a:xfrm>
              <a:off x="1565" y="3158"/>
              <a:ext cx="490" cy="1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channel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76"/>
            <p:cNvSpPr/>
            <p:nvPr/>
          </p:nvSpPr>
          <p:spPr>
            <a:xfrm>
              <a:off x="2282" y="2985"/>
              <a:ext cx="3206" cy="1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Process/channel exhibits arbitrary behaviour: it may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76"/>
            <p:cNvSpPr/>
            <p:nvPr/>
          </p:nvSpPr>
          <p:spPr>
            <a:xfrm>
              <a:off x="2282" y="3158"/>
              <a:ext cx="3190" cy="1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send/transmit arbitrary messages at arbitrary times,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76"/>
            <p:cNvSpPr/>
            <p:nvPr/>
          </p:nvSpPr>
          <p:spPr>
            <a:xfrm>
              <a:off x="2282" y="3331"/>
              <a:ext cx="3066" cy="1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 omissions; a process may stop or take an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76"/>
            <p:cNvSpPr/>
            <p:nvPr/>
          </p:nvSpPr>
          <p:spPr>
            <a:xfrm>
              <a:off x="2282" y="3504"/>
              <a:ext cx="879" cy="1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incorrect step.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00" name="Google Shape;1200;p76"/>
            <p:cNvCxnSpPr/>
            <p:nvPr/>
          </p:nvCxnSpPr>
          <p:spPr>
            <a:xfrm>
              <a:off x="388" y="3694"/>
              <a:ext cx="1227" cy="1"/>
            </a:xfrm>
            <a:prstGeom prst="straightConnector1">
              <a:avLst/>
            </a:prstGeom>
            <a:noFill/>
            <a:ln w="365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1" name="Google Shape;1201;p76"/>
            <p:cNvCxnSpPr/>
            <p:nvPr/>
          </p:nvCxnSpPr>
          <p:spPr>
            <a:xfrm>
              <a:off x="1630" y="3694"/>
              <a:ext cx="629" cy="1"/>
            </a:xfrm>
            <a:prstGeom prst="straightConnector1">
              <a:avLst/>
            </a:prstGeom>
            <a:noFill/>
            <a:ln w="365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2" name="Google Shape;1202;p76"/>
            <p:cNvCxnSpPr/>
            <p:nvPr/>
          </p:nvCxnSpPr>
          <p:spPr>
            <a:xfrm>
              <a:off x="2275" y="3694"/>
              <a:ext cx="3555" cy="1"/>
            </a:xfrm>
            <a:prstGeom prst="straightConnector1">
              <a:avLst/>
            </a:prstGeom>
            <a:noFill/>
            <a:ln w="365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03" name="Google Shape;1203;p76"/>
          <p:cNvSpPr txBox="1"/>
          <p:nvPr/>
        </p:nvSpPr>
        <p:spPr>
          <a:xfrm>
            <a:off x="1356200" y="1676400"/>
            <a:ext cx="570245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Omission and arbitrary failures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Arial Black"/>
                <a:ea typeface="Arial Black"/>
                <a:cs typeface="Arial Black"/>
                <a:sym typeface="Arial Black"/>
              </a:rPr>
              <a:t>Course Events and Schedules</a:t>
            </a:r>
            <a:endParaRPr/>
          </a:p>
        </p:txBody>
      </p:sp>
      <p:graphicFrame>
        <p:nvGraphicFramePr>
          <p:cNvPr id="158" name="Google Shape;158;p23"/>
          <p:cNvGraphicFramePr/>
          <p:nvPr/>
        </p:nvGraphicFramePr>
        <p:xfrm>
          <a:off x="155274" y="1362329"/>
          <a:ext cx="8485500" cy="5012250"/>
        </p:xfrm>
        <a:graphic>
          <a:graphicData uri="http://schemas.openxmlformats.org/drawingml/2006/table">
            <a:tbl>
              <a:tblPr>
                <a:noFill/>
                <a:tableStyleId>{7C62F896-7BCB-4115-9D32-F66FED6ABFA3}</a:tableStyleId>
              </a:tblPr>
              <a:tblGrid>
                <a:gridCol w="896875"/>
                <a:gridCol w="2038650"/>
                <a:gridCol w="2280325"/>
                <a:gridCol w="3269650"/>
              </a:tblGrid>
              <a:tr h="39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Week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Dates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 dirty="0" smtClean="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Wednesday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39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Apr </a:t>
                      </a: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First class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523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D523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Project group formation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3CB"/>
                    </a:solidFill>
                  </a:tcPr>
                </a:tc>
              </a:tr>
              <a:tr h="39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Apr </a:t>
                      </a: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10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99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3399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Paper Review 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AE7"/>
                    </a:solidFill>
                  </a:tcPr>
                </a:tc>
              </a:tr>
              <a:tr h="39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Apr </a:t>
                      </a: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17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523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D523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Project proposal due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3CB"/>
                    </a:solidFill>
                  </a:tcPr>
                </a:tc>
              </a:tr>
              <a:tr h="39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Apr </a:t>
                      </a: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24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99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3399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Paper Review 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9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98F"/>
                    </a:solidFill>
                  </a:tcPr>
                </a:tc>
              </a:tr>
              <a:tr h="39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May </a:t>
                      </a: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9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98F"/>
                    </a:solidFill>
                  </a:tcPr>
                </a:tc>
              </a:tr>
              <a:tr h="39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May </a:t>
                      </a: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8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99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3399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Paper Review 3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523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D523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Project survey report due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AE7"/>
                    </a:solidFill>
                  </a:tcPr>
                </a:tc>
              </a:tr>
              <a:tr h="39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May 1</a:t>
                      </a: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3CB"/>
                    </a:solidFill>
                  </a:tcPr>
                </a:tc>
              </a:tr>
              <a:tr h="39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May </a:t>
                      </a: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22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399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3399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Paper Review 4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7030A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Midterm exam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AE7"/>
                    </a:solidFill>
                  </a:tcPr>
                </a:tc>
              </a:tr>
              <a:tr h="39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9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May </a:t>
                      </a: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29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1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No class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9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98F"/>
                    </a:solidFill>
                  </a:tcPr>
                </a:tc>
              </a:tr>
              <a:tr h="39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Jun </a:t>
                      </a: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A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9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98F"/>
                    </a:solidFill>
                  </a:tcPr>
                </a:tc>
              </a:tr>
              <a:tr h="678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Jun 1</a:t>
                      </a: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3C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523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D523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Project demos, reports, slides (if possible, poster presentation to dept.)</a:t>
                      </a:r>
                      <a:endParaRPr sz="1800" b="1" i="0" u="none" strike="noStrike" cap="none" dirty="0">
                        <a:solidFill>
                          <a:srgbClr val="D523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3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9" name="Google Shape;159;p23"/>
          <p:cNvSpPr txBox="1">
            <a:spLocks noGrp="1"/>
          </p:cNvSpPr>
          <p:nvPr>
            <p:ph type="ftr" idx="11"/>
          </p:nvPr>
        </p:nvSpPr>
        <p:spPr>
          <a:xfrm>
            <a:off x="3124200" y="6400800"/>
            <a:ext cx="3606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sldNum" idx="12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3"/>
          <p:cNvSpPr txBox="1"/>
          <p:nvPr/>
        </p:nvSpPr>
        <p:spPr>
          <a:xfrm rot="-5400000">
            <a:off x="7688263" y="4106863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 meeting</a:t>
            </a:r>
            <a:endParaRPr/>
          </a:p>
        </p:txBody>
      </p:sp>
      <p:sp>
        <p:nvSpPr>
          <p:cNvPr id="162" name="Google Shape;162;p23"/>
          <p:cNvSpPr/>
          <p:nvPr/>
        </p:nvSpPr>
        <p:spPr>
          <a:xfrm>
            <a:off x="8534400" y="3106738"/>
            <a:ext cx="317500" cy="368300"/>
          </a:xfrm>
          <a:custGeom>
            <a:avLst/>
            <a:gdLst/>
            <a:ahLst/>
            <a:cxnLst/>
            <a:rect l="l" t="t" r="r" b="b"/>
            <a:pathLst>
              <a:path w="317500" h="368300" extrusionOk="0">
                <a:moveTo>
                  <a:pt x="259080" y="368300"/>
                </a:moveTo>
                <a:cubicBezTo>
                  <a:pt x="288290" y="217170"/>
                  <a:pt x="317500" y="66040"/>
                  <a:pt x="274320" y="33020"/>
                </a:cubicBezTo>
                <a:cubicBezTo>
                  <a:pt x="231140" y="0"/>
                  <a:pt x="115570" y="85090"/>
                  <a:pt x="0" y="17018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3"/>
          <p:cNvSpPr/>
          <p:nvPr/>
        </p:nvSpPr>
        <p:spPr>
          <a:xfrm rot="10800000" flipH="1">
            <a:off x="8534400" y="5105400"/>
            <a:ext cx="381000" cy="533400"/>
          </a:xfrm>
          <a:custGeom>
            <a:avLst/>
            <a:gdLst/>
            <a:ahLst/>
            <a:cxnLst/>
            <a:rect l="l" t="t" r="r" b="b"/>
            <a:pathLst>
              <a:path w="317500" h="368300" extrusionOk="0">
                <a:moveTo>
                  <a:pt x="259080" y="368300"/>
                </a:moveTo>
                <a:cubicBezTo>
                  <a:pt x="288290" y="217170"/>
                  <a:pt x="317500" y="66040"/>
                  <a:pt x="274320" y="33020"/>
                </a:cubicBezTo>
                <a:cubicBezTo>
                  <a:pt x="231140" y="0"/>
                  <a:pt x="115570" y="85090"/>
                  <a:pt x="0" y="17018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77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Failure Models</a:t>
            </a:r>
            <a:endParaRPr/>
          </a:p>
        </p:txBody>
      </p:sp>
      <p:grpSp>
        <p:nvGrpSpPr>
          <p:cNvPr id="1209" name="Google Shape;1209;p77"/>
          <p:cNvGrpSpPr/>
          <p:nvPr/>
        </p:nvGrpSpPr>
        <p:grpSpPr>
          <a:xfrm>
            <a:off x="533400" y="2446338"/>
            <a:ext cx="7964487" cy="2046287"/>
            <a:chOff x="386" y="1355"/>
            <a:chExt cx="5435" cy="1289"/>
          </a:xfrm>
        </p:grpSpPr>
        <p:sp>
          <p:nvSpPr>
            <p:cNvPr id="1210" name="Google Shape;1210;p77"/>
            <p:cNvSpPr/>
            <p:nvPr/>
          </p:nvSpPr>
          <p:spPr>
            <a:xfrm>
              <a:off x="409" y="1378"/>
              <a:ext cx="980" cy="1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Class of Failure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77"/>
            <p:cNvSpPr/>
            <p:nvPr/>
          </p:nvSpPr>
          <p:spPr>
            <a:xfrm>
              <a:off x="1634" y="1378"/>
              <a:ext cx="436" cy="1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Affects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77"/>
            <p:cNvSpPr/>
            <p:nvPr/>
          </p:nvSpPr>
          <p:spPr>
            <a:xfrm>
              <a:off x="2843" y="1378"/>
              <a:ext cx="708" cy="1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Description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13" name="Google Shape;1213;p77"/>
            <p:cNvCxnSpPr/>
            <p:nvPr/>
          </p:nvCxnSpPr>
          <p:spPr>
            <a:xfrm>
              <a:off x="386" y="1355"/>
              <a:ext cx="1225" cy="1"/>
            </a:xfrm>
            <a:prstGeom prst="straightConnector1">
              <a:avLst/>
            </a:prstGeom>
            <a:noFill/>
            <a:ln w="365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4" name="Google Shape;1214;p77"/>
            <p:cNvCxnSpPr/>
            <p:nvPr/>
          </p:nvCxnSpPr>
          <p:spPr>
            <a:xfrm>
              <a:off x="1627" y="1355"/>
              <a:ext cx="1194" cy="1"/>
            </a:xfrm>
            <a:prstGeom prst="straightConnector1">
              <a:avLst/>
            </a:prstGeom>
            <a:noFill/>
            <a:ln w="365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5" name="Google Shape;1215;p77"/>
            <p:cNvCxnSpPr/>
            <p:nvPr/>
          </p:nvCxnSpPr>
          <p:spPr>
            <a:xfrm>
              <a:off x="2836" y="1355"/>
              <a:ext cx="2985" cy="1"/>
            </a:xfrm>
            <a:prstGeom prst="straightConnector1">
              <a:avLst/>
            </a:prstGeom>
            <a:noFill/>
            <a:ln w="365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6" name="Google Shape;1216;p77"/>
            <p:cNvSpPr/>
            <p:nvPr/>
          </p:nvSpPr>
          <p:spPr>
            <a:xfrm>
              <a:off x="409" y="1591"/>
              <a:ext cx="359" cy="1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Clock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77"/>
            <p:cNvSpPr/>
            <p:nvPr/>
          </p:nvSpPr>
          <p:spPr>
            <a:xfrm>
              <a:off x="1634" y="1591"/>
              <a:ext cx="506" cy="1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Process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77"/>
            <p:cNvSpPr/>
            <p:nvPr/>
          </p:nvSpPr>
          <p:spPr>
            <a:xfrm>
              <a:off x="2843" y="1591"/>
              <a:ext cx="2957" cy="1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Process’s local clock exceeds the bounds on its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77"/>
            <p:cNvSpPr/>
            <p:nvPr/>
          </p:nvSpPr>
          <p:spPr>
            <a:xfrm>
              <a:off x="2843" y="1763"/>
              <a:ext cx="1603" cy="1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rate of drift from real time.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20" name="Google Shape;1220;p77"/>
            <p:cNvGrpSpPr/>
            <p:nvPr/>
          </p:nvGrpSpPr>
          <p:grpSpPr>
            <a:xfrm>
              <a:off x="386" y="1567"/>
              <a:ext cx="5435" cy="1"/>
              <a:chOff x="386" y="1567"/>
              <a:chExt cx="5435" cy="1"/>
            </a:xfrm>
          </p:grpSpPr>
          <p:cxnSp>
            <p:nvCxnSpPr>
              <p:cNvPr id="1221" name="Google Shape;1221;p77"/>
              <p:cNvCxnSpPr/>
              <p:nvPr/>
            </p:nvCxnSpPr>
            <p:spPr>
              <a:xfrm>
                <a:off x="386" y="1567"/>
                <a:ext cx="1225" cy="1"/>
              </a:xfrm>
              <a:prstGeom prst="straightConnector1">
                <a:avLst/>
              </a:prstGeom>
              <a:noFill/>
              <a:ln w="365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2" name="Google Shape;1222;p77"/>
              <p:cNvCxnSpPr/>
              <p:nvPr/>
            </p:nvCxnSpPr>
            <p:spPr>
              <a:xfrm>
                <a:off x="1627" y="1567"/>
                <a:ext cx="1194" cy="1"/>
              </a:xfrm>
              <a:prstGeom prst="straightConnector1">
                <a:avLst/>
              </a:prstGeom>
              <a:noFill/>
              <a:ln w="365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3" name="Google Shape;1223;p77"/>
              <p:cNvCxnSpPr/>
              <p:nvPr/>
            </p:nvCxnSpPr>
            <p:spPr>
              <a:xfrm>
                <a:off x="2836" y="1567"/>
                <a:ext cx="2985" cy="1"/>
              </a:xfrm>
              <a:prstGeom prst="straightConnector1">
                <a:avLst/>
              </a:prstGeom>
              <a:noFill/>
              <a:ln w="365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224" name="Google Shape;1224;p77"/>
            <p:cNvSpPr/>
            <p:nvPr/>
          </p:nvSpPr>
          <p:spPr>
            <a:xfrm>
              <a:off x="409" y="1936"/>
              <a:ext cx="802" cy="1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Performance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77"/>
            <p:cNvSpPr/>
            <p:nvPr/>
          </p:nvSpPr>
          <p:spPr>
            <a:xfrm>
              <a:off x="1634" y="1936"/>
              <a:ext cx="506" cy="1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Process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77"/>
            <p:cNvSpPr/>
            <p:nvPr/>
          </p:nvSpPr>
          <p:spPr>
            <a:xfrm>
              <a:off x="2843" y="1936"/>
              <a:ext cx="2716" cy="1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Process exceeds the bounds on the interval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77"/>
            <p:cNvSpPr/>
            <p:nvPr/>
          </p:nvSpPr>
          <p:spPr>
            <a:xfrm>
              <a:off x="2843" y="2109"/>
              <a:ext cx="1199" cy="1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between two steps.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77"/>
            <p:cNvSpPr/>
            <p:nvPr/>
          </p:nvSpPr>
          <p:spPr>
            <a:xfrm>
              <a:off x="409" y="2282"/>
              <a:ext cx="802" cy="1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Performance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77"/>
            <p:cNvSpPr/>
            <p:nvPr/>
          </p:nvSpPr>
          <p:spPr>
            <a:xfrm>
              <a:off x="1634" y="2282"/>
              <a:ext cx="522" cy="1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Channel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77"/>
            <p:cNvSpPr/>
            <p:nvPr/>
          </p:nvSpPr>
          <p:spPr>
            <a:xfrm>
              <a:off x="2843" y="2282"/>
              <a:ext cx="2973" cy="1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 message’s transmission takes longer than the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77"/>
            <p:cNvSpPr/>
            <p:nvPr/>
          </p:nvSpPr>
          <p:spPr>
            <a:xfrm>
              <a:off x="2843" y="2454"/>
              <a:ext cx="849" cy="1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stated bound.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32" name="Google Shape;1232;p77"/>
            <p:cNvCxnSpPr/>
            <p:nvPr/>
          </p:nvCxnSpPr>
          <p:spPr>
            <a:xfrm>
              <a:off x="386" y="2643"/>
              <a:ext cx="1225" cy="1"/>
            </a:xfrm>
            <a:prstGeom prst="straightConnector1">
              <a:avLst/>
            </a:prstGeom>
            <a:noFill/>
            <a:ln w="365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3" name="Google Shape;1233;p77"/>
            <p:cNvCxnSpPr/>
            <p:nvPr/>
          </p:nvCxnSpPr>
          <p:spPr>
            <a:xfrm>
              <a:off x="1627" y="2643"/>
              <a:ext cx="1194" cy="1"/>
            </a:xfrm>
            <a:prstGeom prst="straightConnector1">
              <a:avLst/>
            </a:prstGeom>
            <a:noFill/>
            <a:ln w="365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4" name="Google Shape;1234;p77"/>
            <p:cNvCxnSpPr/>
            <p:nvPr/>
          </p:nvCxnSpPr>
          <p:spPr>
            <a:xfrm>
              <a:off x="2836" y="2643"/>
              <a:ext cx="2985" cy="1"/>
            </a:xfrm>
            <a:prstGeom prst="straightConnector1">
              <a:avLst/>
            </a:prstGeom>
            <a:noFill/>
            <a:ln w="365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35" name="Google Shape;1235;p77"/>
          <p:cNvSpPr txBox="1"/>
          <p:nvPr/>
        </p:nvSpPr>
        <p:spPr>
          <a:xfrm>
            <a:off x="1356200" y="1676400"/>
            <a:ext cx="570245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Timing failures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78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78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61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78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Other distributed system issues</a:t>
            </a:r>
            <a:endParaRPr/>
          </a:p>
        </p:txBody>
      </p:sp>
      <p:sp>
        <p:nvSpPr>
          <p:cNvPr id="1243" name="Google Shape;1243;p78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Concurrency and Synchronization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Distributed Deadlocks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Time in distributed systems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Naming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Replication 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improve availability and performance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Migration 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of processes and data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Security 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eavesdropping, masquerading, message tampering, replaying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79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79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62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79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 sz="32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Traditional Systems - Client/Server Computing</a:t>
            </a:r>
            <a:endParaRPr/>
          </a:p>
        </p:txBody>
      </p:sp>
      <p:sp>
        <p:nvSpPr>
          <p:cNvPr id="1251" name="Google Shape;1251;p79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Client/server computing allocates application processing between the client and server processes.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typical application has three basic components: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Presentation logic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Application logic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Data management logic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80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80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63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80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Client/Server Models</a:t>
            </a:r>
            <a:endParaRPr/>
          </a:p>
        </p:txBody>
      </p:sp>
      <p:sp>
        <p:nvSpPr>
          <p:cNvPr id="1259" name="Google Shape;1259;p80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There are at least three different models for distributing these functions: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Presentation logic module running on the client system and the other two modules running on one or more servers.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Presentation logic and application logic modules running on the client system and the data management logic module running on one or more servers.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Presentation logic and a part of application logic module running on the client system and the other part(s) of the application logic module and data management module running on one or more servers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81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81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64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81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Distributed Systems Middleware</a:t>
            </a:r>
            <a:endParaRPr/>
          </a:p>
        </p:txBody>
      </p:sp>
      <p:sp>
        <p:nvSpPr>
          <p:cNvPr id="1267" name="Google Shape;1267;p81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110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Enables the modular interconnection of distributed software (typically via services)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abstract over low level mechanisms used to implement management services.</a:t>
            </a:r>
            <a:endParaRPr/>
          </a:p>
        </p:txBody>
      </p:sp>
      <p:sp>
        <p:nvSpPr>
          <p:cNvPr id="1268" name="Google Shape;1268;p81"/>
          <p:cNvSpPr txBox="1"/>
          <p:nvPr/>
        </p:nvSpPr>
        <p:spPr>
          <a:xfrm>
            <a:off x="1600200" y="3302900"/>
            <a:ext cx="6248400" cy="762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 Program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9" name="Google Shape;1269;p81"/>
          <p:cNvGrpSpPr/>
          <p:nvPr/>
        </p:nvGrpSpPr>
        <p:grpSpPr>
          <a:xfrm>
            <a:off x="1447800" y="5360300"/>
            <a:ext cx="1676400" cy="1219200"/>
            <a:chOff x="1295400" y="3505200"/>
            <a:chExt cx="1676400" cy="1219200"/>
          </a:xfrm>
        </p:grpSpPr>
        <p:sp>
          <p:nvSpPr>
            <p:cNvPr id="1270" name="Google Shape;1270;p81"/>
            <p:cNvSpPr txBox="1"/>
            <p:nvPr/>
          </p:nvSpPr>
          <p:spPr>
            <a:xfrm>
              <a:off x="1295400" y="3886200"/>
              <a:ext cx="1676400" cy="838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Middleware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Service 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81"/>
            <p:cNvSpPr txBox="1"/>
            <p:nvPr/>
          </p:nvSpPr>
          <p:spPr>
            <a:xfrm>
              <a:off x="1676400" y="3505200"/>
              <a:ext cx="676275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API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72" name="Google Shape;1272;p81"/>
            <p:cNvCxnSpPr/>
            <p:nvPr/>
          </p:nvCxnSpPr>
          <p:spPr>
            <a:xfrm>
              <a:off x="1295400" y="3581400"/>
              <a:ext cx="1676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</p:grpSp>
      <p:grpSp>
        <p:nvGrpSpPr>
          <p:cNvPr id="1273" name="Google Shape;1273;p81"/>
          <p:cNvGrpSpPr/>
          <p:nvPr/>
        </p:nvGrpSpPr>
        <p:grpSpPr>
          <a:xfrm>
            <a:off x="6172200" y="5360300"/>
            <a:ext cx="1676400" cy="1219200"/>
            <a:chOff x="1295400" y="3505200"/>
            <a:chExt cx="1676400" cy="1219200"/>
          </a:xfrm>
        </p:grpSpPr>
        <p:sp>
          <p:nvSpPr>
            <p:cNvPr id="1274" name="Google Shape;1274;p81"/>
            <p:cNvSpPr txBox="1"/>
            <p:nvPr/>
          </p:nvSpPr>
          <p:spPr>
            <a:xfrm>
              <a:off x="1295400" y="3886200"/>
              <a:ext cx="1676400" cy="838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Middleware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Service 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81"/>
            <p:cNvSpPr txBox="1"/>
            <p:nvPr/>
          </p:nvSpPr>
          <p:spPr>
            <a:xfrm>
              <a:off x="1676400" y="3505200"/>
              <a:ext cx="676275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API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76" name="Google Shape;1276;p81"/>
            <p:cNvCxnSpPr/>
            <p:nvPr/>
          </p:nvCxnSpPr>
          <p:spPr>
            <a:xfrm>
              <a:off x="1295400" y="3581400"/>
              <a:ext cx="1676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</p:grpSp>
      <p:grpSp>
        <p:nvGrpSpPr>
          <p:cNvPr id="1277" name="Google Shape;1277;p81"/>
          <p:cNvGrpSpPr/>
          <p:nvPr/>
        </p:nvGrpSpPr>
        <p:grpSpPr>
          <a:xfrm>
            <a:off x="3886200" y="5360300"/>
            <a:ext cx="1676400" cy="1219200"/>
            <a:chOff x="1295400" y="3505200"/>
            <a:chExt cx="1676400" cy="1219200"/>
          </a:xfrm>
        </p:grpSpPr>
        <p:sp>
          <p:nvSpPr>
            <p:cNvPr id="1278" name="Google Shape;1278;p81"/>
            <p:cNvSpPr txBox="1"/>
            <p:nvPr/>
          </p:nvSpPr>
          <p:spPr>
            <a:xfrm>
              <a:off x="1295400" y="3886200"/>
              <a:ext cx="1676400" cy="838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Middleware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Service 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81"/>
            <p:cNvSpPr txBox="1"/>
            <p:nvPr/>
          </p:nvSpPr>
          <p:spPr>
            <a:xfrm>
              <a:off x="1676400" y="3505200"/>
              <a:ext cx="676275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API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80" name="Google Shape;1280;p81"/>
            <p:cNvCxnSpPr/>
            <p:nvPr/>
          </p:nvCxnSpPr>
          <p:spPr>
            <a:xfrm>
              <a:off x="1295400" y="3581400"/>
              <a:ext cx="1676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</p:grpSp>
      <p:cxnSp>
        <p:nvCxnSpPr>
          <p:cNvPr id="1281" name="Google Shape;1281;p81"/>
          <p:cNvCxnSpPr/>
          <p:nvPr/>
        </p:nvCxnSpPr>
        <p:spPr>
          <a:xfrm rot="10800000">
            <a:off x="2209800" y="4064900"/>
            <a:ext cx="0" cy="137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282" name="Google Shape;1282;p81"/>
          <p:cNvCxnSpPr/>
          <p:nvPr/>
        </p:nvCxnSpPr>
        <p:spPr>
          <a:xfrm rot="10800000">
            <a:off x="4648200" y="4064900"/>
            <a:ext cx="0" cy="137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283" name="Google Shape;1283;p81"/>
          <p:cNvCxnSpPr/>
          <p:nvPr/>
        </p:nvCxnSpPr>
        <p:spPr>
          <a:xfrm rot="10800000">
            <a:off x="6934200" y="4064900"/>
            <a:ext cx="0" cy="137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p82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9" name="Google Shape;1289;p82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65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0" name="Google Shape;1290;p82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Useful Middleware Services</a:t>
            </a:r>
            <a:endParaRPr/>
          </a:p>
        </p:txBody>
      </p:sp>
      <p:sp>
        <p:nvSpPr>
          <p:cNvPr id="1291" name="Google Shape;1291;p82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Naming and Directory Service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State Capture Service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Event Service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Transaction Service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Fault Detection Service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Trading Service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Replication Service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Migration Service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83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83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66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83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Types of Middleware</a:t>
            </a:r>
            <a:endParaRPr/>
          </a:p>
        </p:txBody>
      </p:sp>
      <p:sp>
        <p:nvSpPr>
          <p:cNvPr id="1299" name="Google Shape;1299;p83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Integrated Sets of Services -- DCE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Domain Specific Integration frameworks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Distributed Object Frameworks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Component services and frameworks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Provide a specific function to the requestor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Generally independent of other services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Presentation, Communication, Control, Information Services, computation services etc.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Web-Service Based Frameworks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Cloud Based Frameworks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85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85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67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85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Integrated Sets Middleware</a:t>
            </a:r>
            <a:endParaRPr/>
          </a:p>
        </p:txBody>
      </p:sp>
      <p:sp>
        <p:nvSpPr>
          <p:cNvPr id="1314" name="Google Shape;1314;p85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 Integrated set of services consist of a set of services that take significant advantage of each other.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Example: DCE</a:t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86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86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68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86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Distributed Computing Environment (DCE)</a:t>
            </a:r>
            <a:endParaRPr/>
          </a:p>
        </p:txBody>
      </p:sp>
      <p:sp>
        <p:nvSpPr>
          <p:cNvPr id="1322" name="Google Shape;1322;p86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DCE - from the Open Software Foundation (OSF), offers an environment that spans multiple architectures, protocols, and operating systems (</a:t>
            </a:r>
            <a:r>
              <a:rPr lang="en-US" sz="1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supported by major software vendors)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It provides key distributed technologies, including RPC, a distributed naming service, time synchronization service, a distributed file system, a network security service, and a threads package.</a:t>
            </a:r>
            <a:endParaRPr/>
          </a:p>
        </p:txBody>
      </p:sp>
      <p:grpSp>
        <p:nvGrpSpPr>
          <p:cNvPr id="1323" name="Google Shape;1323;p86"/>
          <p:cNvGrpSpPr/>
          <p:nvPr/>
        </p:nvGrpSpPr>
        <p:grpSpPr>
          <a:xfrm>
            <a:off x="1981200" y="3429000"/>
            <a:ext cx="5867400" cy="2590800"/>
            <a:chOff x="762000" y="1143000"/>
            <a:chExt cx="7620000" cy="4648200"/>
          </a:xfrm>
        </p:grpSpPr>
        <p:sp>
          <p:nvSpPr>
            <p:cNvPr id="1324" name="Google Shape;1324;p86"/>
            <p:cNvSpPr txBox="1"/>
            <p:nvPr/>
          </p:nvSpPr>
          <p:spPr>
            <a:xfrm>
              <a:off x="7162800" y="1143000"/>
              <a:ext cx="1219200" cy="3201987"/>
            </a:xfrm>
            <a:prstGeom prst="rect">
              <a:avLst/>
            </a:prstGeom>
            <a:solidFill>
              <a:srgbClr val="CCFFFF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86"/>
            <p:cNvSpPr txBox="1"/>
            <p:nvPr/>
          </p:nvSpPr>
          <p:spPr>
            <a:xfrm>
              <a:off x="762000" y="5029200"/>
              <a:ext cx="7620000" cy="762000"/>
            </a:xfrm>
            <a:prstGeom prst="rect">
              <a:avLst/>
            </a:prstGeom>
            <a:solidFill>
              <a:srgbClr val="CCFFFF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lang="en-US" sz="12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Operating System Transport Services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86"/>
            <p:cNvSpPr txBox="1"/>
            <p:nvPr/>
          </p:nvSpPr>
          <p:spPr>
            <a:xfrm>
              <a:off x="762000" y="4343400"/>
              <a:ext cx="7620000" cy="685800"/>
            </a:xfrm>
            <a:prstGeom prst="rect">
              <a:avLst/>
            </a:prstGeom>
            <a:solidFill>
              <a:srgbClr val="CCFFFF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lang="en-US" sz="12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DCE Threads Services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86"/>
            <p:cNvSpPr txBox="1"/>
            <p:nvPr/>
          </p:nvSpPr>
          <p:spPr>
            <a:xfrm>
              <a:off x="1905000" y="3657600"/>
              <a:ext cx="5257800" cy="685800"/>
            </a:xfrm>
            <a:prstGeom prst="rect">
              <a:avLst/>
            </a:prstGeom>
            <a:solidFill>
              <a:srgbClr val="CCFFFF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lang="en-US" sz="12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DCE Remote Procedure Calls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28" name="Google Shape;1328;p86"/>
            <p:cNvGrpSpPr/>
            <p:nvPr/>
          </p:nvGrpSpPr>
          <p:grpSpPr>
            <a:xfrm>
              <a:off x="1905000" y="2590800"/>
              <a:ext cx="5257800" cy="1066800"/>
              <a:chOff x="1905000" y="1905000"/>
              <a:chExt cx="5257800" cy="1066800"/>
            </a:xfrm>
          </p:grpSpPr>
          <p:sp>
            <p:nvSpPr>
              <p:cNvPr id="1329" name="Google Shape;1329;p86"/>
              <p:cNvSpPr txBox="1"/>
              <p:nvPr/>
            </p:nvSpPr>
            <p:spPr>
              <a:xfrm>
                <a:off x="1905000" y="1905000"/>
                <a:ext cx="1752600" cy="1066800"/>
              </a:xfrm>
              <a:prstGeom prst="rect">
                <a:avLst/>
              </a:prstGeom>
              <a:solidFill>
                <a:srgbClr val="CCFFFF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Times New Roman"/>
                  <a:buNone/>
                </a:pPr>
                <a:r>
                  <a:rPr lang="en-US" sz="1200" b="1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DCE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Times New Roman"/>
                  <a:buNone/>
                </a:pPr>
                <a:r>
                  <a:rPr lang="en-US" sz="1200" b="1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Distributed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Times New Roman"/>
                  <a:buNone/>
                </a:pPr>
                <a:r>
                  <a:rPr lang="en-US" sz="1200" b="1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Time Service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86"/>
              <p:cNvSpPr txBox="1"/>
              <p:nvPr/>
            </p:nvSpPr>
            <p:spPr>
              <a:xfrm>
                <a:off x="3657600" y="1905000"/>
                <a:ext cx="1752600" cy="1066800"/>
              </a:xfrm>
              <a:prstGeom prst="rect">
                <a:avLst/>
              </a:prstGeom>
              <a:solidFill>
                <a:srgbClr val="CCFFFF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Times New Roman"/>
                  <a:buNone/>
                </a:pPr>
                <a:r>
                  <a:rPr lang="en-US" sz="1200" b="1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DCE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Times New Roman"/>
                  <a:buNone/>
                </a:pPr>
                <a:r>
                  <a:rPr lang="en-US" sz="1200" b="1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Directory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Times New Roman"/>
                  <a:buNone/>
                </a:pPr>
                <a:r>
                  <a:rPr lang="en-US" sz="1200" b="1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Service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1" name="Google Shape;1331;p86"/>
              <p:cNvSpPr txBox="1"/>
              <p:nvPr/>
            </p:nvSpPr>
            <p:spPr>
              <a:xfrm>
                <a:off x="5410200" y="1905000"/>
                <a:ext cx="1752600" cy="1066800"/>
              </a:xfrm>
              <a:prstGeom prst="rect">
                <a:avLst/>
              </a:prstGeom>
              <a:solidFill>
                <a:srgbClr val="CCFFFF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Times New Roman"/>
                  <a:buNone/>
                </a:pPr>
                <a:r>
                  <a:rPr lang="en-US" sz="1200" b="1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Other Basic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Times New Roman"/>
                  <a:buNone/>
                </a:pPr>
                <a:r>
                  <a:rPr lang="en-US" sz="1200" b="1" i="0" u="none" strike="noStrike" cap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Services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2" name="Google Shape;1332;p86"/>
            <p:cNvSpPr txBox="1"/>
            <p:nvPr/>
          </p:nvSpPr>
          <p:spPr>
            <a:xfrm>
              <a:off x="1905000" y="1905000"/>
              <a:ext cx="5257800" cy="685800"/>
            </a:xfrm>
            <a:prstGeom prst="rect">
              <a:avLst/>
            </a:prstGeom>
            <a:solidFill>
              <a:srgbClr val="CCFFFF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lang="en-US" sz="12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DCE Distributed File Service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86"/>
            <p:cNvSpPr txBox="1"/>
            <p:nvPr/>
          </p:nvSpPr>
          <p:spPr>
            <a:xfrm>
              <a:off x="1905000" y="1143000"/>
              <a:ext cx="5257800" cy="762000"/>
            </a:xfrm>
            <a:prstGeom prst="rect">
              <a:avLst/>
            </a:prstGeom>
            <a:solidFill>
              <a:srgbClr val="CCFFFF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lang="en-US" sz="12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Applications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86"/>
            <p:cNvSpPr txBox="1"/>
            <p:nvPr/>
          </p:nvSpPr>
          <p:spPr>
            <a:xfrm>
              <a:off x="762000" y="1143000"/>
              <a:ext cx="1143000" cy="3200400"/>
            </a:xfrm>
            <a:prstGeom prst="rect">
              <a:avLst/>
            </a:prstGeom>
            <a:solidFill>
              <a:srgbClr val="CCFFFF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lang="en-US" sz="12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DCE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lang="en-US" sz="12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Security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lang="en-US" sz="12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Service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86"/>
            <p:cNvSpPr txBox="1"/>
            <p:nvPr/>
          </p:nvSpPr>
          <p:spPr>
            <a:xfrm rot="-5400000">
              <a:off x="6831012" y="2536825"/>
              <a:ext cx="1881187" cy="36036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lang="en-US" sz="12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Management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p87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1" name="Google Shape;1341;p87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69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2" name="Google Shape;1342;p87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Integration Frameworks Middleware</a:t>
            </a:r>
            <a:endParaRPr/>
          </a:p>
        </p:txBody>
      </p:sp>
      <p:sp>
        <p:nvSpPr>
          <p:cNvPr id="1343" name="Google Shape;1343;p87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Integration frameworks are integration environments that are tailored to the needs of a specific application domain.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Examples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Workgroup framework - for workgroup computing.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Transaction Processing monitor frameworks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Network management frameworks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60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Arial Black"/>
                <a:ea typeface="Arial Black"/>
                <a:cs typeface="Arial Black"/>
                <a:sym typeface="Arial Black"/>
              </a:rPr>
              <a:t>Lecture schedule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9" name="Google Shape;169;p24"/>
          <p:cNvSpPr txBox="1">
            <a:spLocks noGrp="1"/>
          </p:cNvSpPr>
          <p:nvPr>
            <p:ph type="body" idx="1"/>
          </p:nvPr>
        </p:nvSpPr>
        <p:spPr>
          <a:xfrm>
            <a:off x="0" y="1138925"/>
            <a:ext cx="9144000" cy="49530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400">
                <a:latin typeface="Tahoma"/>
                <a:ea typeface="Tahoma"/>
                <a:cs typeface="Tahoma"/>
                <a:sym typeface="Tahoma"/>
              </a:rPr>
              <a:t>Distributed Middleware Concepts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 sz="2000">
                <a:latin typeface="Tahoma"/>
                <a:ea typeface="Tahoma"/>
                <a:cs typeface="Tahoma"/>
                <a:sym typeface="Tahoma"/>
              </a:rPr>
              <a:t>Virtual Time and Global States in Distributed Systems 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 sz="2000">
                <a:latin typeface="Tahoma"/>
                <a:ea typeface="Tahoma"/>
                <a:cs typeface="Tahoma"/>
                <a:sym typeface="Tahoma"/>
              </a:rPr>
              <a:t>Distributed Operating Systems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 sz="2000">
                <a:latin typeface="Tahoma"/>
                <a:ea typeface="Tahoma"/>
                <a:cs typeface="Tahoma"/>
                <a:sym typeface="Tahoma"/>
              </a:rPr>
              <a:t>Messaging Middlewares, Group Communication, Pub/Sub sys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 sz="2000">
                <a:latin typeface="Tahoma"/>
                <a:ea typeface="Tahoma"/>
                <a:cs typeface="Tahoma"/>
                <a:sym typeface="Tahoma"/>
              </a:rPr>
              <a:t>Fault Tolerance, Consensus, Failure Detection</a:t>
            </a:r>
            <a:endParaRPr/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400">
                <a:latin typeface="Tahoma"/>
                <a:ea typeface="Tahoma"/>
                <a:cs typeface="Tahoma"/>
                <a:sym typeface="Tahoma"/>
              </a:rPr>
              <a:t>Middleware Frameworks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 sz="2000">
                <a:latin typeface="Tahoma"/>
                <a:ea typeface="Tahoma"/>
                <a:cs typeface="Tahoma"/>
                <a:sym typeface="Tahoma"/>
              </a:rPr>
              <a:t>Early Middleware Technologies: DCE, CORBA 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 sz="2000">
                <a:latin typeface="Tahoma"/>
                <a:ea typeface="Tahoma"/>
                <a:cs typeface="Tahoma"/>
                <a:sym typeface="Tahoma"/>
              </a:rPr>
              <a:t>Java-based Technologies:  RMI, JINI, EJB, J2EE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 sz="2000">
                <a:latin typeface="Tahoma"/>
                <a:ea typeface="Tahoma"/>
                <a:cs typeface="Tahoma"/>
                <a:sym typeface="Tahoma"/>
              </a:rPr>
              <a:t>Service-Oriented Technologies: XML, Web Services, .NET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 sz="2000">
                <a:latin typeface="Tahoma"/>
                <a:ea typeface="Tahoma"/>
                <a:cs typeface="Tahoma"/>
                <a:sym typeface="Tahoma"/>
              </a:rPr>
              <a:t>Cloud Computing Platforms: AWS, Azure, Google AppEngine etc. 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400">
                <a:latin typeface="Tahoma"/>
                <a:ea typeface="Tahoma"/>
                <a:cs typeface="Tahoma"/>
                <a:sym typeface="Tahoma"/>
              </a:rPr>
              <a:t>Middleware for Target Application Environments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 sz="2000">
                <a:latin typeface="Tahoma"/>
                <a:ea typeface="Tahoma"/>
                <a:cs typeface="Tahoma"/>
                <a:sym typeface="Tahoma"/>
              </a:rPr>
              <a:t>Real-time and QoS based Middleware,  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Mobile and pervasive computing, wireless sensor </a:t>
            </a:r>
            <a:r>
              <a:rPr lang="en-US" sz="2000">
                <a:latin typeface="Tahoma"/>
                <a:ea typeface="Tahoma"/>
                <a:cs typeface="Tahoma"/>
                <a:sym typeface="Tahoma"/>
              </a:rPr>
              <a:t>networks, CPS/IoT 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0" name="Google Shape;170;p24"/>
          <p:cNvSpPr txBox="1">
            <a:spLocks noGrp="1"/>
          </p:cNvSpPr>
          <p:nvPr>
            <p:ph type="sldNum" idx="12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p88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 sz="32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A Sample Network Management Framework (WebNMS)</a:t>
            </a:r>
            <a:endParaRPr/>
          </a:p>
        </p:txBody>
      </p:sp>
      <p:sp>
        <p:nvSpPr>
          <p:cNvPr id="1349" name="Google Shape;1349;p88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0" name="Google Shape;1350;p88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70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1" name="Google Shape;1351;p88"/>
          <p:cNvSpPr txBox="1"/>
          <p:nvPr/>
        </p:nvSpPr>
        <p:spPr>
          <a:xfrm>
            <a:off x="2286000" y="5791200"/>
            <a:ext cx="4595812" cy="369887"/>
          </a:xfrm>
          <a:prstGeom prst="rect">
            <a:avLst/>
          </a:prstGeom>
          <a:solidFill>
            <a:srgbClr val="F1E98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http://www.webnms.com/webnms/ems.html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2" name="Google Shape;1352;p88" descr="http://www.webnms.com/webnms/images/back-end-server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237" y="1676400"/>
            <a:ext cx="7075487" cy="36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89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89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71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89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Distributed Object Computing</a:t>
            </a:r>
            <a:endParaRPr/>
          </a:p>
        </p:txBody>
      </p:sp>
      <p:sp>
        <p:nvSpPr>
          <p:cNvPr id="1360" name="Google Shape;1360;p89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Combining distributed computing with an object model.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More abstract level of programming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The use of a broker like entity or bus that keeps track of processes, provides messaging between processes and other higher level services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CORBA, COM, DCOM</a:t>
            </a:r>
            <a:r>
              <a:rPr lang="en-US"/>
              <a:t>, </a:t>
            </a:r>
            <a:r>
              <a:rPr lang="en-US" sz="18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JINI, EJB, J2EE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. Note: DCE uses a procedure-oriented distributed systems model, not an object model.</a:t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p90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More middlewares</a:t>
            </a:r>
            <a:endParaRPr/>
          </a:p>
        </p:txBody>
      </p:sp>
      <p:sp>
        <p:nvSpPr>
          <p:cNvPr id="1366" name="Google Shape;1366;p90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Web Services and Web Service Frameworks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Enterprise Service Buses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Cloud Computing  and Virtualization Platforms</a:t>
            </a:r>
            <a:endParaRPr/>
          </a:p>
        </p:txBody>
      </p:sp>
      <p:sp>
        <p:nvSpPr>
          <p:cNvPr id="1367" name="Google Shape;1367;p90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90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72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91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Distributed Objects</a:t>
            </a:r>
            <a:endParaRPr/>
          </a:p>
        </p:txBody>
      </p:sp>
      <p:sp>
        <p:nvSpPr>
          <p:cNvPr id="1374" name="Google Shape;1374;p91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40513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Issues with Distributed Objects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Abstraction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Performance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Latency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Partial failure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Synchronization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Complexity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…..</a:t>
            </a:r>
            <a:endParaRPr/>
          </a:p>
        </p:txBody>
      </p:sp>
      <p:sp>
        <p:nvSpPr>
          <p:cNvPr id="1375" name="Google Shape;1375;p91"/>
          <p:cNvSpPr txBox="1">
            <a:spLocks noGrp="1"/>
          </p:cNvSpPr>
          <p:nvPr>
            <p:ph type="body" idx="2"/>
          </p:nvPr>
        </p:nvSpPr>
        <p:spPr>
          <a:xfrm>
            <a:off x="4584700" y="1676400"/>
            <a:ext cx="40513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Techniques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Message Passing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Object knows about network; 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Network data is minimum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Argument/Return Passing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Like RPC. 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Network data = args + return result + names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Serializing and Sending Object 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Actual object code is sent.  Might require synchronization. 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Network data = object code + object state + sync info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Shared Memory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based on DSM implementation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Network Data = Data touched + synchronization info</a:t>
            </a:r>
            <a:endParaRPr/>
          </a:p>
          <a:p>
            <a:pPr marL="342900" marR="0" lvl="0" indent="-2540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99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76" name="Google Shape;1376;p91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91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73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92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92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74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92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CORBA</a:t>
            </a:r>
            <a:endParaRPr/>
          </a:p>
        </p:txBody>
      </p:sp>
      <p:sp>
        <p:nvSpPr>
          <p:cNvPr id="1385" name="Google Shape;1385;p92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CORBA is a standard specification for developing object-oriented applications.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CORBA was defined by OMG in 1990.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OMG is dedicated to popularizing Object-Oriented standards for integrating applications based on existing standards.</a:t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p93"/>
          <p:cNvSpPr txBox="1"/>
          <p:nvPr/>
        </p:nvSpPr>
        <p:spPr>
          <a:xfrm>
            <a:off x="3124200" y="63055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93"/>
          <p:cNvSpPr txBox="1"/>
          <p:nvPr/>
        </p:nvSpPr>
        <p:spPr>
          <a:xfrm>
            <a:off x="6731000" y="63055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75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93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The Object Management Architecture (OMA)</a:t>
            </a:r>
            <a:endParaRPr/>
          </a:p>
        </p:txBody>
      </p:sp>
      <p:pic>
        <p:nvPicPr>
          <p:cNvPr id="1393" name="Google Shape;1393;p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0675" y="2651125"/>
            <a:ext cx="5048250" cy="231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93"/>
          <p:cNvSpPr txBox="1"/>
          <p:nvPr/>
        </p:nvSpPr>
        <p:spPr>
          <a:xfrm>
            <a:off x="152400" y="1752600"/>
            <a:ext cx="3657600" cy="646112"/>
          </a:xfrm>
          <a:prstGeom prst="rect">
            <a:avLst/>
          </a:prstGeom>
          <a:solidFill>
            <a:srgbClr val="FFE0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Application objects: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document handling objects.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93"/>
          <p:cNvSpPr txBox="1"/>
          <p:nvPr/>
        </p:nvSpPr>
        <p:spPr>
          <a:xfrm>
            <a:off x="5334000" y="3468687"/>
            <a:ext cx="3810000" cy="646112"/>
          </a:xfrm>
          <a:prstGeom prst="rect">
            <a:avLst/>
          </a:prstGeom>
          <a:solidFill>
            <a:srgbClr val="FFE0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ORB: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communication hub for  all objects in the system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93"/>
          <p:cNvSpPr txBox="1"/>
          <p:nvPr/>
        </p:nvSpPr>
        <p:spPr>
          <a:xfrm>
            <a:off x="2286000" y="5334000"/>
            <a:ext cx="4572000" cy="646112"/>
          </a:xfrm>
          <a:prstGeom prst="rect">
            <a:avLst/>
          </a:prstGeom>
          <a:solidFill>
            <a:srgbClr val="FFE0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 Services: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 events, persistent objects, etc.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93"/>
          <p:cNvSpPr txBox="1"/>
          <p:nvPr/>
        </p:nvSpPr>
        <p:spPr>
          <a:xfrm>
            <a:off x="4724400" y="1752600"/>
            <a:ext cx="4572000" cy="646112"/>
          </a:xfrm>
          <a:prstGeom prst="rect">
            <a:avLst/>
          </a:prstGeom>
          <a:solidFill>
            <a:srgbClr val="FFE0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Common facilities: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accessing databases, printing files, etc.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94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Distributed Object Models</a:t>
            </a:r>
            <a:endParaRPr/>
          </a:p>
        </p:txBody>
      </p:sp>
      <p:sp>
        <p:nvSpPr>
          <p:cNvPr id="1403" name="Google Shape;1403;p94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Combine techniques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Goal: Merge parallelism and OOP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Object Oriented Programming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Encapsulation, modularity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Separation of concerns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Concurrency/Parallelism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Increased efficiency of algorithms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Use objects as the basis (lends itself well to natural design of algorithms)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Distribution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Build network-enabled applications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Objects on different machines/platforms communicate</a:t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95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Objects and Threads</a:t>
            </a:r>
            <a:endParaRPr/>
          </a:p>
        </p:txBody>
      </p:sp>
      <p:sp>
        <p:nvSpPr>
          <p:cNvPr id="1409" name="Google Shape;1409;p95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C++ Model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Objects and threads are tangentially related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Non-threaded program has one main thread of control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lang="en-US" sz="16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Pthreads (POSIX threads)</a:t>
            </a:r>
            <a:endParaRPr/>
          </a:p>
          <a:p>
            <a:pPr marL="1600200" marR="0" lvl="3" indent="-2286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ahoma"/>
              <a:buChar char="•"/>
            </a:pPr>
            <a:r>
              <a:rPr lang="en-US" sz="14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Invoke by giving a function pointer to any function in the system</a:t>
            </a:r>
            <a:endParaRPr/>
          </a:p>
          <a:p>
            <a:pPr marL="1600200" marR="0" lvl="3" indent="-2286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ahoma"/>
              <a:buChar char="•"/>
            </a:pPr>
            <a:r>
              <a:rPr lang="en-US" sz="14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Threads mostly lack awareness of OOP ideas and environment</a:t>
            </a:r>
            <a:endParaRPr/>
          </a:p>
          <a:p>
            <a:pPr marL="1600200" marR="0" lvl="3" indent="-2286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ahoma"/>
              <a:buChar char="•"/>
            </a:pPr>
            <a:r>
              <a:rPr lang="en-US" sz="14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Partially due to the hybrid nature of C++?</a:t>
            </a:r>
            <a:endParaRPr/>
          </a:p>
          <a:p>
            <a:pPr marL="1600200" marR="0" lvl="3" indent="-2286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None/>
            </a:pPr>
            <a:endParaRPr sz="1400" b="1" i="0" u="none" strike="noStrike" cap="none">
              <a:solidFill>
                <a:srgbClr val="0066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Java Model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Objects and threads are separate entities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lang="en-US" sz="16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Threads are objects in themselves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lang="en-US" sz="16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Can be joined together (complex object implements java.lang.Runnable)</a:t>
            </a:r>
            <a:endParaRPr/>
          </a:p>
          <a:p>
            <a:pPr marL="16002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ahoma"/>
              <a:buChar char="•"/>
            </a:pPr>
            <a:r>
              <a:rPr lang="en-US" sz="1400" b="1" i="0" u="none" strike="noStrike" cap="none">
                <a:solidFill>
                  <a:srgbClr val="0066FF"/>
                </a:solidFill>
                <a:latin typeface="Tahoma"/>
                <a:ea typeface="Tahoma"/>
                <a:cs typeface="Tahoma"/>
                <a:sym typeface="Tahoma"/>
              </a:rPr>
              <a:t>BUT: Properties of connection between object and thread are not well-defined or understood</a:t>
            </a:r>
            <a:endParaRPr/>
          </a:p>
          <a:p>
            <a:pPr marL="342900" marR="0" lvl="0" indent="-2540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66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96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Java and Concurrency </a:t>
            </a:r>
            <a:endParaRPr/>
          </a:p>
        </p:txBody>
      </p:sp>
      <p:sp>
        <p:nvSpPr>
          <p:cNvPr id="1415" name="Google Shape;1415;p96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Java has a passive object model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Objects, threads separate entities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Primitive control over interactions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Synchronization capabilities also primitive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“Synchronized keyword” guarantees safety but not liveness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Deadlock is easy to create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1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Fair scheduling is not an option</a:t>
            </a: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97"/>
          <p:cNvSpPr txBox="1">
            <a:spLocks noGrp="1"/>
          </p:cNvSpPr>
          <p:nvPr>
            <p:ph type="title"/>
          </p:nvPr>
        </p:nvSpPr>
        <p:spPr>
          <a:xfrm>
            <a:off x="3810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 sz="32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Actors:  </a:t>
            </a:r>
            <a:br>
              <a:rPr lang="en-US" sz="32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32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A Model of Distributed Objects</a:t>
            </a:r>
            <a:endParaRPr/>
          </a:p>
        </p:txBody>
      </p:sp>
      <p:sp>
        <p:nvSpPr>
          <p:cNvPr id="1421" name="Google Shape;1421;p97"/>
          <p:cNvSpPr/>
          <p:nvPr/>
        </p:nvSpPr>
        <p:spPr>
          <a:xfrm>
            <a:off x="381000" y="2971800"/>
            <a:ext cx="1676400" cy="1600200"/>
          </a:xfrm>
          <a:prstGeom prst="ellipse">
            <a:avLst/>
          </a:prstGeom>
          <a:gradFill>
            <a:gsLst>
              <a:gs pos="0">
                <a:srgbClr val="CCFFFF"/>
              </a:gs>
              <a:gs pos="100000">
                <a:srgbClr val="CEFFFF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07763" dir="18900000">
              <a:schemeClr val="lt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2" name="Google Shape;1422;p97"/>
          <p:cNvSpPr txBox="1"/>
          <p:nvPr/>
        </p:nvSpPr>
        <p:spPr>
          <a:xfrm>
            <a:off x="1295400" y="3200400"/>
            <a:ext cx="533400" cy="533400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23" name="Google Shape;1423;p97"/>
          <p:cNvCxnSpPr/>
          <p:nvPr/>
        </p:nvCxnSpPr>
        <p:spPr>
          <a:xfrm>
            <a:off x="1295400" y="3352800"/>
            <a:ext cx="53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424" name="Google Shape;1424;p97"/>
          <p:cNvCxnSpPr/>
          <p:nvPr/>
        </p:nvCxnSpPr>
        <p:spPr>
          <a:xfrm>
            <a:off x="1295400" y="3429000"/>
            <a:ext cx="53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425" name="Google Shape;1425;p97"/>
          <p:cNvCxnSpPr/>
          <p:nvPr/>
        </p:nvCxnSpPr>
        <p:spPr>
          <a:xfrm>
            <a:off x="1295400" y="3505200"/>
            <a:ext cx="53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426" name="Google Shape;1426;p97"/>
          <p:cNvCxnSpPr/>
          <p:nvPr/>
        </p:nvCxnSpPr>
        <p:spPr>
          <a:xfrm>
            <a:off x="1295400" y="3581400"/>
            <a:ext cx="53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427" name="Google Shape;1427;p97"/>
          <p:cNvCxnSpPr/>
          <p:nvPr/>
        </p:nvCxnSpPr>
        <p:spPr>
          <a:xfrm>
            <a:off x="1295400" y="3657600"/>
            <a:ext cx="53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428" name="Google Shape;1428;p97"/>
          <p:cNvCxnSpPr/>
          <p:nvPr/>
        </p:nvCxnSpPr>
        <p:spPr>
          <a:xfrm>
            <a:off x="1295400" y="3276600"/>
            <a:ext cx="53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429" name="Google Shape;1429;p97"/>
          <p:cNvSpPr/>
          <p:nvPr/>
        </p:nvSpPr>
        <p:spPr>
          <a:xfrm>
            <a:off x="14478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0" name="Google Shape;1430;p97"/>
          <p:cNvSpPr/>
          <p:nvPr/>
        </p:nvSpPr>
        <p:spPr>
          <a:xfrm>
            <a:off x="14478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1" name="Google Shape;1431;p97"/>
          <p:cNvCxnSpPr/>
          <p:nvPr/>
        </p:nvCxnSpPr>
        <p:spPr>
          <a:xfrm rot="5400000" flipH="1">
            <a:off x="933450" y="3829050"/>
            <a:ext cx="876300" cy="152400"/>
          </a:xfrm>
          <a:prstGeom prst="curvedConnector3">
            <a:avLst>
              <a:gd name="adj1" fmla="val 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432" name="Google Shape;1432;p97"/>
          <p:cNvSpPr/>
          <p:nvPr/>
        </p:nvSpPr>
        <p:spPr>
          <a:xfrm>
            <a:off x="663575" y="3309937"/>
            <a:ext cx="203200" cy="987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687" y="0"/>
                </a:moveTo>
                <a:cubicBezTo>
                  <a:pt x="19687" y="1157"/>
                  <a:pt x="49687" y="3086"/>
                  <a:pt x="49687" y="3086"/>
                </a:cubicBezTo>
                <a:cubicBezTo>
                  <a:pt x="54375" y="3858"/>
                  <a:pt x="59062" y="4630"/>
                  <a:pt x="64687" y="5209"/>
                </a:cubicBezTo>
                <a:cubicBezTo>
                  <a:pt x="69375" y="5594"/>
                  <a:pt x="77812" y="5209"/>
                  <a:pt x="78750" y="6173"/>
                </a:cubicBezTo>
                <a:cubicBezTo>
                  <a:pt x="89062" y="13890"/>
                  <a:pt x="48750" y="14276"/>
                  <a:pt x="24375" y="15434"/>
                </a:cubicBezTo>
                <a:cubicBezTo>
                  <a:pt x="19687" y="16205"/>
                  <a:pt x="12187" y="16398"/>
                  <a:pt x="9375" y="17556"/>
                </a:cubicBezTo>
                <a:cubicBezTo>
                  <a:pt x="3750" y="19485"/>
                  <a:pt x="0" y="23729"/>
                  <a:pt x="0" y="23729"/>
                </a:cubicBezTo>
                <a:cubicBezTo>
                  <a:pt x="11250" y="30868"/>
                  <a:pt x="48750" y="31446"/>
                  <a:pt x="78750" y="33954"/>
                </a:cubicBezTo>
                <a:cubicBezTo>
                  <a:pt x="74062" y="41672"/>
                  <a:pt x="75937" y="41672"/>
                  <a:pt x="44062" y="44180"/>
                </a:cubicBezTo>
                <a:cubicBezTo>
                  <a:pt x="37500" y="46302"/>
                  <a:pt x="22500" y="47845"/>
                  <a:pt x="24375" y="50353"/>
                </a:cubicBezTo>
                <a:cubicBezTo>
                  <a:pt x="30937" y="60192"/>
                  <a:pt x="35625" y="59421"/>
                  <a:pt x="78750" y="61543"/>
                </a:cubicBezTo>
                <a:cubicBezTo>
                  <a:pt x="105000" y="64244"/>
                  <a:pt x="120000" y="66752"/>
                  <a:pt x="104062" y="73890"/>
                </a:cubicBezTo>
                <a:cubicBezTo>
                  <a:pt x="99375" y="76012"/>
                  <a:pt x="69375" y="76591"/>
                  <a:pt x="64687" y="76977"/>
                </a:cubicBezTo>
                <a:cubicBezTo>
                  <a:pt x="54375" y="77556"/>
                  <a:pt x="34687" y="78906"/>
                  <a:pt x="34687" y="78906"/>
                </a:cubicBezTo>
                <a:cubicBezTo>
                  <a:pt x="23437" y="82379"/>
                  <a:pt x="1875" y="85659"/>
                  <a:pt x="19687" y="90289"/>
                </a:cubicBezTo>
                <a:cubicBezTo>
                  <a:pt x="30937" y="93183"/>
                  <a:pt x="49687" y="94340"/>
                  <a:pt x="64687" y="96463"/>
                </a:cubicBezTo>
                <a:cubicBezTo>
                  <a:pt x="69375" y="97041"/>
                  <a:pt x="78750" y="98392"/>
                  <a:pt x="78750" y="98392"/>
                </a:cubicBezTo>
                <a:cubicBezTo>
                  <a:pt x="80625" y="103794"/>
                  <a:pt x="81562" y="109389"/>
                  <a:pt x="84375" y="114790"/>
                </a:cubicBezTo>
                <a:cubicBezTo>
                  <a:pt x="85312" y="116527"/>
                  <a:pt x="89062" y="120000"/>
                  <a:pt x="89062" y="12000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3" name="Google Shape;1433;p97"/>
          <p:cNvSpPr txBox="1"/>
          <p:nvPr/>
        </p:nvSpPr>
        <p:spPr>
          <a:xfrm>
            <a:off x="381000" y="3200400"/>
            <a:ext cx="69373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4" name="Google Shape;1434;p97"/>
          <p:cNvSpPr txBox="1"/>
          <p:nvPr/>
        </p:nvSpPr>
        <p:spPr>
          <a:xfrm>
            <a:off x="1143000" y="3048000"/>
            <a:ext cx="49053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5" name="Google Shape;1435;p97"/>
          <p:cNvSpPr txBox="1"/>
          <p:nvPr/>
        </p:nvSpPr>
        <p:spPr>
          <a:xfrm>
            <a:off x="1371600" y="3810000"/>
            <a:ext cx="8032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6" name="Google Shape;1436;p97"/>
          <p:cNvSpPr/>
          <p:nvPr/>
        </p:nvSpPr>
        <p:spPr>
          <a:xfrm>
            <a:off x="3451225" y="1795462"/>
            <a:ext cx="1676400" cy="1600200"/>
          </a:xfrm>
          <a:prstGeom prst="ellipse">
            <a:avLst/>
          </a:prstGeom>
          <a:gradFill>
            <a:gsLst>
              <a:gs pos="0">
                <a:srgbClr val="CCFFFF"/>
              </a:gs>
              <a:gs pos="100000">
                <a:srgbClr val="CEFFFF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07763" dir="13500000">
              <a:schemeClr val="lt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7" name="Google Shape;1437;p97"/>
          <p:cNvSpPr txBox="1"/>
          <p:nvPr/>
        </p:nvSpPr>
        <p:spPr>
          <a:xfrm>
            <a:off x="4365625" y="2024062"/>
            <a:ext cx="533400" cy="533400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8" name="Google Shape;1438;p97"/>
          <p:cNvCxnSpPr/>
          <p:nvPr/>
        </p:nvCxnSpPr>
        <p:spPr>
          <a:xfrm>
            <a:off x="4365625" y="2176462"/>
            <a:ext cx="53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439" name="Google Shape;1439;p97"/>
          <p:cNvCxnSpPr/>
          <p:nvPr/>
        </p:nvCxnSpPr>
        <p:spPr>
          <a:xfrm>
            <a:off x="4365625" y="2252662"/>
            <a:ext cx="53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440" name="Google Shape;1440;p97"/>
          <p:cNvCxnSpPr/>
          <p:nvPr/>
        </p:nvCxnSpPr>
        <p:spPr>
          <a:xfrm>
            <a:off x="4365625" y="2328862"/>
            <a:ext cx="53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441" name="Google Shape;1441;p97"/>
          <p:cNvCxnSpPr/>
          <p:nvPr/>
        </p:nvCxnSpPr>
        <p:spPr>
          <a:xfrm>
            <a:off x="4365625" y="2405062"/>
            <a:ext cx="53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442" name="Google Shape;1442;p97"/>
          <p:cNvCxnSpPr/>
          <p:nvPr/>
        </p:nvCxnSpPr>
        <p:spPr>
          <a:xfrm>
            <a:off x="4365625" y="2481262"/>
            <a:ext cx="53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443" name="Google Shape;1443;p97"/>
          <p:cNvCxnSpPr/>
          <p:nvPr/>
        </p:nvCxnSpPr>
        <p:spPr>
          <a:xfrm>
            <a:off x="4365625" y="2100262"/>
            <a:ext cx="53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444" name="Google Shape;1444;p97"/>
          <p:cNvSpPr/>
          <p:nvPr/>
        </p:nvSpPr>
        <p:spPr>
          <a:xfrm>
            <a:off x="4518025" y="2862262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5" name="Google Shape;1445;p97"/>
          <p:cNvSpPr/>
          <p:nvPr/>
        </p:nvSpPr>
        <p:spPr>
          <a:xfrm>
            <a:off x="4518025" y="3090862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46" name="Google Shape;1446;p97"/>
          <p:cNvCxnSpPr/>
          <p:nvPr/>
        </p:nvCxnSpPr>
        <p:spPr>
          <a:xfrm rot="5400000" flipH="1">
            <a:off x="4003675" y="2652712"/>
            <a:ext cx="876300" cy="152400"/>
          </a:xfrm>
          <a:prstGeom prst="curvedConnector3">
            <a:avLst>
              <a:gd name="adj1" fmla="val 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447" name="Google Shape;1447;p97"/>
          <p:cNvSpPr/>
          <p:nvPr/>
        </p:nvSpPr>
        <p:spPr>
          <a:xfrm>
            <a:off x="3733800" y="2133600"/>
            <a:ext cx="203200" cy="987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687" y="0"/>
                </a:moveTo>
                <a:cubicBezTo>
                  <a:pt x="19687" y="1157"/>
                  <a:pt x="49687" y="3086"/>
                  <a:pt x="49687" y="3086"/>
                </a:cubicBezTo>
                <a:cubicBezTo>
                  <a:pt x="54375" y="3858"/>
                  <a:pt x="59062" y="4630"/>
                  <a:pt x="64687" y="5209"/>
                </a:cubicBezTo>
                <a:cubicBezTo>
                  <a:pt x="69375" y="5594"/>
                  <a:pt x="77812" y="5209"/>
                  <a:pt x="78750" y="6173"/>
                </a:cubicBezTo>
                <a:cubicBezTo>
                  <a:pt x="89062" y="13890"/>
                  <a:pt x="48750" y="14276"/>
                  <a:pt x="24375" y="15434"/>
                </a:cubicBezTo>
                <a:cubicBezTo>
                  <a:pt x="19687" y="16205"/>
                  <a:pt x="12187" y="16398"/>
                  <a:pt x="9375" y="17556"/>
                </a:cubicBezTo>
                <a:cubicBezTo>
                  <a:pt x="3750" y="19485"/>
                  <a:pt x="0" y="23729"/>
                  <a:pt x="0" y="23729"/>
                </a:cubicBezTo>
                <a:cubicBezTo>
                  <a:pt x="11250" y="30868"/>
                  <a:pt x="48750" y="31446"/>
                  <a:pt x="78750" y="33954"/>
                </a:cubicBezTo>
                <a:cubicBezTo>
                  <a:pt x="74062" y="41672"/>
                  <a:pt x="75937" y="41672"/>
                  <a:pt x="44062" y="44180"/>
                </a:cubicBezTo>
                <a:cubicBezTo>
                  <a:pt x="37500" y="46302"/>
                  <a:pt x="22500" y="47845"/>
                  <a:pt x="24375" y="50353"/>
                </a:cubicBezTo>
                <a:cubicBezTo>
                  <a:pt x="30937" y="60192"/>
                  <a:pt x="35625" y="59421"/>
                  <a:pt x="78750" y="61543"/>
                </a:cubicBezTo>
                <a:cubicBezTo>
                  <a:pt x="105000" y="64244"/>
                  <a:pt x="120000" y="66752"/>
                  <a:pt x="104062" y="73890"/>
                </a:cubicBezTo>
                <a:cubicBezTo>
                  <a:pt x="99375" y="76012"/>
                  <a:pt x="69375" y="76591"/>
                  <a:pt x="64687" y="76977"/>
                </a:cubicBezTo>
                <a:cubicBezTo>
                  <a:pt x="54375" y="77556"/>
                  <a:pt x="34687" y="78906"/>
                  <a:pt x="34687" y="78906"/>
                </a:cubicBezTo>
                <a:cubicBezTo>
                  <a:pt x="23437" y="82379"/>
                  <a:pt x="1875" y="85659"/>
                  <a:pt x="19687" y="90289"/>
                </a:cubicBezTo>
                <a:cubicBezTo>
                  <a:pt x="30937" y="93183"/>
                  <a:pt x="49687" y="94340"/>
                  <a:pt x="64687" y="96463"/>
                </a:cubicBezTo>
                <a:cubicBezTo>
                  <a:pt x="69375" y="97041"/>
                  <a:pt x="78750" y="98392"/>
                  <a:pt x="78750" y="98392"/>
                </a:cubicBezTo>
                <a:cubicBezTo>
                  <a:pt x="80625" y="103794"/>
                  <a:pt x="81562" y="109389"/>
                  <a:pt x="84375" y="114790"/>
                </a:cubicBezTo>
                <a:cubicBezTo>
                  <a:pt x="85312" y="116527"/>
                  <a:pt x="89062" y="120000"/>
                  <a:pt x="89062" y="12000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97"/>
          <p:cNvSpPr txBox="1"/>
          <p:nvPr/>
        </p:nvSpPr>
        <p:spPr>
          <a:xfrm>
            <a:off x="3451225" y="2024062"/>
            <a:ext cx="69373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9" name="Google Shape;1449;p97"/>
          <p:cNvSpPr txBox="1"/>
          <p:nvPr/>
        </p:nvSpPr>
        <p:spPr>
          <a:xfrm>
            <a:off x="4953000" y="2057400"/>
            <a:ext cx="49053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0" name="Google Shape;1450;p97"/>
          <p:cNvSpPr txBox="1"/>
          <p:nvPr/>
        </p:nvSpPr>
        <p:spPr>
          <a:xfrm>
            <a:off x="4441825" y="2633662"/>
            <a:ext cx="8032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1" name="Google Shape;1451;p97"/>
          <p:cNvSpPr/>
          <p:nvPr/>
        </p:nvSpPr>
        <p:spPr>
          <a:xfrm>
            <a:off x="3657600" y="3810000"/>
            <a:ext cx="1676400" cy="1600200"/>
          </a:xfrm>
          <a:prstGeom prst="ellipse">
            <a:avLst/>
          </a:prstGeom>
          <a:gradFill>
            <a:gsLst>
              <a:gs pos="0">
                <a:srgbClr val="CCFFFF"/>
              </a:gs>
              <a:gs pos="100000">
                <a:srgbClr val="CEFFFF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07763" dir="13500000">
              <a:schemeClr val="lt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2" name="Google Shape;1452;p97"/>
          <p:cNvSpPr txBox="1"/>
          <p:nvPr/>
        </p:nvSpPr>
        <p:spPr>
          <a:xfrm>
            <a:off x="4572000" y="4038600"/>
            <a:ext cx="533400" cy="533400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53" name="Google Shape;1453;p97"/>
          <p:cNvCxnSpPr/>
          <p:nvPr/>
        </p:nvCxnSpPr>
        <p:spPr>
          <a:xfrm>
            <a:off x="4572000" y="4191000"/>
            <a:ext cx="53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454" name="Google Shape;1454;p97"/>
          <p:cNvCxnSpPr/>
          <p:nvPr/>
        </p:nvCxnSpPr>
        <p:spPr>
          <a:xfrm>
            <a:off x="4572000" y="4267200"/>
            <a:ext cx="53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455" name="Google Shape;1455;p97"/>
          <p:cNvCxnSpPr/>
          <p:nvPr/>
        </p:nvCxnSpPr>
        <p:spPr>
          <a:xfrm>
            <a:off x="4572000" y="4343400"/>
            <a:ext cx="53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456" name="Google Shape;1456;p97"/>
          <p:cNvCxnSpPr/>
          <p:nvPr/>
        </p:nvCxnSpPr>
        <p:spPr>
          <a:xfrm>
            <a:off x="4572000" y="4419600"/>
            <a:ext cx="53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457" name="Google Shape;1457;p97"/>
          <p:cNvCxnSpPr/>
          <p:nvPr/>
        </p:nvCxnSpPr>
        <p:spPr>
          <a:xfrm>
            <a:off x="4572000" y="4495800"/>
            <a:ext cx="53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458" name="Google Shape;1458;p97"/>
          <p:cNvCxnSpPr/>
          <p:nvPr/>
        </p:nvCxnSpPr>
        <p:spPr>
          <a:xfrm>
            <a:off x="4572000" y="4114800"/>
            <a:ext cx="53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459" name="Google Shape;1459;p97"/>
          <p:cNvSpPr/>
          <p:nvPr/>
        </p:nvSpPr>
        <p:spPr>
          <a:xfrm>
            <a:off x="47244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97"/>
          <p:cNvSpPr/>
          <p:nvPr/>
        </p:nvSpPr>
        <p:spPr>
          <a:xfrm>
            <a:off x="4724400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1" name="Google Shape;1461;p97"/>
          <p:cNvCxnSpPr/>
          <p:nvPr/>
        </p:nvCxnSpPr>
        <p:spPr>
          <a:xfrm rot="5400000" flipH="1">
            <a:off x="4210050" y="4667250"/>
            <a:ext cx="876300" cy="152400"/>
          </a:xfrm>
          <a:prstGeom prst="curvedConnector3">
            <a:avLst>
              <a:gd name="adj1" fmla="val 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462" name="Google Shape;1462;p97"/>
          <p:cNvSpPr/>
          <p:nvPr/>
        </p:nvSpPr>
        <p:spPr>
          <a:xfrm>
            <a:off x="3940175" y="4148137"/>
            <a:ext cx="203200" cy="987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687" y="0"/>
                </a:moveTo>
                <a:cubicBezTo>
                  <a:pt x="19687" y="1157"/>
                  <a:pt x="49687" y="3086"/>
                  <a:pt x="49687" y="3086"/>
                </a:cubicBezTo>
                <a:cubicBezTo>
                  <a:pt x="54375" y="3858"/>
                  <a:pt x="59062" y="4630"/>
                  <a:pt x="64687" y="5209"/>
                </a:cubicBezTo>
                <a:cubicBezTo>
                  <a:pt x="69375" y="5594"/>
                  <a:pt x="77812" y="5209"/>
                  <a:pt x="78750" y="6173"/>
                </a:cubicBezTo>
                <a:cubicBezTo>
                  <a:pt x="89062" y="13890"/>
                  <a:pt x="48750" y="14276"/>
                  <a:pt x="24375" y="15434"/>
                </a:cubicBezTo>
                <a:cubicBezTo>
                  <a:pt x="19687" y="16205"/>
                  <a:pt x="12187" y="16398"/>
                  <a:pt x="9375" y="17556"/>
                </a:cubicBezTo>
                <a:cubicBezTo>
                  <a:pt x="3750" y="19485"/>
                  <a:pt x="0" y="23729"/>
                  <a:pt x="0" y="23729"/>
                </a:cubicBezTo>
                <a:cubicBezTo>
                  <a:pt x="11250" y="30868"/>
                  <a:pt x="48750" y="31446"/>
                  <a:pt x="78750" y="33954"/>
                </a:cubicBezTo>
                <a:cubicBezTo>
                  <a:pt x="74062" y="41672"/>
                  <a:pt x="75937" y="41672"/>
                  <a:pt x="44062" y="44180"/>
                </a:cubicBezTo>
                <a:cubicBezTo>
                  <a:pt x="37500" y="46302"/>
                  <a:pt x="22500" y="47845"/>
                  <a:pt x="24375" y="50353"/>
                </a:cubicBezTo>
                <a:cubicBezTo>
                  <a:pt x="30937" y="60192"/>
                  <a:pt x="35625" y="59421"/>
                  <a:pt x="78750" y="61543"/>
                </a:cubicBezTo>
                <a:cubicBezTo>
                  <a:pt x="105000" y="64244"/>
                  <a:pt x="120000" y="66752"/>
                  <a:pt x="104062" y="73890"/>
                </a:cubicBezTo>
                <a:cubicBezTo>
                  <a:pt x="99375" y="76012"/>
                  <a:pt x="69375" y="76591"/>
                  <a:pt x="64687" y="76977"/>
                </a:cubicBezTo>
                <a:cubicBezTo>
                  <a:pt x="54375" y="77556"/>
                  <a:pt x="34687" y="78906"/>
                  <a:pt x="34687" y="78906"/>
                </a:cubicBezTo>
                <a:cubicBezTo>
                  <a:pt x="23437" y="82379"/>
                  <a:pt x="1875" y="85659"/>
                  <a:pt x="19687" y="90289"/>
                </a:cubicBezTo>
                <a:cubicBezTo>
                  <a:pt x="30937" y="93183"/>
                  <a:pt x="49687" y="94340"/>
                  <a:pt x="64687" y="96463"/>
                </a:cubicBezTo>
                <a:cubicBezTo>
                  <a:pt x="69375" y="97041"/>
                  <a:pt x="78750" y="98392"/>
                  <a:pt x="78750" y="98392"/>
                </a:cubicBezTo>
                <a:cubicBezTo>
                  <a:pt x="80625" y="103794"/>
                  <a:pt x="81562" y="109389"/>
                  <a:pt x="84375" y="114790"/>
                </a:cubicBezTo>
                <a:cubicBezTo>
                  <a:pt x="85312" y="116527"/>
                  <a:pt x="89062" y="120000"/>
                  <a:pt x="89062" y="12000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3" name="Google Shape;1463;p97"/>
          <p:cNvSpPr txBox="1"/>
          <p:nvPr/>
        </p:nvSpPr>
        <p:spPr>
          <a:xfrm>
            <a:off x="3429000" y="4038600"/>
            <a:ext cx="92233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4" name="Google Shape;1464;p97"/>
          <p:cNvSpPr txBox="1"/>
          <p:nvPr/>
        </p:nvSpPr>
        <p:spPr>
          <a:xfrm>
            <a:off x="4419600" y="3886200"/>
            <a:ext cx="49053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5" name="Google Shape;1465;p97"/>
          <p:cNvSpPr txBox="1"/>
          <p:nvPr/>
        </p:nvSpPr>
        <p:spPr>
          <a:xfrm>
            <a:off x="4648200" y="4648200"/>
            <a:ext cx="8032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97"/>
          <p:cNvSpPr txBox="1"/>
          <p:nvPr/>
        </p:nvSpPr>
        <p:spPr>
          <a:xfrm>
            <a:off x="1676400" y="2667000"/>
            <a:ext cx="990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Interface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7" name="Google Shape;1467;p97"/>
          <p:cNvSpPr txBox="1"/>
          <p:nvPr/>
        </p:nvSpPr>
        <p:spPr>
          <a:xfrm>
            <a:off x="2689225" y="1947862"/>
            <a:ext cx="72866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Interface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8" name="Google Shape;1468;p97"/>
          <p:cNvSpPr txBox="1"/>
          <p:nvPr/>
        </p:nvSpPr>
        <p:spPr>
          <a:xfrm>
            <a:off x="3429000" y="3581400"/>
            <a:ext cx="72866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Interface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9" name="Google Shape;1469;p97"/>
          <p:cNvCxnSpPr/>
          <p:nvPr/>
        </p:nvCxnSpPr>
        <p:spPr>
          <a:xfrm rot="10800000" flipH="1">
            <a:off x="1981200" y="2895600"/>
            <a:ext cx="1524000" cy="457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1470" name="Google Shape;1470;p97"/>
          <p:cNvCxnSpPr/>
          <p:nvPr/>
        </p:nvCxnSpPr>
        <p:spPr>
          <a:xfrm rot="10800000">
            <a:off x="2133600" y="3657600"/>
            <a:ext cx="144780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471" name="Google Shape;1471;p97"/>
          <p:cNvSpPr txBox="1"/>
          <p:nvPr/>
        </p:nvSpPr>
        <p:spPr>
          <a:xfrm>
            <a:off x="2895600" y="3124200"/>
            <a:ext cx="7762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Messages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97"/>
          <p:cNvSpPr txBox="1"/>
          <p:nvPr/>
        </p:nvSpPr>
        <p:spPr>
          <a:xfrm>
            <a:off x="5334000" y="2743200"/>
            <a:ext cx="365760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Actor system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collection of independent agents interacting via message passing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97"/>
          <p:cNvSpPr txBox="1"/>
          <p:nvPr/>
        </p:nvSpPr>
        <p:spPr>
          <a:xfrm>
            <a:off x="228600" y="5486400"/>
            <a:ext cx="58674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actor can do one of three things: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a new actor and initialize its behavior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Send a message to an existing actor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 its local state or behavior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4" name="Google Shape;1474;p97"/>
          <p:cNvSpPr txBox="1"/>
          <p:nvPr/>
        </p:nvSpPr>
        <p:spPr>
          <a:xfrm>
            <a:off x="5943600" y="4191000"/>
            <a:ext cx="2895600" cy="172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Features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Acquaintances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initial, created, acquired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History Sensitive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Asynchronous communication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 to Distributed Systems Middleware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5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What is Middleware?</a:t>
            </a:r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304800" y="1676400"/>
            <a:ext cx="8305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Middleware is the software between the application programs and the Operating System/base networking.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An Integration Fabric that knits together applications, devices, systems software, data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Distributed Middleware 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Provides a comprehensive set of higher-level distributed computing capabilities and a set of interfaces to access the capabilities of the system.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Includes software technologies to help manage complexity and heterogeneity inherent to the development of distributed systems/applications/information systems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Higher-level programming abstraction for developing distributed applications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Higher than “lower” level abstractions, such as sockets, monitors provided by the OS operating system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Socket: a communication end-point from which data can be read or onto which data can be written</a:t>
            </a:r>
            <a:endParaRPr/>
          </a:p>
          <a:p>
            <a:pPr marL="742950" marR="0" lvl="1" indent="-1333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9" name="Google Shape;179;p25"/>
          <p:cNvSpPr txBox="1"/>
          <p:nvPr/>
        </p:nvSpPr>
        <p:spPr>
          <a:xfrm>
            <a:off x="3048309" y="6614044"/>
            <a:ext cx="34290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cf:  Arno Jacobsen lectures, Univ. of Toronto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400"/>
              <a:buFont typeface="Arial Black"/>
              <a:buNone/>
            </a:pPr>
            <a:r>
              <a:rPr lang="en-US" sz="3600" b="0" i="0" u="none" strike="noStrike" cap="none">
                <a:solidFill>
                  <a:srgbClr val="003399"/>
                </a:solidFill>
                <a:latin typeface="Arial Black"/>
                <a:ea typeface="Arial Black"/>
                <a:cs typeface="Arial Black"/>
                <a:sym typeface="Arial Black"/>
              </a:rPr>
              <a:t>Middleware Systems Views</a:t>
            </a:r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255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 operating system is “</a:t>
            </a:r>
            <a:r>
              <a:rPr lang="en-US" sz="2400" b="0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software that makes the underlying hardware usable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”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Similarly, a middleware system  makes the distributed system programmable and manageable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Bare machines without an OS could be programmed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programs could be written in assembly, but higher-level languages are far more productive for this purpose</a:t>
            </a:r>
            <a:endParaRPr sz="2400" b="0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Distributed applications can be developed without middleware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 But far more cumbersome</a:t>
            </a:r>
            <a:endParaRPr/>
          </a:p>
        </p:txBody>
      </p:sp>
      <p:sp>
        <p:nvSpPr>
          <p:cNvPr id="186" name="Google Shape;186;p26"/>
          <p:cNvSpPr txBox="1"/>
          <p:nvPr/>
        </p:nvSpPr>
        <p:spPr>
          <a:xfrm>
            <a:off x="5410200" y="6596062"/>
            <a:ext cx="35814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cf:  Arno Jacobsen lectures, Univ. of Toronto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>
</file>

<file path=ppt/theme/theme1.xml><?xml version="1.0" encoding="utf-8"?>
<a:theme xmlns:a="http://schemas.openxmlformats.org/drawingml/2006/main" name="1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4601</Words>
  <Application>Microsoft Macintosh PowerPoint</Application>
  <PresentationFormat>On-screen Show (4:3)</PresentationFormat>
  <Paragraphs>1089</Paragraphs>
  <Slides>79</Slides>
  <Notes>79</Notes>
  <HiddenSlides>1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79</vt:i4>
      </vt:variant>
    </vt:vector>
  </HeadingPairs>
  <TitlesOfParts>
    <vt:vector size="82" baseType="lpstr">
      <vt:lpstr>1_Contemporary Portrait</vt:lpstr>
      <vt:lpstr>4_Contemporary Portrait</vt:lpstr>
      <vt:lpstr>3_Contemporary Portrait</vt:lpstr>
      <vt:lpstr>Distributed Systems   Middleware</vt:lpstr>
      <vt:lpstr>CS 237/NetSys 260   Distributed Systems Middleware Spring 2019</vt:lpstr>
      <vt:lpstr>Course logistics and details</vt:lpstr>
      <vt:lpstr>Course logistics and details</vt:lpstr>
      <vt:lpstr>CompSci 237 Grading Policy</vt:lpstr>
      <vt:lpstr>Course Events and Schedules</vt:lpstr>
      <vt:lpstr>Lecture schedule</vt:lpstr>
      <vt:lpstr>What is Middleware?</vt:lpstr>
      <vt:lpstr>Middleware Systems Views</vt:lpstr>
      <vt:lpstr>PowerPoint Presentation</vt:lpstr>
      <vt:lpstr>Various Middlewares…</vt:lpstr>
      <vt:lpstr>New application domains</vt:lpstr>
      <vt:lpstr>PowerPoint Presentation</vt:lpstr>
      <vt:lpstr>New application domains</vt:lpstr>
      <vt:lpstr>Extending the OSI Layering for the Software Infrastructure</vt:lpstr>
      <vt:lpstr>Distributed Systems</vt:lpstr>
      <vt:lpstr>What is a Distributed System?</vt:lpstr>
      <vt:lpstr>What is a Distributed System?</vt:lpstr>
      <vt:lpstr>What is a Distributed System?</vt:lpstr>
      <vt:lpstr>Characterizing Distributed Systems</vt:lpstr>
      <vt:lpstr>Why Distributed Computing?</vt:lpstr>
      <vt:lpstr>Why are Distributed Systems Hard?</vt:lpstr>
      <vt:lpstr>Design goals of a distributed system</vt:lpstr>
      <vt:lpstr>PowerPoint Presentation</vt:lpstr>
      <vt:lpstr>PowerPoint Presentation</vt:lpstr>
      <vt:lpstr>PowerPoint Presentation</vt:lpstr>
      <vt:lpstr>PowerPoint Presentation</vt:lpstr>
      <vt:lpstr>Distributed Systems &amp; Middleware Research at UC Irvine</vt:lpstr>
      <vt:lpstr>Mobile Middleware</vt:lpstr>
      <vt:lpstr>PowerPoint Presentation</vt:lpstr>
      <vt:lpstr>Middleware for Pervasive Systems - UCI I-Sensorium Infrastructure</vt:lpstr>
      <vt:lpstr>Mote Sensor Deployment</vt:lpstr>
      <vt:lpstr>UC Irvine Sensorium Boxes  (building on Caltech CSN project) </vt:lpstr>
      <vt:lpstr>SATware: A semantic middleware for  multisensor applications</vt:lpstr>
      <vt:lpstr>PowerPoint Presentation</vt:lpstr>
      <vt:lpstr>MINA: A Multinetwork Information Architecture</vt:lpstr>
      <vt:lpstr>Next Generation Notification Systems </vt:lpstr>
      <vt:lpstr>Societal Scale Information Sharing</vt:lpstr>
      <vt:lpstr> Modeling Distributed Systems</vt:lpstr>
      <vt:lpstr>Classifying Distributed Systems</vt:lpstr>
      <vt:lpstr>Architectural Models</vt:lpstr>
      <vt:lpstr>Architectural Models</vt:lpstr>
      <vt:lpstr>Architectural Models</vt:lpstr>
      <vt:lpstr>Computation in distributed systems</vt:lpstr>
      <vt:lpstr>Concurrency issues</vt:lpstr>
      <vt:lpstr>Flynn’s Taxonomy for Parallel Computing</vt:lpstr>
      <vt:lpstr>SISD (Single Instruction Single Data Stream)</vt:lpstr>
      <vt:lpstr>SIMD</vt:lpstr>
      <vt:lpstr>MISD (Multiple Instruction Single Data)</vt:lpstr>
      <vt:lpstr>MIMD</vt:lpstr>
      <vt:lpstr>Communication in Distributed Systems</vt:lpstr>
      <vt:lpstr>Message Passing</vt:lpstr>
      <vt:lpstr>Messaging issues</vt:lpstr>
      <vt:lpstr>Synchronous vs. Asynchronous</vt:lpstr>
      <vt:lpstr>Remote Procedure Call</vt:lpstr>
      <vt:lpstr>Distributed Shared Memory</vt:lpstr>
      <vt:lpstr>Fault Models in Distributed Systems</vt:lpstr>
      <vt:lpstr>Other Fault Models in Distributed Systems</vt:lpstr>
      <vt:lpstr>Failure Models</vt:lpstr>
      <vt:lpstr>Failure Models</vt:lpstr>
      <vt:lpstr>Other distributed system issues</vt:lpstr>
      <vt:lpstr>Traditional Systems - Client/Server Computing</vt:lpstr>
      <vt:lpstr>Client/Server Models</vt:lpstr>
      <vt:lpstr>Distributed Systems Middleware</vt:lpstr>
      <vt:lpstr>Useful Middleware Services</vt:lpstr>
      <vt:lpstr>Types of Middleware</vt:lpstr>
      <vt:lpstr>Integrated Sets Middleware</vt:lpstr>
      <vt:lpstr>Distributed Computing Environment (DCE)</vt:lpstr>
      <vt:lpstr>Integration Frameworks Middleware</vt:lpstr>
      <vt:lpstr>A Sample Network Management Framework (WebNMS)</vt:lpstr>
      <vt:lpstr>Distributed Object Computing</vt:lpstr>
      <vt:lpstr>More middlewares</vt:lpstr>
      <vt:lpstr>Distributed Objects</vt:lpstr>
      <vt:lpstr>CORBA</vt:lpstr>
      <vt:lpstr>The Object Management Architecture (OMA)</vt:lpstr>
      <vt:lpstr>Distributed Object Models</vt:lpstr>
      <vt:lpstr>Objects and Threads</vt:lpstr>
      <vt:lpstr>Java and Concurrency </vt:lpstr>
      <vt:lpstr>Actors:   A Model of Distributed Objects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   Middleware</dc:title>
  <cp:lastModifiedBy>N S</cp:lastModifiedBy>
  <cp:revision>2</cp:revision>
  <dcterms:modified xsi:type="dcterms:W3CDTF">2019-04-03T21:50:41Z</dcterms:modified>
</cp:coreProperties>
</file>