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7"/>
  </p:notesMasterIdLst>
  <p:handoutMasterIdLst>
    <p:handoutMasterId r:id="rId28"/>
  </p:handoutMasterIdLst>
  <p:sldIdLst>
    <p:sldId id="256" r:id="rId2"/>
    <p:sldId id="276" r:id="rId3"/>
    <p:sldId id="277" r:id="rId4"/>
    <p:sldId id="278" r:id="rId5"/>
    <p:sldId id="280" r:id="rId6"/>
    <p:sldId id="281" r:id="rId7"/>
    <p:sldId id="282" r:id="rId8"/>
    <p:sldId id="285"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Lst>
  <p:sldSz cx="9144000" cy="6858000" type="screen4x3"/>
  <p:notesSz cx="6946900" cy="92837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2400" kern="1200">
        <a:solidFill>
          <a:schemeClr val="tx1"/>
        </a:solidFill>
        <a:latin typeface="Times New Roman" pitchFamily="18" charset="0"/>
        <a:ea typeface="+mn-ea"/>
        <a:cs typeface="Times New Roman" pitchFamily="18" charset="0"/>
      </a:defRPr>
    </a:lvl6pPr>
    <a:lvl7pPr marL="2743200" algn="r" defTabSz="914400" rtl="1" eaLnBrk="1" latinLnBrk="0" hangingPunct="1">
      <a:defRPr sz="2400" kern="1200">
        <a:solidFill>
          <a:schemeClr val="tx1"/>
        </a:solidFill>
        <a:latin typeface="Times New Roman" pitchFamily="18" charset="0"/>
        <a:ea typeface="+mn-ea"/>
        <a:cs typeface="Times New Roman" pitchFamily="18" charset="0"/>
      </a:defRPr>
    </a:lvl7pPr>
    <a:lvl8pPr marL="3200400" algn="r" defTabSz="914400" rtl="1" eaLnBrk="1" latinLnBrk="0" hangingPunct="1">
      <a:defRPr sz="2400" kern="1200">
        <a:solidFill>
          <a:schemeClr val="tx1"/>
        </a:solidFill>
        <a:latin typeface="Times New Roman" pitchFamily="18" charset="0"/>
        <a:ea typeface="+mn-ea"/>
        <a:cs typeface="Times New Roman" pitchFamily="18" charset="0"/>
      </a:defRPr>
    </a:lvl8pPr>
    <a:lvl9pPr marL="3657600" algn="r" defTabSz="914400" rtl="1"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35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2" autoAdjust="0"/>
  </p:normalViewPr>
  <p:slideViewPr>
    <p:cSldViewPr>
      <p:cViewPr>
        <p:scale>
          <a:sx n="60" d="100"/>
          <a:sy n="60" d="100"/>
        </p:scale>
        <p:origin x="-2388" y="-10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37000" y="0"/>
            <a:ext cx="3009900" cy="46355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3009900" cy="463550"/>
          </a:xfrm>
          <a:prstGeom prst="rect">
            <a:avLst/>
          </a:prstGeom>
        </p:spPr>
        <p:txBody>
          <a:bodyPr vert="horz" lIns="91440" tIns="45720" rIns="91440" bIns="45720" rtlCol="1"/>
          <a:lstStyle>
            <a:lvl1pPr algn="l">
              <a:defRPr sz="1200"/>
            </a:lvl1pPr>
          </a:lstStyle>
          <a:p>
            <a:fld id="{6961FB4F-B265-421C-9CAC-3AD400374C91}" type="datetimeFigureOut">
              <a:rPr lang="fa-IR" smtClean="0"/>
              <a:pPr/>
              <a:t>1435/07/15</a:t>
            </a:fld>
            <a:endParaRPr lang="fa-IR"/>
          </a:p>
        </p:txBody>
      </p:sp>
      <p:sp>
        <p:nvSpPr>
          <p:cNvPr id="4" name="Footer Placeholder 3"/>
          <p:cNvSpPr>
            <a:spLocks noGrp="1"/>
          </p:cNvSpPr>
          <p:nvPr>
            <p:ph type="ftr" sz="quarter" idx="2"/>
          </p:nvPr>
        </p:nvSpPr>
        <p:spPr>
          <a:xfrm>
            <a:off x="3937000" y="8818563"/>
            <a:ext cx="3009900" cy="46355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818563"/>
            <a:ext cx="3009900" cy="463550"/>
          </a:xfrm>
          <a:prstGeom prst="rect">
            <a:avLst/>
          </a:prstGeom>
        </p:spPr>
        <p:txBody>
          <a:bodyPr vert="horz" lIns="91440" tIns="45720" rIns="91440" bIns="45720" rtlCol="1" anchor="b"/>
          <a:lstStyle>
            <a:lvl1pPr algn="l">
              <a:defRPr sz="1200"/>
            </a:lvl1pPr>
          </a:lstStyle>
          <a:p>
            <a:fld id="{C5FB14C5-B866-434E-A1BB-46C1B32F614B}" type="slidenum">
              <a:rPr lang="fa-IR" smtClean="0"/>
              <a:pPr/>
              <a:t>‹#›</a:t>
            </a:fld>
            <a:endParaRPr lang="fa-IR"/>
          </a:p>
        </p:txBody>
      </p:sp>
    </p:spTree>
    <p:extLst>
      <p:ext uri="{BB962C8B-B14F-4D97-AF65-F5344CB8AC3E}">
        <p14:creationId xmlns:p14="http://schemas.microsoft.com/office/powerpoint/2010/main" xmlns="" val="642202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l" defTabSz="927100">
              <a:defRPr sz="1200"/>
            </a:lvl1pPr>
          </a:lstStyle>
          <a:p>
            <a:endParaRPr lang="en-US" dirty="0"/>
          </a:p>
        </p:txBody>
      </p:sp>
      <p:sp>
        <p:nvSpPr>
          <p:cNvPr id="80899" name="Rectangle 3"/>
          <p:cNvSpPr>
            <a:spLocks noGrp="1" noChangeArrowheads="1"/>
          </p:cNvSpPr>
          <p:nvPr>
            <p:ph type="dt" idx="1"/>
          </p:nvPr>
        </p:nvSpPr>
        <p:spPr bwMode="auto">
          <a:xfrm>
            <a:off x="3937000" y="0"/>
            <a:ext cx="3009900" cy="4635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a:defRPr sz="1200"/>
            </a:lvl1pPr>
          </a:lstStyle>
          <a:p>
            <a:endParaRPr lang="en-US" dirty="0"/>
          </a:p>
        </p:txBody>
      </p:sp>
      <p:sp>
        <p:nvSpPr>
          <p:cNvPr id="80900"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925513" y="4410075"/>
            <a:ext cx="5095875" cy="4176713"/>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l" defTabSz="927100">
              <a:defRPr sz="1200"/>
            </a:lvl1pPr>
          </a:lstStyle>
          <a:p>
            <a:endParaRPr lang="en-US" dirty="0"/>
          </a:p>
        </p:txBody>
      </p:sp>
      <p:sp>
        <p:nvSpPr>
          <p:cNvPr id="80903" name="Rectangle 7"/>
          <p:cNvSpPr>
            <a:spLocks noGrp="1" noChangeArrowheads="1"/>
          </p:cNvSpPr>
          <p:nvPr>
            <p:ph type="sldNum" sz="quarter" idx="5"/>
          </p:nvPr>
        </p:nvSpPr>
        <p:spPr bwMode="auto">
          <a:xfrm>
            <a:off x="3937000" y="8820150"/>
            <a:ext cx="3009900" cy="463550"/>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a:defRPr sz="1200"/>
            </a:lvl1pPr>
          </a:lstStyle>
          <a:p>
            <a:fld id="{958EBD56-8D0C-4DD9-B415-4C1E62A4AB46}" type="slidenum">
              <a:rPr lang="en-US"/>
              <a:pPr/>
              <a:t>‹#›</a:t>
            </a:fld>
            <a:endParaRPr lang="en-US" dirty="0"/>
          </a:p>
        </p:txBody>
      </p:sp>
    </p:spTree>
    <p:extLst>
      <p:ext uri="{BB962C8B-B14F-4D97-AF65-F5344CB8AC3E}">
        <p14:creationId xmlns:p14="http://schemas.microsoft.com/office/powerpoint/2010/main" xmlns="" val="405613774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9003816B-A1F5-452D-BAEF-349899C715E3}" type="slidenum">
              <a:rPr lang="en-US"/>
              <a:pPr/>
              <a:t>9</a:t>
            </a:fld>
            <a:endParaRPr lang="en-US"/>
          </a:p>
        </p:txBody>
      </p:sp>
      <p:sp>
        <p:nvSpPr>
          <p:cNvPr id="44033"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4034"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849EE0FF-B14B-47AF-8509-6B0E42F2C975}" type="slidenum">
              <a:rPr lang="en-US"/>
              <a:pPr/>
              <a:t>18</a:t>
            </a:fld>
            <a:endParaRPr lang="en-US"/>
          </a:p>
        </p:txBody>
      </p:sp>
      <p:sp>
        <p:nvSpPr>
          <p:cNvPr id="53249"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3250"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9E093C0-8552-4873-93B9-A1DD23BD0AC8}" type="slidenum">
              <a:rPr lang="en-US"/>
              <a:pPr/>
              <a:t>19</a:t>
            </a:fld>
            <a:endParaRPr lang="en-US"/>
          </a:p>
        </p:txBody>
      </p:sp>
      <p:sp>
        <p:nvSpPr>
          <p:cNvPr id="54273"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4274"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78438AF7-5221-49DD-B9F0-277D8DE74303}" type="slidenum">
              <a:rPr lang="en-US"/>
              <a:pPr/>
              <a:t>20</a:t>
            </a:fld>
            <a:endParaRPr lang="en-US"/>
          </a:p>
        </p:txBody>
      </p:sp>
      <p:sp>
        <p:nvSpPr>
          <p:cNvPr id="55297"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5298"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5BB1D0AB-B008-47A8-8AF7-A8895A6830C8}" type="slidenum">
              <a:rPr lang="en-US"/>
              <a:pPr/>
              <a:t>21</a:t>
            </a:fld>
            <a:endParaRPr lang="en-US"/>
          </a:p>
        </p:txBody>
      </p:sp>
      <p:sp>
        <p:nvSpPr>
          <p:cNvPr id="56321"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6322"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6CAAC032-C70D-4E30-9A6E-2FC687646BA7}" type="slidenum">
              <a:rPr lang="en-US"/>
              <a:pPr/>
              <a:t>22</a:t>
            </a:fld>
            <a:endParaRPr lang="en-US"/>
          </a:p>
        </p:txBody>
      </p:sp>
      <p:sp>
        <p:nvSpPr>
          <p:cNvPr id="57345"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7346"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EA60F107-B4CE-4391-A386-2601D1350B25}" type="slidenum">
              <a:rPr lang="en-US"/>
              <a:pPr/>
              <a:t>23</a:t>
            </a:fld>
            <a:endParaRPr lang="en-US"/>
          </a:p>
        </p:txBody>
      </p:sp>
      <p:sp>
        <p:nvSpPr>
          <p:cNvPr id="58369"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8370"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8F495F7B-C293-410C-8853-227A08D607C2}" type="slidenum">
              <a:rPr lang="en-US"/>
              <a:pPr/>
              <a:t>24</a:t>
            </a:fld>
            <a:endParaRPr lang="en-US"/>
          </a:p>
        </p:txBody>
      </p:sp>
      <p:sp>
        <p:nvSpPr>
          <p:cNvPr id="59393"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9394"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24AF3BE7-FF19-4665-A6D9-CB9DE8E3A52E}" type="slidenum">
              <a:rPr lang="en-US"/>
              <a:pPr/>
              <a:t>25</a:t>
            </a:fld>
            <a:endParaRPr lang="en-US"/>
          </a:p>
        </p:txBody>
      </p:sp>
      <p:sp>
        <p:nvSpPr>
          <p:cNvPr id="60417"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60418"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F6481630-7469-4CCC-83AA-52CDFBAA0135}" type="slidenum">
              <a:rPr lang="en-US"/>
              <a:pPr/>
              <a:t>10</a:t>
            </a:fld>
            <a:endParaRPr lang="en-US"/>
          </a:p>
        </p:txBody>
      </p:sp>
      <p:sp>
        <p:nvSpPr>
          <p:cNvPr id="45057"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89830B50-5E71-45BB-8ABB-A5789EA72106}" type="slidenum">
              <a:rPr lang="en-US"/>
              <a:pPr/>
              <a:t>11</a:t>
            </a:fld>
            <a:endParaRPr lang="en-US"/>
          </a:p>
        </p:txBody>
      </p:sp>
      <p:sp>
        <p:nvSpPr>
          <p:cNvPr id="46081"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6082"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AA6742F2-97F9-4B69-BFCA-75DEBC84D048}" type="slidenum">
              <a:rPr lang="en-US"/>
              <a:pPr/>
              <a:t>12</a:t>
            </a:fld>
            <a:endParaRPr lang="en-US"/>
          </a:p>
        </p:txBody>
      </p:sp>
      <p:sp>
        <p:nvSpPr>
          <p:cNvPr id="47105"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BC7D2EE-B2A3-4075-9EE5-C1ADCA67A894}" type="slidenum">
              <a:rPr lang="en-US"/>
              <a:pPr/>
              <a:t>13</a:t>
            </a:fld>
            <a:endParaRPr lang="en-US"/>
          </a:p>
        </p:txBody>
      </p:sp>
      <p:sp>
        <p:nvSpPr>
          <p:cNvPr id="48129"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7013242A-ABB6-4E58-8602-B3BD989E9081}" type="slidenum">
              <a:rPr lang="en-US"/>
              <a:pPr/>
              <a:t>14</a:t>
            </a:fld>
            <a:endParaRPr lang="en-US"/>
          </a:p>
        </p:txBody>
      </p:sp>
      <p:sp>
        <p:nvSpPr>
          <p:cNvPr id="49153"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F921F97F-99F4-45E8-8424-8CFF38FA63D4}" type="slidenum">
              <a:rPr lang="en-US"/>
              <a:pPr/>
              <a:t>15</a:t>
            </a:fld>
            <a:endParaRPr lang="en-US"/>
          </a:p>
        </p:txBody>
      </p:sp>
      <p:sp>
        <p:nvSpPr>
          <p:cNvPr id="50177"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0178"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113A096C-C224-4EFE-B74A-C66157C926D7}" type="slidenum">
              <a:rPr lang="en-US"/>
              <a:pPr/>
              <a:t>16</a:t>
            </a:fld>
            <a:endParaRPr lang="en-US"/>
          </a:p>
        </p:txBody>
      </p:sp>
      <p:sp>
        <p:nvSpPr>
          <p:cNvPr id="51201"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1202"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A48EAD2-214B-4BAB-96B7-05F6641BD9AA}" type="slidenum">
              <a:rPr lang="en-US"/>
              <a:pPr/>
              <a:t>17</a:t>
            </a:fld>
            <a:endParaRPr lang="en-US"/>
          </a:p>
        </p:txBody>
      </p:sp>
      <p:sp>
        <p:nvSpPr>
          <p:cNvPr id="52225" name="Rectangle 1"/>
          <p:cNvSpPr txBox="1">
            <a:spLocks noChangeArrowheads="1"/>
          </p:cNvSpPr>
          <p:nvPr>
            <p:ph type="sldImg"/>
          </p:nvPr>
        </p:nvSpPr>
        <p:spPr bwMode="auto">
          <a:xfrm>
            <a:off x="1154113" y="706438"/>
            <a:ext cx="4638675" cy="3479800"/>
          </a:xfrm>
          <a:prstGeom prst="rect">
            <a:avLst/>
          </a:prstGeom>
          <a:solidFill>
            <a:srgbClr val="FFFFFF"/>
          </a:solidFill>
          <a:ln>
            <a:solidFill>
              <a:srgbClr val="000000"/>
            </a:solidFill>
            <a:miter lim="800000"/>
            <a:headEnd/>
            <a:tailEnd/>
          </a:ln>
        </p:spPr>
      </p:sp>
      <p:sp>
        <p:nvSpPr>
          <p:cNvPr id="52226" name="Rectangle 2"/>
          <p:cNvSpPr txBox="1">
            <a:spLocks noChangeArrowheads="1"/>
          </p:cNvSpPr>
          <p:nvPr>
            <p:ph type="body" idx="1"/>
          </p:nvPr>
        </p:nvSpPr>
        <p:spPr bwMode="auto">
          <a:xfrm>
            <a:off x="694398" y="4409585"/>
            <a:ext cx="5558104" cy="4178009"/>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3419475" y="1828800"/>
            <a:ext cx="5343525" cy="2362200"/>
          </a:xfrm>
        </p:spPr>
        <p:txBody>
          <a:bodyPr/>
          <a:lstStyle>
            <a:lvl1pPr>
              <a:defRPr/>
            </a:lvl1pPr>
          </a:lstStyle>
          <a:p>
            <a:r>
              <a:rPr lang="en-US" dirty="0" smtClean="0"/>
              <a:t>Click to edit Master title style</a:t>
            </a:r>
            <a:endParaRPr lang="en-US" dirty="0"/>
          </a:p>
        </p:txBody>
      </p:sp>
      <p:sp>
        <p:nvSpPr>
          <p:cNvPr id="46083" name="Rectangle 3"/>
          <p:cNvSpPr>
            <a:spLocks noGrp="1" noChangeArrowheads="1"/>
          </p:cNvSpPr>
          <p:nvPr>
            <p:ph type="subTitle" idx="1"/>
          </p:nvPr>
        </p:nvSpPr>
        <p:spPr>
          <a:xfrm>
            <a:off x="3816350" y="4184650"/>
            <a:ext cx="4946650" cy="1368425"/>
          </a:xfrm>
        </p:spPr>
        <p:txBody>
          <a:bodyPr/>
          <a:lstStyle>
            <a:lvl1pPr marL="0" indent="0">
              <a:buFontTx/>
              <a:buNone/>
              <a:defRPr sz="1800"/>
            </a:lvl1pPr>
          </a:lstStyle>
          <a:p>
            <a:r>
              <a:rPr lang="en-US" dirty="0" smtClean="0"/>
              <a:t>Click to edit Master subtitle style</a:t>
            </a:r>
            <a:endParaRPr lang="en-US" dirty="0"/>
          </a:p>
        </p:txBody>
      </p:sp>
      <p:sp>
        <p:nvSpPr>
          <p:cNvPr id="46249" name="Rectangle 169"/>
          <p:cNvSpPr>
            <a:spLocks noGrp="1" noChangeArrowheads="1"/>
          </p:cNvSpPr>
          <p:nvPr>
            <p:ph type="dt" sz="half" idx="2"/>
          </p:nvPr>
        </p:nvSpPr>
        <p:spPr>
          <a:xfrm>
            <a:off x="1225550" y="6200775"/>
            <a:ext cx="1905000" cy="457200"/>
          </a:xfrm>
        </p:spPr>
        <p:txBody>
          <a:bodyPr/>
          <a:lstStyle>
            <a:lvl1pPr>
              <a:defRPr/>
            </a:lvl1pPr>
          </a:lstStyle>
          <a:p>
            <a:endParaRPr lang="en-US" dirty="0"/>
          </a:p>
        </p:txBody>
      </p:sp>
      <p:sp>
        <p:nvSpPr>
          <p:cNvPr id="46250" name="Rectangle 170"/>
          <p:cNvSpPr>
            <a:spLocks noGrp="1" noChangeArrowheads="1"/>
          </p:cNvSpPr>
          <p:nvPr>
            <p:ph type="ftr" sz="quarter" idx="3"/>
          </p:nvPr>
        </p:nvSpPr>
        <p:spPr>
          <a:xfrm>
            <a:off x="3303588" y="6200775"/>
            <a:ext cx="3636962" cy="457200"/>
          </a:xfrm>
        </p:spPr>
        <p:txBody>
          <a:bodyPr/>
          <a:lstStyle>
            <a:lvl1pPr>
              <a:defRPr/>
            </a:lvl1pPr>
          </a:lstStyle>
          <a:p>
            <a:r>
              <a:rPr lang="en-US" dirty="0" smtClean="0"/>
              <a:t>Mobile Cloud Comput</a:t>
            </a:r>
            <a:endParaRPr lang="en-US" dirty="0"/>
          </a:p>
        </p:txBody>
      </p:sp>
      <p:sp>
        <p:nvSpPr>
          <p:cNvPr id="46251" name="Rectangle 171"/>
          <p:cNvSpPr>
            <a:spLocks noGrp="1" noChangeArrowheads="1"/>
          </p:cNvSpPr>
          <p:nvPr>
            <p:ph type="sldNum" sz="quarter" idx="4"/>
          </p:nvPr>
        </p:nvSpPr>
        <p:spPr>
          <a:xfrm>
            <a:off x="7092950" y="6200775"/>
            <a:ext cx="1905000" cy="457200"/>
          </a:xfrm>
        </p:spPr>
        <p:txBody>
          <a:bodyPr/>
          <a:lstStyle>
            <a:lvl1pPr>
              <a:defRPr/>
            </a:lvl1pPr>
          </a:lstStyle>
          <a:p>
            <a:fld id="{D66FBF42-02AE-44E4-9E23-5D32CA505C75}" type="slidenum">
              <a:rPr lang="en-US"/>
              <a:pPr/>
              <a:t>‹#›</a:t>
            </a:fld>
            <a:endParaRPr lang="en-US" dirty="0"/>
          </a:p>
        </p:txBody>
      </p:sp>
    </p:spTree>
  </p:cSld>
  <p:clrMapOvr>
    <a:masterClrMapping/>
  </p:clrMapOvr>
  <p:transition>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sz="1600" b="1">
                <a:solidFill>
                  <a:schemeClr val="tx1"/>
                </a:solidFill>
              </a:defRPr>
            </a:lvl1pPr>
          </a:lstStyle>
          <a:p>
            <a:fld id="{EB60F204-AFC3-485B-B6AB-4A651EB29C6A}" type="slidenum">
              <a:rPr lang="en-US" smtClean="0"/>
              <a:pPr/>
              <a:t>‹#›</a:t>
            </a:fld>
            <a:endParaRPr lang="en-US" dirty="0"/>
          </a:p>
        </p:txBody>
      </p:sp>
      <p:pic>
        <p:nvPicPr>
          <p:cNvPr id="9" name="Picture 8" descr="ICS_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6705600" y="0"/>
            <a:ext cx="2438400" cy="578950"/>
          </a:xfrm>
          <a:prstGeom prst="rect">
            <a:avLst/>
          </a:prstGeom>
        </p:spPr>
      </p:pic>
    </p:spTree>
  </p:cSld>
  <p:clrMapOvr>
    <a:masterClrMapping/>
  </p:clrMapOvr>
  <p:transition>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sz="1600" b="1"/>
            </a:lvl1pPr>
          </a:lstStyle>
          <a:p>
            <a:fld id="{87DF00A9-F587-4FDB-9715-59EC709C5740}" type="slidenum">
              <a:rPr lang="en-US" smtClean="0"/>
              <a:pPr/>
              <a:t>‹#›</a:t>
            </a:fld>
            <a:endParaRPr lang="en-US" dirty="0"/>
          </a:p>
        </p:txBody>
      </p:sp>
      <p:pic>
        <p:nvPicPr>
          <p:cNvPr id="6" name="Picture 5" descr="ICS_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6705600" y="0"/>
            <a:ext cx="2438400" cy="578950"/>
          </a:xfrm>
          <a:prstGeom prst="rect">
            <a:avLst/>
          </a:prstGeom>
        </p:spPr>
      </p:pic>
    </p:spTree>
  </p:cSld>
  <p:clrMapOvr>
    <a:masterClrMapping/>
  </p:clrMapOvr>
  <p:transition>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5099B881-F3E2-4FC7-A17F-C3D3ECBA043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1042988" y="225425"/>
            <a:ext cx="7705725" cy="863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2531" name="Rectangle 3"/>
          <p:cNvSpPr>
            <a:spLocks noGrp="1" noChangeArrowheads="1"/>
          </p:cNvSpPr>
          <p:nvPr>
            <p:ph type="body" idx="1"/>
          </p:nvPr>
        </p:nvSpPr>
        <p:spPr bwMode="auto">
          <a:xfrm>
            <a:off x="1042988" y="1304925"/>
            <a:ext cx="7705725" cy="4895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2532" name="Rectangle 4"/>
          <p:cNvSpPr>
            <a:spLocks noGrp="1" noChangeArrowheads="1"/>
          </p:cNvSpPr>
          <p:nvPr>
            <p:ph type="dt" sz="half" idx="2"/>
          </p:nvPr>
        </p:nvSpPr>
        <p:spPr bwMode="auto">
          <a:xfrm>
            <a:off x="1042988" y="6308725"/>
            <a:ext cx="1838325"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000">
                <a:latin typeface="+mn-lt"/>
              </a:defRPr>
            </a:lvl1pPr>
          </a:lstStyle>
          <a:p>
            <a:endParaRPr lang="en-US" dirty="0"/>
          </a:p>
        </p:txBody>
      </p:sp>
      <p:sp>
        <p:nvSpPr>
          <p:cNvPr id="22533" name="Rectangle 5"/>
          <p:cNvSpPr>
            <a:spLocks noGrp="1" noChangeArrowheads="1"/>
          </p:cNvSpPr>
          <p:nvPr>
            <p:ph type="ftr" sz="quarter" idx="3"/>
          </p:nvPr>
        </p:nvSpPr>
        <p:spPr bwMode="auto">
          <a:xfrm>
            <a:off x="3054350" y="6308725"/>
            <a:ext cx="36369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mn-lt"/>
              </a:defRPr>
            </a:lvl1pPr>
          </a:lstStyle>
          <a:p>
            <a:endParaRPr lang="en-US" dirty="0"/>
          </a:p>
        </p:txBody>
      </p:sp>
      <p:sp>
        <p:nvSpPr>
          <p:cNvPr id="22534" name="Rectangle 6"/>
          <p:cNvSpPr>
            <a:spLocks noGrp="1" noChangeArrowheads="1"/>
          </p:cNvSpPr>
          <p:nvPr>
            <p:ph type="sldNum" sz="quarter" idx="4"/>
          </p:nvPr>
        </p:nvSpPr>
        <p:spPr bwMode="auto">
          <a:xfrm>
            <a:off x="6843713" y="6308725"/>
            <a:ext cx="1905000"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mn-lt"/>
              </a:defRPr>
            </a:lvl1pPr>
          </a:lstStyle>
          <a:p>
            <a:fld id="{E1EE03CA-2B64-497C-A85B-5B3CD3EE800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7" r:id="rId3"/>
    <p:sldLayoutId id="2147483658" r:id="rId4"/>
  </p:sldLayoutIdLst>
  <p:transition>
    <p:wedge/>
  </p:transition>
  <p:hf hdr="0" ftr="0" dt="0"/>
  <p:txStyles>
    <p:titleStyle>
      <a:lvl1pPr algn="l" rtl="1" eaLnBrk="1" fontAlgn="base" hangingPunct="1">
        <a:spcBef>
          <a:spcPct val="0"/>
        </a:spcBef>
        <a:spcAft>
          <a:spcPct val="0"/>
        </a:spcAft>
        <a:defRPr sz="3200">
          <a:solidFill>
            <a:schemeClr val="tx1"/>
          </a:solidFill>
          <a:latin typeface="Constantia" pitchFamily="18" charset="0"/>
          <a:ea typeface="+mj-ea"/>
          <a:cs typeface="+mj-cs"/>
        </a:defRPr>
      </a:lvl1pPr>
      <a:lvl2pPr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2pPr>
      <a:lvl3pPr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3pPr>
      <a:lvl4pPr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4pPr>
      <a:lvl5pPr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5pPr>
      <a:lvl6pPr marL="457200"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6pPr>
      <a:lvl7pPr marL="914400"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7pPr>
      <a:lvl8pPr marL="1371600"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8pPr>
      <a:lvl9pPr marL="1828800" algn="l" rtl="1" eaLnBrk="1" fontAlgn="base" hangingPunct="1">
        <a:spcBef>
          <a:spcPct val="0"/>
        </a:spcBef>
        <a:spcAft>
          <a:spcPct val="0"/>
        </a:spcAft>
        <a:defRPr sz="3200">
          <a:solidFill>
            <a:schemeClr val="tx1"/>
          </a:solidFill>
          <a:latin typeface="Century Schoolbook" pitchFamily="18" charset="0"/>
          <a:cs typeface="Times New Roman" pitchFamily="18"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Constantia" pitchFamily="18" charset="0"/>
          <a:ea typeface="+mn-ea"/>
          <a:cs typeface="+mn-cs"/>
        </a:defRPr>
      </a:lvl1pPr>
      <a:lvl2pPr marL="742950" indent="-285750" algn="l" rtl="0" eaLnBrk="1" fontAlgn="base" hangingPunct="1">
        <a:spcBef>
          <a:spcPct val="20000"/>
        </a:spcBef>
        <a:spcAft>
          <a:spcPct val="0"/>
        </a:spcAft>
        <a:buClr>
          <a:schemeClr val="tx1"/>
        </a:buClr>
        <a:buChar char="•"/>
        <a:defRPr sz="2000">
          <a:solidFill>
            <a:schemeClr val="tx1"/>
          </a:solidFill>
          <a:latin typeface="Constantia" pitchFamily="18" charset="0"/>
          <a:cs typeface="+mn-cs"/>
        </a:defRPr>
      </a:lvl2pPr>
      <a:lvl3pPr marL="1143000" indent="-228600" algn="l" rtl="0" eaLnBrk="1" fontAlgn="base" hangingPunct="1">
        <a:spcBef>
          <a:spcPct val="20000"/>
        </a:spcBef>
        <a:spcAft>
          <a:spcPct val="0"/>
        </a:spcAft>
        <a:buClr>
          <a:schemeClr val="tx1"/>
        </a:buClr>
        <a:buChar char="•"/>
        <a:defRPr>
          <a:solidFill>
            <a:schemeClr val="tx1"/>
          </a:solidFill>
          <a:latin typeface="Constantia" pitchFamily="18" charset="0"/>
          <a:cs typeface="+mn-cs"/>
        </a:defRPr>
      </a:lvl3pPr>
      <a:lvl4pPr marL="1600200" indent="-228600" algn="l" rtl="0" eaLnBrk="1" fontAlgn="base" hangingPunct="1">
        <a:spcBef>
          <a:spcPct val="20000"/>
        </a:spcBef>
        <a:spcAft>
          <a:spcPct val="0"/>
        </a:spcAft>
        <a:buClr>
          <a:schemeClr val="tx1"/>
        </a:buClr>
        <a:buChar char="•"/>
        <a:defRPr sz="1600">
          <a:solidFill>
            <a:schemeClr val="tx1"/>
          </a:solidFill>
          <a:latin typeface="Constantia" pitchFamily="18" charset="0"/>
          <a:cs typeface="+mn-cs"/>
        </a:defRPr>
      </a:lvl4pPr>
      <a:lvl5pPr marL="2057400" indent="-228600" algn="l" rtl="0" eaLnBrk="1" fontAlgn="base" hangingPunct="1">
        <a:spcBef>
          <a:spcPct val="20000"/>
        </a:spcBef>
        <a:spcAft>
          <a:spcPct val="0"/>
        </a:spcAft>
        <a:buClr>
          <a:schemeClr val="tx1"/>
        </a:buClr>
        <a:buChar char="•"/>
        <a:defRPr sz="1600">
          <a:solidFill>
            <a:schemeClr val="tx1"/>
          </a:solidFill>
          <a:latin typeface="Constantia" pitchFamily="18" charset="0"/>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aws.amazon.com/ec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ChangeArrowheads="1"/>
          </p:cNvSpPr>
          <p:nvPr>
            <p:ph type="ctrTitle"/>
          </p:nvPr>
        </p:nvSpPr>
        <p:spPr>
          <a:xfrm>
            <a:off x="2362200" y="2133600"/>
            <a:ext cx="6705600" cy="914400"/>
          </a:xfrm>
        </p:spPr>
        <p:txBody>
          <a:bodyPr/>
          <a:lstStyle/>
          <a:p>
            <a:pPr algn="ctr" rtl="0"/>
            <a:r>
              <a:rPr lang="en-US" sz="6000" b="1" dirty="0" smtClean="0">
                <a:effectLst>
                  <a:outerShdw blurRad="38100" dist="38100" dir="2700000" algn="tl">
                    <a:srgbClr val="000000">
                      <a:alpha val="43137"/>
                    </a:srgbClr>
                  </a:outerShdw>
                </a:effectLst>
              </a:rPr>
              <a:t>Cloud </a:t>
            </a:r>
            <a:br>
              <a:rPr lang="en-US" sz="6000" b="1" dirty="0" smtClean="0">
                <a:effectLst>
                  <a:outerShdw blurRad="38100" dist="38100" dir="2700000" algn="tl">
                    <a:srgbClr val="000000">
                      <a:alpha val="43137"/>
                    </a:srgbClr>
                  </a:outerShdw>
                </a:effectLst>
              </a:rPr>
            </a:br>
            <a:r>
              <a:rPr lang="en-US" sz="6000" b="1" dirty="0" smtClean="0">
                <a:effectLst>
                  <a:outerShdw blurRad="38100" dist="38100" dir="2700000" algn="tl">
                    <a:srgbClr val="000000">
                      <a:alpha val="43137"/>
                    </a:srgbClr>
                  </a:outerShdw>
                </a:effectLst>
              </a:rPr>
              <a:t>Computing</a:t>
            </a:r>
            <a:endParaRPr lang="en-US" sz="6000" b="1" dirty="0">
              <a:effectLst>
                <a:outerShdw blurRad="38100" dist="38100" dir="2700000" algn="tl">
                  <a:srgbClr val="000000">
                    <a:alpha val="43137"/>
                  </a:srgbClr>
                </a:outerShdw>
              </a:effectLst>
              <a:latin typeface="Constantia" pitchFamily="18"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622080" y="1244291"/>
            <a:ext cx="8032320" cy="3755914"/>
          </a:xfrm>
          <a:ln/>
        </p:spPr>
        <p:txBody>
          <a:bodyPr anchor="t"/>
          <a:lstStyle/>
          <a:p>
            <a:pPr marL="388806" indent="-293764">
              <a:lnSpc>
                <a:spcPct val="102000"/>
              </a:lnSpc>
              <a:spcAft>
                <a:spcPts val="1293"/>
              </a:spcAft>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200" b="1" i="1" dirty="0">
                <a:solidFill>
                  <a:srgbClr val="FF0000"/>
                </a:solidFill>
              </a:rPr>
              <a:t>Private Cloud:</a:t>
            </a:r>
            <a:r>
              <a:rPr lang="en-US" sz="2200" i="1" dirty="0">
                <a:solidFill>
                  <a:srgbClr val="000000"/>
                </a:solidFill>
              </a:rPr>
              <a:t> </a:t>
            </a:r>
          </a:p>
          <a:p>
            <a:pPr marL="1563863" lvl="1" indent="-519848">
              <a:lnSpc>
                <a:spcPct val="102000"/>
              </a:lnSpc>
              <a:spcAft>
                <a:spcPts val="1032"/>
              </a:spcAft>
              <a:buClr>
                <a:srgbClr val="FF6633"/>
              </a:buClr>
              <a:buSzPct val="75000"/>
              <a:buFont typeface="Symbol" pitchFamily="18"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solidFill>
                  <a:srgbClr val="000000"/>
                </a:solidFill>
                <a:latin typeface="Constantia" pitchFamily="18" charset="0"/>
              </a:rPr>
              <a:t>The cloud is operated </a:t>
            </a:r>
            <a:r>
              <a:rPr lang="en-US" sz="1800" b="1" dirty="0">
                <a:solidFill>
                  <a:srgbClr val="FF0000"/>
                </a:solidFill>
                <a:latin typeface="Constantia" pitchFamily="18" charset="0"/>
              </a:rPr>
              <a:t>solely</a:t>
            </a:r>
            <a:r>
              <a:rPr lang="en-US" sz="1800" dirty="0">
                <a:solidFill>
                  <a:srgbClr val="000000"/>
                </a:solidFill>
                <a:latin typeface="Constantia" pitchFamily="18" charset="0"/>
              </a:rPr>
              <a:t> for an organization. It may be managed by the organization or a third party and may exist on premise or off premise.</a:t>
            </a:r>
          </a:p>
          <a:p>
            <a:pPr marL="388806" indent="-293764">
              <a:lnSpc>
                <a:spcPct val="102000"/>
              </a:lnSpc>
              <a:spcAft>
                <a:spcPts val="1293"/>
              </a:spcAft>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endParaRPr lang="en-US" sz="1800" dirty="0">
              <a:solidFill>
                <a:srgbClr val="000000"/>
              </a:solidFill>
            </a:endParaRPr>
          </a:p>
          <a:p>
            <a:pPr marL="388806" indent="-293764">
              <a:lnSpc>
                <a:spcPct val="102000"/>
              </a:lnSpc>
              <a:spcAft>
                <a:spcPts val="1293"/>
              </a:spcAft>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200" b="1" i="1" dirty="0">
                <a:solidFill>
                  <a:srgbClr val="FF0000"/>
                </a:solidFill>
              </a:rPr>
              <a:t>Community Cloud:</a:t>
            </a:r>
            <a:r>
              <a:rPr lang="en-US" sz="2200" dirty="0">
                <a:solidFill>
                  <a:srgbClr val="000000"/>
                </a:solidFill>
              </a:rPr>
              <a:t> </a:t>
            </a:r>
          </a:p>
          <a:p>
            <a:pPr marL="1563863" lvl="1" indent="-519848">
              <a:lnSpc>
                <a:spcPct val="102000"/>
              </a:lnSpc>
              <a:spcAft>
                <a:spcPts val="1032"/>
              </a:spcAft>
              <a:buClr>
                <a:srgbClr val="FF6633"/>
              </a:buClr>
              <a:buSzPct val="75000"/>
              <a:buFont typeface="Symbol" pitchFamily="18"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solidFill>
                  <a:srgbClr val="000000"/>
                </a:solidFill>
                <a:latin typeface="Constantia" pitchFamily="18" charset="0"/>
              </a:rPr>
              <a:t>The cloud infrastructure is shared by several organizations and supports a specific community that has </a:t>
            </a:r>
            <a:r>
              <a:rPr lang="en-US" sz="1800" b="1" dirty="0">
                <a:solidFill>
                  <a:srgbClr val="FF0000"/>
                </a:solidFill>
                <a:latin typeface="Constantia" pitchFamily="18" charset="0"/>
              </a:rPr>
              <a:t>shared concerns.</a:t>
            </a:r>
          </a:p>
          <a:p>
            <a:pPr marL="1563863" lvl="1" indent="-519848">
              <a:lnSpc>
                <a:spcPct val="102000"/>
              </a:lnSpc>
              <a:spcAft>
                <a:spcPts val="1032"/>
              </a:spcAft>
              <a:buClr>
                <a:srgbClr val="FF6633"/>
              </a:buClr>
              <a:buSzPct val="75000"/>
              <a:buFont typeface="Symbol" pitchFamily="18"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solidFill>
                  <a:srgbClr val="000000"/>
                </a:solidFill>
                <a:latin typeface="Constantia" pitchFamily="18" charset="0"/>
              </a:rPr>
              <a:t>It may be managed by the organizations or a third party and may exist on premise or off premise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body"/>
          </p:nvPr>
        </p:nvSpPr>
        <p:spPr>
          <a:xfrm>
            <a:off x="622080" y="1244290"/>
            <a:ext cx="8032320" cy="4699309"/>
          </a:xfrm>
          <a:ln/>
        </p:spPr>
        <p:txBody>
          <a:bodyPr anchor="t"/>
          <a:lstStyle/>
          <a:p>
            <a:pPr marL="388806" indent="-293764">
              <a:lnSpc>
                <a:spcPct val="102000"/>
              </a:lnSpc>
              <a:spcAft>
                <a:spcPts val="1293"/>
              </a:spcAft>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200" b="1" i="1" dirty="0">
                <a:solidFill>
                  <a:srgbClr val="FF0000"/>
                </a:solidFill>
              </a:rPr>
              <a:t>Public Cloud:</a:t>
            </a:r>
            <a:r>
              <a:rPr lang="en-US" sz="2200" i="1" dirty="0">
                <a:solidFill>
                  <a:srgbClr val="000000"/>
                </a:solidFill>
              </a:rPr>
              <a:t> </a:t>
            </a:r>
          </a:p>
          <a:p>
            <a:pPr marL="1563863" lvl="1" indent="-519848">
              <a:lnSpc>
                <a:spcPct val="102000"/>
              </a:lnSpc>
              <a:spcAft>
                <a:spcPts val="1032"/>
              </a:spcAft>
              <a:buClr>
                <a:srgbClr val="FF6633"/>
              </a:buClr>
              <a:buSzPct val="75000"/>
              <a:buFont typeface="Symbol" pitchFamily="18"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solidFill>
                  <a:srgbClr val="000000"/>
                </a:solidFill>
                <a:latin typeface="Constantia" pitchFamily="18" charset="0"/>
              </a:rPr>
              <a:t>The cloud infrastructure is made available to the general public or a large industry group and it is owned by an organization selling cloud services.</a:t>
            </a:r>
          </a:p>
          <a:p>
            <a:pPr marL="388806" indent="-293764">
              <a:lnSpc>
                <a:spcPct val="102000"/>
              </a:lnSpc>
              <a:spcAft>
                <a:spcPts val="1293"/>
              </a:spcAft>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endParaRPr lang="en-US" sz="1800" dirty="0">
              <a:solidFill>
                <a:srgbClr val="000000"/>
              </a:solidFill>
            </a:endParaRPr>
          </a:p>
          <a:p>
            <a:pPr marL="388806" indent="-293764">
              <a:lnSpc>
                <a:spcPct val="102000"/>
              </a:lnSpc>
              <a:spcAft>
                <a:spcPts val="1293"/>
              </a:spcAft>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200" b="1" i="1" dirty="0">
                <a:solidFill>
                  <a:srgbClr val="FF0000"/>
                </a:solidFill>
              </a:rPr>
              <a:t>Hybrid cloud:</a:t>
            </a:r>
            <a:r>
              <a:rPr lang="en-US" sz="2200" b="1" dirty="0">
                <a:solidFill>
                  <a:srgbClr val="FF0000"/>
                </a:solidFill>
              </a:rPr>
              <a:t> </a:t>
            </a:r>
          </a:p>
          <a:p>
            <a:pPr marL="1563863" lvl="1" indent="-519848">
              <a:lnSpc>
                <a:spcPct val="102000"/>
              </a:lnSpc>
              <a:spcAft>
                <a:spcPts val="1032"/>
              </a:spcAft>
              <a:buClr>
                <a:srgbClr val="FF6633"/>
              </a:buClr>
              <a:buSzPct val="75000"/>
              <a:buFont typeface="Symbol" pitchFamily="18"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solidFill>
                  <a:srgbClr val="000000"/>
                </a:solidFill>
                <a:latin typeface="Constantia" pitchFamily="18" charset="0"/>
              </a:rPr>
              <a:t>The cloud infrastructure is a composition of two or more </a:t>
            </a:r>
            <a:r>
              <a:rPr lang="en-US" sz="1800" dirty="0" smtClean="0">
                <a:solidFill>
                  <a:srgbClr val="000000"/>
                </a:solidFill>
                <a:latin typeface="Constantia" pitchFamily="18" charset="0"/>
              </a:rPr>
              <a:t> </a:t>
            </a:r>
            <a:r>
              <a:rPr lang="en-US" sz="1800" dirty="0" smtClean="0">
                <a:solidFill>
                  <a:srgbClr val="000000"/>
                </a:solidFill>
                <a:latin typeface="Constantia" pitchFamily="18" charset="0"/>
              </a:rPr>
              <a:t>  clouds </a:t>
            </a:r>
            <a:r>
              <a:rPr lang="en-US" sz="1800" dirty="0">
                <a:solidFill>
                  <a:srgbClr val="000000"/>
                </a:solidFill>
                <a:latin typeface="Constantia" pitchFamily="18" charset="0"/>
              </a:rPr>
              <a:t>(private, community, or public).</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p:cNvPicPr>
            <a:picLocks noChangeAspect="1" noChangeArrowheads="1"/>
          </p:cNvPicPr>
          <p:nvPr/>
        </p:nvPicPr>
        <p:blipFill>
          <a:blip r:embed="rId3" cstate="print"/>
          <a:srcRect/>
          <a:stretch>
            <a:fillRect/>
          </a:stretch>
        </p:blipFill>
        <p:spPr bwMode="auto">
          <a:xfrm>
            <a:off x="760320" y="1036909"/>
            <a:ext cx="7534080" cy="435501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6481" y="273629"/>
            <a:ext cx="8228160" cy="1144921"/>
          </a:xfrm>
          <a:ln/>
        </p:spPr>
        <p:txBody>
          <a:bodyPr/>
          <a:lstStyle/>
          <a:p>
            <a:pPr>
              <a:lnSpc>
                <a:spcPct val="102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200" u="sng" dirty="0">
                <a:solidFill>
                  <a:srgbClr val="000000"/>
                </a:solidFill>
                <a:effectLst>
                  <a:outerShdw blurRad="38100" dist="38100" dir="2700000" algn="tl">
                    <a:srgbClr val="C0C0C0"/>
                  </a:outerShdw>
                </a:effectLst>
              </a:rPr>
              <a:t>Advantages of Cloud Computing</a:t>
            </a:r>
          </a:p>
        </p:txBody>
      </p:sp>
      <p:sp>
        <p:nvSpPr>
          <p:cNvPr id="19458" name="Rectangle 2"/>
          <p:cNvSpPr>
            <a:spLocks noGrp="1" noChangeArrowheads="1"/>
          </p:cNvSpPr>
          <p:nvPr>
            <p:ph type="body" idx="1"/>
          </p:nvPr>
        </p:nvSpPr>
        <p:spPr>
          <a:xfrm>
            <a:off x="622080" y="1391187"/>
            <a:ext cx="7879680" cy="4622885"/>
          </a:xfrm>
          <a:ln/>
        </p:spPr>
        <p:txBody>
          <a:bodyPr tIns="20900"/>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Cloud computing do not need high quality equipment for user, and it is very easy to use.</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Provides dependable and secure data storage center.</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Reduce run time and response time.</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Cloud is a large resource pool that you can buy on-demand service.</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Scale of cloud can extend dynamically providing nearly infinite possibility for users to use internet.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456481" y="273629"/>
            <a:ext cx="8228160" cy="5278155"/>
          </a:xfrm>
          <a:prstGeom prst="rect">
            <a:avLst/>
          </a:prstGeom>
          <a:noFill/>
          <a:ln w="9525">
            <a:noFill/>
            <a:round/>
            <a:headEnd/>
            <a:tailEnd/>
          </a:ln>
          <a:effectLst/>
        </p:spPr>
        <p:txBody>
          <a:bodyPr lIns="0" tIns="32002" rIns="0" bIns="0" anchor="ctr"/>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3600" dirty="0">
                <a:solidFill>
                  <a:srgbClr val="280099"/>
                </a:solidFill>
                <a:ea typeface="Arial Unicode MS" pitchFamily="34" charset="-128"/>
                <a:cs typeface="Arial Unicode MS" pitchFamily="34" charset="-128"/>
              </a:rPr>
              <a:t>Amazon EC2</a:t>
            </a:r>
          </a:p>
        </p:txBody>
      </p:sp>
      <p:pic>
        <p:nvPicPr>
          <p:cNvPr id="20482" name="Picture 2"/>
          <p:cNvPicPr>
            <a:picLocks noChangeAspect="1" noChangeArrowheads="1"/>
          </p:cNvPicPr>
          <p:nvPr/>
        </p:nvPicPr>
        <p:blipFill>
          <a:blip r:embed="rId3" cstate="print"/>
          <a:srcRect/>
          <a:stretch>
            <a:fillRect/>
          </a:stretch>
        </p:blipFill>
        <p:spPr bwMode="auto">
          <a:xfrm>
            <a:off x="2445120" y="2073818"/>
            <a:ext cx="4190400" cy="2021972"/>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What is EC2 ?</a:t>
            </a:r>
          </a:p>
        </p:txBody>
      </p:sp>
      <p:sp>
        <p:nvSpPr>
          <p:cNvPr id="21506" name="Rectangle 2"/>
          <p:cNvSpPr>
            <a:spLocks noGrp="1" noChangeArrowheads="1"/>
          </p:cNvSpPr>
          <p:nvPr>
            <p:ph type="body" idx="1"/>
          </p:nvPr>
        </p:nvSpPr>
        <p:spPr>
          <a:xfrm>
            <a:off x="653760" y="1795869"/>
            <a:ext cx="8032320" cy="3755914"/>
          </a:xfrm>
          <a:ln/>
        </p:spPr>
        <p:txBody>
          <a:bodyPr/>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Amazon Elastic Compute Cloud (EC2) is a web service that provides </a:t>
            </a:r>
            <a:r>
              <a:rPr lang="en-US" dirty="0" err="1"/>
              <a:t>resizeable</a:t>
            </a:r>
            <a:r>
              <a:rPr lang="en-US" dirty="0"/>
              <a:t> computing capacity that one uses to build and host </a:t>
            </a:r>
            <a:r>
              <a:rPr lang="en-US" dirty="0" smtClean="0"/>
              <a:t>different </a:t>
            </a:r>
            <a:r>
              <a:rPr lang="en-US" dirty="0"/>
              <a:t>software systems.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Designed to make web-scale computing easier for developers.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 user can create, launch, and terminate server instances as needed, paying by the hour for active servers, hence the term "elastic".</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456481" y="273629"/>
            <a:ext cx="8228160" cy="5278155"/>
          </a:xfrm>
          <a:prstGeom prst="rect">
            <a:avLst/>
          </a:prstGeom>
          <a:noFill/>
          <a:ln w="9525">
            <a:noFill/>
            <a:round/>
            <a:headEnd/>
            <a:tailEnd/>
          </a:ln>
          <a:effectLst/>
        </p:spPr>
        <p:txBody>
          <a:bodyPr lIns="0" tIns="32002" rIns="0" bIns="0" anchor="ctr"/>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3600" dirty="0">
                <a:solidFill>
                  <a:srgbClr val="280099"/>
                </a:solidFill>
                <a:ea typeface="Arial Unicode MS" pitchFamily="34" charset="-128"/>
                <a:cs typeface="Arial Unicode MS" pitchFamily="34" charset="-128"/>
              </a:rPr>
              <a:t>EC2 Infrastructure Concepts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456481" y="273629"/>
            <a:ext cx="8228160" cy="1144921"/>
          </a:xfrm>
          <a:ln/>
        </p:spPr>
        <p:txBody>
          <a:bodyPr tIns="35268"/>
          <a:lstStyle/>
          <a:p>
            <a:pPr>
              <a:buSzPct val="45000"/>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Amazon Machine Images (AMI)</a:t>
            </a:r>
          </a:p>
        </p:txBody>
      </p:sp>
      <p:sp>
        <p:nvSpPr>
          <p:cNvPr id="23554" name="Rectangle 2"/>
          <p:cNvSpPr>
            <a:spLocks noGrp="1" noChangeArrowheads="1"/>
          </p:cNvSpPr>
          <p:nvPr>
            <p:ph type="body" idx="1"/>
          </p:nvPr>
        </p:nvSpPr>
        <p:spPr>
          <a:xfrm>
            <a:off x="653760" y="1795869"/>
            <a:ext cx="8032320" cy="3755914"/>
          </a:xfrm>
          <a:ln/>
        </p:spPr>
        <p:txBody>
          <a:bodyPr tIns="16001"/>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t>Is an immutable representation of a set of disks that contain an operating system, user applications and/or data.</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1800" dirty="0"/>
              <a:t>From an AMI, one can launch multiple instances, which are running copies of the AMI. </a:t>
            </a:r>
          </a:p>
        </p:txBody>
      </p:sp>
      <p:pic>
        <p:nvPicPr>
          <p:cNvPr id="23555" name="Picture 3"/>
          <p:cNvPicPr>
            <a:picLocks noChangeAspect="1" noChangeArrowheads="1"/>
          </p:cNvPicPr>
          <p:nvPr/>
        </p:nvPicPr>
        <p:blipFill>
          <a:blip r:embed="rId3" cstate="print"/>
          <a:srcRect/>
          <a:stretch>
            <a:fillRect/>
          </a:stretch>
        </p:blipFill>
        <p:spPr bwMode="auto">
          <a:xfrm>
            <a:off x="1244160" y="3318108"/>
            <a:ext cx="6809760" cy="311072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p:cNvPicPr>
            <a:picLocks noChangeAspect="1" noChangeArrowheads="1"/>
          </p:cNvPicPr>
          <p:nvPr/>
        </p:nvPicPr>
        <p:blipFill>
          <a:blip r:embed="rId3" cstate="print"/>
          <a:srcRect/>
          <a:stretch>
            <a:fillRect/>
          </a:stretch>
        </p:blipFill>
        <p:spPr bwMode="auto">
          <a:xfrm>
            <a:off x="96481" y="25923"/>
            <a:ext cx="8929440" cy="6580051"/>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Elastic Block Store(EBS) volume</a:t>
            </a:r>
          </a:p>
        </p:txBody>
      </p:sp>
      <p:sp>
        <p:nvSpPr>
          <p:cNvPr id="25602" name="Rectangle 2"/>
          <p:cNvSpPr>
            <a:spLocks noGrp="1" noChangeArrowheads="1"/>
          </p:cNvSpPr>
          <p:nvPr>
            <p:ph type="body" idx="1"/>
          </p:nvPr>
        </p:nvSpPr>
        <p:spPr>
          <a:xfrm>
            <a:off x="620641" y="1762745"/>
            <a:ext cx="8032320" cy="3755914"/>
          </a:xfrm>
          <a:ln/>
        </p:spPr>
        <p:txBody>
          <a:bodyPr tIns="17634"/>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000" dirty="0"/>
              <a:t>An EBS volume is a read/write disk that can be created by an AMI and mounted by an instance.</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sz="2000" dirty="0"/>
              <a:t>Volumes are suited for applications that require a database, a file system, or access to raw block-level storage.</a:t>
            </a:r>
          </a:p>
        </p:txBody>
      </p:sp>
      <p:pic>
        <p:nvPicPr>
          <p:cNvPr id="25603" name="Picture 3"/>
          <p:cNvPicPr>
            <a:picLocks noChangeAspect="1" noChangeArrowheads="1"/>
          </p:cNvPicPr>
          <p:nvPr/>
        </p:nvPicPr>
        <p:blipFill>
          <a:blip r:embed="rId3" cstate="print"/>
          <a:srcRect/>
          <a:stretch>
            <a:fillRect/>
          </a:stretch>
        </p:blipFill>
        <p:spPr bwMode="auto">
          <a:xfrm>
            <a:off x="1866240" y="3318108"/>
            <a:ext cx="5703840" cy="2615315"/>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1175"/>
            <a:ext cx="7705725" cy="555625"/>
          </a:xfrm>
        </p:spPr>
        <p:txBody>
          <a:bodyPr/>
          <a:lstStyle/>
          <a:p>
            <a:pPr algn="ctr"/>
            <a:r>
              <a:rPr lang="en-US" dirty="0" smtClean="0"/>
              <a:t>What is Cloud Computing?</a:t>
            </a:r>
            <a:endParaRPr lang="fa-IR" dirty="0"/>
          </a:p>
        </p:txBody>
      </p:sp>
      <p:sp>
        <p:nvSpPr>
          <p:cNvPr id="3" name="Content Placeholder 2"/>
          <p:cNvSpPr>
            <a:spLocks noGrp="1"/>
          </p:cNvSpPr>
          <p:nvPr>
            <p:ph idx="1"/>
          </p:nvPr>
        </p:nvSpPr>
        <p:spPr>
          <a:xfrm>
            <a:off x="762000" y="1447800"/>
            <a:ext cx="7934325" cy="4648199"/>
          </a:xfrm>
        </p:spPr>
        <p:txBody>
          <a:bodyPr/>
          <a:lstStyle/>
          <a:p>
            <a:r>
              <a:rPr lang="en-US" dirty="0" smtClean="0"/>
              <a:t>Cloud computing is a model for enabling </a:t>
            </a:r>
            <a:r>
              <a:rPr lang="en-US" i="1" dirty="0" smtClean="0">
                <a:solidFill>
                  <a:srgbClr val="FF0000"/>
                </a:solidFill>
              </a:rPr>
              <a:t>convenient</a:t>
            </a:r>
            <a:r>
              <a:rPr lang="en-US" dirty="0" smtClean="0"/>
              <a:t>, </a:t>
            </a:r>
            <a:r>
              <a:rPr lang="en-US" i="1" dirty="0" smtClean="0">
                <a:solidFill>
                  <a:srgbClr val="FF0000"/>
                </a:solidFill>
              </a:rPr>
              <a:t>on-demand network access </a:t>
            </a:r>
            <a:r>
              <a:rPr lang="en-US" dirty="0" smtClean="0"/>
              <a:t>to a </a:t>
            </a:r>
            <a:r>
              <a:rPr lang="en-US" i="1" dirty="0" smtClean="0">
                <a:solidFill>
                  <a:srgbClr val="FF0000"/>
                </a:solidFill>
              </a:rPr>
              <a:t>shared pool </a:t>
            </a:r>
            <a:r>
              <a:rPr lang="en-US" dirty="0" smtClean="0"/>
              <a:t>of </a:t>
            </a:r>
            <a:r>
              <a:rPr lang="en-US" i="1" dirty="0" smtClean="0">
                <a:solidFill>
                  <a:srgbClr val="FF0000"/>
                </a:solidFill>
              </a:rPr>
              <a:t>configurable computing resources </a:t>
            </a:r>
            <a:r>
              <a:rPr lang="en-US" dirty="0" smtClean="0"/>
              <a:t>(e.g., networks, servers, storage, applications, and services) [Mell_2009], [Berkely_2009]. </a:t>
            </a:r>
          </a:p>
          <a:p>
            <a:r>
              <a:rPr lang="en-US" dirty="0" smtClean="0"/>
              <a:t>It can be </a:t>
            </a:r>
            <a:r>
              <a:rPr lang="en-US" i="1" dirty="0" smtClean="0">
                <a:solidFill>
                  <a:srgbClr val="FF0000"/>
                </a:solidFill>
              </a:rPr>
              <a:t>rapidly provisioned </a:t>
            </a:r>
            <a:r>
              <a:rPr lang="en-US" dirty="0" smtClean="0"/>
              <a:t>and </a:t>
            </a:r>
            <a:r>
              <a:rPr lang="en-US" i="1" dirty="0" smtClean="0">
                <a:solidFill>
                  <a:srgbClr val="FF0000"/>
                </a:solidFill>
              </a:rPr>
              <a:t>released</a:t>
            </a:r>
            <a:r>
              <a:rPr lang="en-US" dirty="0" smtClean="0"/>
              <a:t> with minimal management effort.</a:t>
            </a:r>
          </a:p>
          <a:p>
            <a:r>
              <a:rPr lang="en-US" dirty="0" smtClean="0"/>
              <a:t>It provides </a:t>
            </a:r>
            <a:r>
              <a:rPr lang="en-US" i="1" dirty="0" smtClean="0">
                <a:solidFill>
                  <a:srgbClr val="FF0000"/>
                </a:solidFill>
              </a:rPr>
              <a:t>high level abstraction </a:t>
            </a:r>
            <a:r>
              <a:rPr lang="en-US" dirty="0" smtClean="0"/>
              <a:t>of computation and storage model.</a:t>
            </a:r>
          </a:p>
          <a:p>
            <a:r>
              <a:rPr lang="en-US" dirty="0" smtClean="0"/>
              <a:t>It has some essential </a:t>
            </a:r>
            <a:r>
              <a:rPr lang="en-US" b="1" dirty="0" smtClean="0"/>
              <a:t>characteristics,</a:t>
            </a:r>
            <a:r>
              <a:rPr lang="en-US" dirty="0" smtClean="0"/>
              <a:t> </a:t>
            </a:r>
            <a:r>
              <a:rPr lang="en-US" b="1" dirty="0" smtClean="0"/>
              <a:t>service models</a:t>
            </a:r>
            <a:r>
              <a:rPr lang="en-US" dirty="0" smtClean="0"/>
              <a:t>, and </a:t>
            </a:r>
            <a:r>
              <a:rPr lang="en-US" b="1" dirty="0" smtClean="0"/>
              <a:t>deployment models</a:t>
            </a:r>
            <a:r>
              <a:rPr lang="en-US" dirty="0" smtClean="0"/>
              <a:t>.</a:t>
            </a:r>
          </a:p>
        </p:txBody>
      </p:sp>
      <p:sp>
        <p:nvSpPr>
          <p:cNvPr id="4" name="Slide Number Placeholder 3"/>
          <p:cNvSpPr>
            <a:spLocks noGrp="1"/>
          </p:cNvSpPr>
          <p:nvPr>
            <p:ph type="sldNum" sz="quarter" idx="12"/>
          </p:nvPr>
        </p:nvSpPr>
        <p:spPr/>
        <p:txBody>
          <a:bodyPr/>
          <a:lstStyle/>
          <a:p>
            <a:fld id="{EB60F204-AFC3-485B-B6AB-4A651EB29C6A}" type="slidenum">
              <a:rPr lang="en-US" smtClean="0"/>
              <a:pPr/>
              <a:t>2</a:t>
            </a:fld>
            <a:endParaRPr lang="en-US"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Amazon S3</a:t>
            </a:r>
          </a:p>
        </p:txBody>
      </p:sp>
      <p:sp>
        <p:nvSpPr>
          <p:cNvPr id="26626" name="Rectangle 2"/>
          <p:cNvSpPr>
            <a:spLocks noGrp="1" noChangeArrowheads="1"/>
          </p:cNvSpPr>
          <p:nvPr>
            <p:ph type="body" idx="1"/>
          </p:nvPr>
        </p:nvSpPr>
        <p:spPr>
          <a:xfrm>
            <a:off x="653760" y="1795869"/>
            <a:ext cx="8032320" cy="3755914"/>
          </a:xfrm>
          <a:ln/>
        </p:spPr>
        <p:txBody>
          <a:bodyPr/>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S3 = Simple storage Service</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 SOA – Service Oriented Architecture which provides online storage using web services.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Allows read, write and delete permissions on objects.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Uses REST and SOAP protocols for messaging.</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Amazon </a:t>
            </a:r>
            <a:r>
              <a:rPr lang="en-US" dirty="0" err="1"/>
              <a:t>SimpleDB</a:t>
            </a:r>
            <a:endParaRPr lang="en-US" dirty="0"/>
          </a:p>
        </p:txBody>
      </p:sp>
      <p:sp>
        <p:nvSpPr>
          <p:cNvPr id="27650" name="Rectangle 2"/>
          <p:cNvSpPr>
            <a:spLocks noGrp="1" noChangeArrowheads="1"/>
          </p:cNvSpPr>
          <p:nvPr>
            <p:ph type="body" idx="1"/>
          </p:nvPr>
        </p:nvSpPr>
        <p:spPr>
          <a:xfrm>
            <a:off x="653760" y="1795869"/>
            <a:ext cx="8032320" cy="3755914"/>
          </a:xfrm>
          <a:ln/>
        </p:spPr>
        <p:txBody>
          <a:bodyPr/>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Amazon </a:t>
            </a:r>
            <a:r>
              <a:rPr lang="en-US" dirty="0" err="1"/>
              <a:t>SimpleDB</a:t>
            </a:r>
            <a:r>
              <a:rPr lang="en-US" dirty="0"/>
              <a:t> is a highly available, flexible, and scalable non-relational data store that offloads the work of database administration.</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Creates and manages multiple geographically distributed replicas of your data automatically to enable high availability and data durability.</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The service charges you only for the resources actually consumed in storing your data and serving your requests.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Networking</a:t>
            </a:r>
          </a:p>
        </p:txBody>
      </p:sp>
      <p:sp>
        <p:nvSpPr>
          <p:cNvPr id="28674" name="Rectangle 2"/>
          <p:cNvSpPr>
            <a:spLocks noGrp="1" noChangeArrowheads="1"/>
          </p:cNvSpPr>
          <p:nvPr>
            <p:ph type="body" idx="1"/>
          </p:nvPr>
        </p:nvSpPr>
        <p:spPr>
          <a:xfrm>
            <a:off x="653760" y="1795869"/>
            <a:ext cx="8032320" cy="3755914"/>
          </a:xfrm>
          <a:ln/>
        </p:spPr>
        <p:txBody>
          <a:bodyPr/>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Each instance launched is assigned two addresses a private address and a public IP address.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 replacement instance has a different public IP address.</a:t>
            </a:r>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Amazon EC2 offers Elastic IP addresses (static IP addresses) for dynamic cloud computing.</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414720" y="5713080"/>
            <a:ext cx="8228160" cy="1144920"/>
          </a:xfrm>
          <a:ln/>
        </p:spPr>
        <p:txBody>
          <a:bodyPr tIns="19267"/>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2200" b="1" dirty="0">
                <a:solidFill>
                  <a:srgbClr val="004B92"/>
                </a:solidFill>
                <a:cs typeface="Arial" pitchFamily="34" charset="0"/>
              </a:rPr>
              <a:t>AWS Management Console</a:t>
            </a:r>
          </a:p>
        </p:txBody>
      </p:sp>
      <p:pic>
        <p:nvPicPr>
          <p:cNvPr id="29698" name="Picture 2"/>
          <p:cNvPicPr>
            <a:picLocks noChangeAspect="1" noChangeArrowheads="1"/>
          </p:cNvPicPr>
          <p:nvPr/>
        </p:nvPicPr>
        <p:blipFill>
          <a:blip r:embed="rId3" cstate="print"/>
          <a:srcRect/>
          <a:stretch>
            <a:fillRect/>
          </a:stretch>
        </p:blipFill>
        <p:spPr bwMode="auto">
          <a:xfrm>
            <a:off x="0" y="28803"/>
            <a:ext cx="9142560" cy="577788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
          <p:cNvPicPr>
            <a:picLocks noChangeAspect="1" noChangeArrowheads="1"/>
          </p:cNvPicPr>
          <p:nvPr/>
        </p:nvPicPr>
        <p:blipFill>
          <a:blip r:embed="rId3" cstate="print"/>
          <a:srcRect/>
          <a:stretch>
            <a:fillRect/>
          </a:stretch>
        </p:blipFill>
        <p:spPr bwMode="auto">
          <a:xfrm>
            <a:off x="414720" y="414764"/>
            <a:ext cx="8501760" cy="6014071"/>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456481" y="273629"/>
            <a:ext cx="8228160" cy="1144921"/>
          </a:xfrm>
          <a:ln/>
        </p:spPr>
        <p:txBody>
          <a:bodyPr tIns="35268"/>
          <a:lstStyle/>
          <a:p>
            <a:pPr>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dirty="0"/>
              <a:t>References</a:t>
            </a:r>
          </a:p>
        </p:txBody>
      </p:sp>
      <p:sp>
        <p:nvSpPr>
          <p:cNvPr id="31746" name="Rectangle 2"/>
          <p:cNvSpPr>
            <a:spLocks noGrp="1" noChangeArrowheads="1"/>
          </p:cNvSpPr>
          <p:nvPr>
            <p:ph type="body" idx="1"/>
          </p:nvPr>
        </p:nvSpPr>
        <p:spPr>
          <a:xfrm>
            <a:off x="653760" y="1795869"/>
            <a:ext cx="8032320" cy="3755914"/>
          </a:xfrm>
          <a:ln/>
        </p:spPr>
        <p:txBody>
          <a:bodyPr/>
          <a:lstStyle/>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Mobile cloud computing: Big Picture by M. Reza </a:t>
            </a:r>
            <a:r>
              <a:rPr lang="en-US" dirty="0" err="1"/>
              <a:t>Rahimi</a:t>
            </a:r>
            <a:endParaRPr lang="en-US" dirty="0"/>
          </a:p>
          <a:p>
            <a:pPr marL="388806" indent="-293764">
              <a:buClrTx/>
              <a:buSzPct val="45000"/>
              <a:buNone/>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endParaRPr lang="en-US" dirty="0"/>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solidFill>
                  <a:srgbClr val="CCCCFF"/>
                </a:solidFill>
                <a:hlinkClick r:id="rId3"/>
              </a:rPr>
              <a:t>http://aws.amazon.com/ec2/</a:t>
            </a:r>
          </a:p>
          <a:p>
            <a:pPr marL="388806" indent="-293764">
              <a:buClrTx/>
              <a:buSzPct val="45000"/>
              <a:buNone/>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endParaRPr lang="en-US" dirty="0"/>
          </a:p>
          <a:p>
            <a:pPr marL="388806" indent="-293764">
              <a:buClr>
                <a:srgbClr val="FF6633"/>
              </a:buClr>
              <a:buSzPct val="45000"/>
              <a:buFont typeface="Wingdings" pitchFamily="2" charset="2"/>
              <a:buChar char=""/>
              <a:tabLst>
                <a:tab pos="388806" algn="l"/>
                <a:tab pos="491048" algn="l"/>
                <a:tab pos="905774" algn="l"/>
                <a:tab pos="1320500" algn="l"/>
                <a:tab pos="1735226" algn="l"/>
                <a:tab pos="2149952" algn="l"/>
                <a:tab pos="2564678" algn="l"/>
                <a:tab pos="2979404" algn="l"/>
                <a:tab pos="3394131" algn="l"/>
                <a:tab pos="3808857" algn="l"/>
                <a:tab pos="4223583" algn="l"/>
                <a:tab pos="4638309" algn="l"/>
                <a:tab pos="5053035" algn="l"/>
                <a:tab pos="5467761" algn="l"/>
                <a:tab pos="5882487" algn="l"/>
                <a:tab pos="6297213" algn="l"/>
                <a:tab pos="6711939" algn="l"/>
                <a:tab pos="7126666" algn="l"/>
                <a:tab pos="7541392" algn="l"/>
                <a:tab pos="7956118" algn="l"/>
                <a:tab pos="8370844" algn="l"/>
              </a:tabLst>
            </a:pPr>
            <a:r>
              <a:rPr lang="en-US" dirty="0"/>
              <a:t>Amazon Elastic Compute Cloud – User Guide, API Version 2011-02-28.</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9" y="533399"/>
            <a:ext cx="4595812" cy="555625"/>
          </a:xfrm>
        </p:spPr>
        <p:txBody>
          <a:bodyPr/>
          <a:lstStyle/>
          <a:p>
            <a:r>
              <a:rPr lang="en-US" dirty="0" smtClean="0"/>
              <a:t>Essential Characteristics</a:t>
            </a:r>
            <a:endParaRPr lang="fa-IR" dirty="0"/>
          </a:p>
        </p:txBody>
      </p:sp>
      <p:sp>
        <p:nvSpPr>
          <p:cNvPr id="3" name="Content Placeholder 2"/>
          <p:cNvSpPr>
            <a:spLocks noGrp="1"/>
          </p:cNvSpPr>
          <p:nvPr>
            <p:ph idx="1"/>
          </p:nvPr>
        </p:nvSpPr>
        <p:spPr>
          <a:xfrm>
            <a:off x="838200" y="1295400"/>
            <a:ext cx="7910513" cy="4057650"/>
          </a:xfrm>
        </p:spPr>
        <p:txBody>
          <a:bodyPr/>
          <a:lstStyle/>
          <a:p>
            <a:r>
              <a:rPr lang="en-US" b="1" i="1" dirty="0" smtClean="0">
                <a:solidFill>
                  <a:srgbClr val="FF0000"/>
                </a:solidFill>
              </a:rPr>
              <a:t>On-Demand Self Service:</a:t>
            </a:r>
            <a:r>
              <a:rPr lang="en-US" dirty="0" smtClean="0"/>
              <a:t> </a:t>
            </a:r>
          </a:p>
          <a:p>
            <a:pPr lvl="1"/>
            <a:r>
              <a:rPr lang="en-US" dirty="0" smtClean="0"/>
              <a:t>A consumer can unilaterally provision computing capabilities, automatically </a:t>
            </a:r>
            <a:r>
              <a:rPr lang="en-US" dirty="0" smtClean="0">
                <a:solidFill>
                  <a:srgbClr val="FF0000"/>
                </a:solidFill>
              </a:rPr>
              <a:t>without requiring human interaction with each service’s provider. </a:t>
            </a:r>
          </a:p>
          <a:p>
            <a:r>
              <a:rPr lang="en-US" b="1" i="1" dirty="0" smtClean="0">
                <a:solidFill>
                  <a:srgbClr val="FF0000"/>
                </a:solidFill>
              </a:rPr>
              <a:t>Heterogeneous</a:t>
            </a:r>
            <a:r>
              <a:rPr lang="en-US" dirty="0" smtClean="0"/>
              <a:t> </a:t>
            </a:r>
            <a:r>
              <a:rPr lang="en-US" b="1" i="1" dirty="0" smtClean="0">
                <a:solidFill>
                  <a:srgbClr val="FF0000"/>
                </a:solidFill>
              </a:rPr>
              <a:t>Access:</a:t>
            </a:r>
            <a:r>
              <a:rPr lang="en-US" dirty="0" smtClean="0"/>
              <a:t> </a:t>
            </a:r>
          </a:p>
          <a:p>
            <a:pPr lvl="1"/>
            <a:r>
              <a:rPr lang="en-US" dirty="0" smtClean="0"/>
              <a:t>Capabilities are available over the network and accessed through standard mechanisms that promote use by heterogeneous </a:t>
            </a:r>
            <a:r>
              <a:rPr lang="en-US" b="1" i="1" dirty="0" smtClean="0">
                <a:solidFill>
                  <a:srgbClr val="FF0000"/>
                </a:solidFill>
              </a:rPr>
              <a:t>thin</a:t>
            </a:r>
            <a:r>
              <a:rPr lang="en-US" dirty="0" smtClean="0"/>
              <a:t> or </a:t>
            </a:r>
            <a:r>
              <a:rPr lang="en-US" b="1" i="1" dirty="0" smtClean="0">
                <a:solidFill>
                  <a:srgbClr val="FF0000"/>
                </a:solidFill>
              </a:rPr>
              <a:t>thick</a:t>
            </a:r>
            <a:r>
              <a:rPr lang="en-US" dirty="0" smtClean="0"/>
              <a:t> client platforms.</a:t>
            </a:r>
          </a:p>
        </p:txBody>
      </p:sp>
      <p:sp>
        <p:nvSpPr>
          <p:cNvPr id="4" name="Slide Number Placeholder 3"/>
          <p:cNvSpPr>
            <a:spLocks noGrp="1"/>
          </p:cNvSpPr>
          <p:nvPr>
            <p:ph type="sldNum" sz="quarter" idx="12"/>
          </p:nvPr>
        </p:nvSpPr>
        <p:spPr/>
        <p:txBody>
          <a:bodyPr/>
          <a:lstStyle/>
          <a:p>
            <a:fld id="{EB60F204-AFC3-485B-B6AB-4A651EB29C6A}" type="slidenum">
              <a:rPr lang="en-US" smtClean="0"/>
              <a:pPr/>
              <a:t>3</a:t>
            </a:fld>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04925"/>
            <a:ext cx="7834313" cy="4029075"/>
          </a:xfrm>
        </p:spPr>
        <p:txBody>
          <a:bodyPr/>
          <a:lstStyle/>
          <a:p>
            <a:r>
              <a:rPr lang="en-US" b="1" i="1" dirty="0" smtClean="0">
                <a:solidFill>
                  <a:srgbClr val="FF0000"/>
                </a:solidFill>
              </a:rPr>
              <a:t>Resource Pooling: </a:t>
            </a:r>
          </a:p>
          <a:p>
            <a:pPr lvl="1"/>
            <a:r>
              <a:rPr lang="en-US" dirty="0" smtClean="0"/>
              <a:t>The provider’s computing resources are pooled to serve multiple consumers using a </a:t>
            </a:r>
            <a:r>
              <a:rPr lang="en-US" i="1" dirty="0" smtClean="0">
                <a:solidFill>
                  <a:srgbClr val="FF0000"/>
                </a:solidFill>
              </a:rPr>
              <a:t>multi-tenant model.</a:t>
            </a:r>
            <a:endParaRPr lang="en-US" dirty="0" smtClean="0"/>
          </a:p>
          <a:p>
            <a:pPr lvl="1"/>
            <a:r>
              <a:rPr lang="en-US" dirty="0" smtClean="0"/>
              <a:t>Different physical and virtual resources dynamically assigned and reassigned according to consumer demand. </a:t>
            </a:r>
          </a:p>
          <a:p>
            <a:r>
              <a:rPr lang="en-US" b="1" i="1" dirty="0" smtClean="0">
                <a:solidFill>
                  <a:srgbClr val="FF0000"/>
                </a:solidFill>
              </a:rPr>
              <a:t>Measured Service:</a:t>
            </a:r>
            <a:r>
              <a:rPr lang="en-US" dirty="0" smtClean="0"/>
              <a:t> </a:t>
            </a:r>
          </a:p>
          <a:p>
            <a:pPr lvl="1"/>
            <a:r>
              <a:rPr lang="en-US" dirty="0" smtClean="0"/>
              <a:t>Cloud systems </a:t>
            </a:r>
            <a:r>
              <a:rPr lang="en-US" i="1" dirty="0" smtClean="0">
                <a:solidFill>
                  <a:srgbClr val="FF0000"/>
                </a:solidFill>
              </a:rPr>
              <a:t>automatically</a:t>
            </a:r>
            <a:r>
              <a:rPr lang="en-US" dirty="0" smtClean="0"/>
              <a:t> </a:t>
            </a:r>
            <a:r>
              <a:rPr lang="en-US" i="1" dirty="0" smtClean="0">
                <a:solidFill>
                  <a:srgbClr val="FF0000"/>
                </a:solidFill>
              </a:rPr>
              <a:t>control</a:t>
            </a:r>
            <a:r>
              <a:rPr lang="en-US" dirty="0" smtClean="0"/>
              <a:t> and </a:t>
            </a:r>
            <a:r>
              <a:rPr lang="en-US" i="1" dirty="0" smtClean="0">
                <a:solidFill>
                  <a:srgbClr val="FF0000"/>
                </a:solidFill>
              </a:rPr>
              <a:t>optimize</a:t>
            </a:r>
            <a:r>
              <a:rPr lang="en-US" dirty="0" smtClean="0"/>
              <a:t> resources used by leveraging a metering capability at some level of abstraction appropriate to the type of service. </a:t>
            </a:r>
          </a:p>
          <a:p>
            <a:pPr lvl="1"/>
            <a:r>
              <a:rPr lang="en-US" b="1" i="1" dirty="0" smtClean="0">
                <a:solidFill>
                  <a:srgbClr val="FF0000"/>
                </a:solidFill>
              </a:rPr>
              <a:t>It will provide analyzable and predictable computing platform. </a:t>
            </a:r>
          </a:p>
        </p:txBody>
      </p:sp>
      <p:sp>
        <p:nvSpPr>
          <p:cNvPr id="4" name="Slide Number Placeholder 3"/>
          <p:cNvSpPr>
            <a:spLocks noGrp="1"/>
          </p:cNvSpPr>
          <p:nvPr>
            <p:ph type="sldNum" sz="quarter" idx="12"/>
          </p:nvPr>
        </p:nvSpPr>
        <p:spPr/>
        <p:txBody>
          <a:bodyPr/>
          <a:lstStyle/>
          <a:p>
            <a:fld id="{EB60F204-AFC3-485B-B6AB-4A651EB29C6A}" type="slidenum">
              <a:rPr lang="en-US" smtClean="0"/>
              <a:pPr/>
              <a:t>4</a:t>
            </a:fld>
            <a:endParaRPr lang="en-US" dirty="0"/>
          </a:p>
        </p:txBody>
      </p:sp>
      <p:sp>
        <p:nvSpPr>
          <p:cNvPr id="5" name="Title 1"/>
          <p:cNvSpPr>
            <a:spLocks noGrp="1"/>
          </p:cNvSpPr>
          <p:nvPr>
            <p:ph type="title"/>
          </p:nvPr>
        </p:nvSpPr>
        <p:spPr>
          <a:xfrm>
            <a:off x="1042988" y="533399"/>
            <a:ext cx="7567612" cy="555625"/>
          </a:xfrm>
        </p:spPr>
        <p:txBody>
          <a:bodyPr/>
          <a:lstStyle/>
          <a:p>
            <a:pPr rtl="0"/>
            <a:r>
              <a:rPr lang="en-US" dirty="0" smtClean="0"/>
              <a:t>Essential Characteristics (cont.)</a:t>
            </a:r>
            <a:endParaRPr lang="fa-I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Models</a:t>
            </a:r>
            <a:endParaRPr lang="fa-IR" dirty="0"/>
          </a:p>
        </p:txBody>
      </p:sp>
      <p:sp>
        <p:nvSpPr>
          <p:cNvPr id="3" name="Content Placeholder 2"/>
          <p:cNvSpPr>
            <a:spLocks noGrp="1"/>
          </p:cNvSpPr>
          <p:nvPr>
            <p:ph idx="1"/>
          </p:nvPr>
        </p:nvSpPr>
        <p:spPr>
          <a:xfrm>
            <a:off x="685800" y="1295400"/>
            <a:ext cx="7848600" cy="4486275"/>
          </a:xfrm>
        </p:spPr>
        <p:txBody>
          <a:bodyPr/>
          <a:lstStyle/>
          <a:p>
            <a:r>
              <a:rPr lang="en-US" b="1" i="1" dirty="0" smtClean="0">
                <a:solidFill>
                  <a:srgbClr val="FF0000"/>
                </a:solidFill>
              </a:rPr>
              <a:t>Cloud  Software as a Service (SaaS): </a:t>
            </a:r>
          </a:p>
          <a:p>
            <a:pPr lvl="1"/>
            <a:r>
              <a:rPr lang="en-US" dirty="0" smtClean="0"/>
              <a:t>The capability provided to the consumer is to use the provider’s applications running on a cloud infrastructure. </a:t>
            </a:r>
          </a:p>
          <a:p>
            <a:pPr lvl="1"/>
            <a:r>
              <a:rPr lang="en-US" dirty="0" smtClean="0"/>
              <a:t>The applications are accessible from various client devices such as a web browser (e.g., web-based email). </a:t>
            </a:r>
          </a:p>
          <a:p>
            <a:pPr lvl="1"/>
            <a:r>
              <a:rPr lang="en-US" dirty="0" smtClean="0"/>
              <a:t>The consumer does not manage or control the underlying cloud infrastructure including network, servers, operating systems, storage,…</a:t>
            </a:r>
          </a:p>
          <a:p>
            <a:pPr lvl="1"/>
            <a:r>
              <a:rPr lang="en-US" b="1" i="1" dirty="0" smtClean="0">
                <a:solidFill>
                  <a:srgbClr val="FF0000"/>
                </a:solidFill>
              </a:rPr>
              <a:t>Examples: Caspio, Google Apps, Salesforce, Nivio, Learn.com.</a:t>
            </a:r>
          </a:p>
          <a:p>
            <a:endParaRPr lang="fa-IR" dirty="0"/>
          </a:p>
        </p:txBody>
      </p:sp>
      <p:sp>
        <p:nvSpPr>
          <p:cNvPr id="4" name="Slide Number Placeholder 3"/>
          <p:cNvSpPr>
            <a:spLocks noGrp="1"/>
          </p:cNvSpPr>
          <p:nvPr>
            <p:ph type="sldNum" sz="quarter" idx="12"/>
          </p:nvPr>
        </p:nvSpPr>
        <p:spPr/>
        <p:txBody>
          <a:bodyPr/>
          <a:lstStyle/>
          <a:p>
            <a:fld id="{EB60F204-AFC3-485B-B6AB-4A651EB29C6A}" type="slidenum">
              <a:rPr lang="en-US" smtClean="0"/>
              <a:pPr/>
              <a:t>5</a:t>
            </a:fld>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705725" cy="3886200"/>
          </a:xfrm>
        </p:spPr>
        <p:txBody>
          <a:bodyPr/>
          <a:lstStyle/>
          <a:p>
            <a:r>
              <a:rPr lang="en-US" b="1" i="1" dirty="0" smtClean="0">
                <a:solidFill>
                  <a:srgbClr val="FF0000"/>
                </a:solidFill>
              </a:rPr>
              <a:t>Cloud Platform as a Service (PaaS): </a:t>
            </a:r>
          </a:p>
          <a:p>
            <a:pPr lvl="1"/>
            <a:r>
              <a:rPr lang="en-US" dirty="0" smtClean="0"/>
              <a:t>The capability provided to the consumer is to deploy onto the cloud infrastructure </a:t>
            </a:r>
            <a:r>
              <a:rPr lang="en-US" i="1" dirty="0" smtClean="0">
                <a:solidFill>
                  <a:srgbClr val="FF0000"/>
                </a:solidFill>
              </a:rPr>
              <a:t>consumer-created</a:t>
            </a:r>
            <a:r>
              <a:rPr lang="en-US" dirty="0" smtClean="0"/>
              <a:t> or </a:t>
            </a:r>
            <a:r>
              <a:rPr lang="en-US" i="1" dirty="0" smtClean="0">
                <a:solidFill>
                  <a:srgbClr val="FF0000"/>
                </a:solidFill>
              </a:rPr>
              <a:t>acquired</a:t>
            </a:r>
            <a:r>
              <a:rPr lang="en-US" dirty="0" smtClean="0"/>
              <a:t> </a:t>
            </a:r>
            <a:r>
              <a:rPr lang="en-US" i="1" dirty="0" smtClean="0">
                <a:solidFill>
                  <a:srgbClr val="FF0000"/>
                </a:solidFill>
              </a:rPr>
              <a:t>applications</a:t>
            </a:r>
            <a:r>
              <a:rPr lang="en-US" dirty="0" smtClean="0"/>
              <a:t> created using </a:t>
            </a:r>
            <a:r>
              <a:rPr lang="en-US" i="1" dirty="0" smtClean="0">
                <a:solidFill>
                  <a:srgbClr val="FF0000"/>
                </a:solidFill>
              </a:rPr>
              <a:t>programming languages and tools </a:t>
            </a:r>
            <a:r>
              <a:rPr lang="en-US" dirty="0" smtClean="0"/>
              <a:t>supported by the provider. </a:t>
            </a:r>
          </a:p>
          <a:p>
            <a:pPr lvl="1"/>
            <a:r>
              <a:rPr lang="en-US" dirty="0" smtClean="0"/>
              <a:t>The consumer does not manage or control the underlying cloud infrastructure.</a:t>
            </a:r>
          </a:p>
          <a:p>
            <a:pPr lvl="1"/>
            <a:r>
              <a:rPr lang="en-US" dirty="0" smtClean="0"/>
              <a:t> Consumer has control over the deployed applications and possibly application hosting environment configurations.</a:t>
            </a:r>
          </a:p>
          <a:p>
            <a:pPr lvl="1"/>
            <a:r>
              <a:rPr lang="en-US" b="1" i="1" dirty="0" smtClean="0">
                <a:solidFill>
                  <a:srgbClr val="FF0000"/>
                </a:solidFill>
              </a:rPr>
              <a:t>Examples: Windows Azure, Google App.</a:t>
            </a:r>
            <a:endParaRPr lang="fa-IR" b="1" i="1" dirty="0">
              <a:solidFill>
                <a:srgbClr val="FF0000"/>
              </a:solidFill>
            </a:endParaRPr>
          </a:p>
        </p:txBody>
      </p:sp>
      <p:sp>
        <p:nvSpPr>
          <p:cNvPr id="4" name="Slide Number Placeholder 3"/>
          <p:cNvSpPr>
            <a:spLocks noGrp="1"/>
          </p:cNvSpPr>
          <p:nvPr>
            <p:ph type="sldNum" sz="quarter" idx="12"/>
          </p:nvPr>
        </p:nvSpPr>
        <p:spPr/>
        <p:txBody>
          <a:bodyPr/>
          <a:lstStyle/>
          <a:p>
            <a:fld id="{EB60F204-AFC3-485B-B6AB-4A651EB29C6A}" type="slidenum">
              <a:rPr lang="en-US" smtClean="0"/>
              <a:pPr/>
              <a:t>6</a:t>
            </a:fld>
            <a:endParaRPr lang="en-US" dirty="0"/>
          </a:p>
        </p:txBody>
      </p:sp>
      <p:sp>
        <p:nvSpPr>
          <p:cNvPr id="5" name="Title 1"/>
          <p:cNvSpPr>
            <a:spLocks noGrp="1"/>
          </p:cNvSpPr>
          <p:nvPr>
            <p:ph type="title"/>
          </p:nvPr>
        </p:nvSpPr>
        <p:spPr>
          <a:xfrm>
            <a:off x="1042988" y="225425"/>
            <a:ext cx="7705725" cy="863600"/>
          </a:xfrm>
        </p:spPr>
        <p:txBody>
          <a:bodyPr/>
          <a:lstStyle/>
          <a:p>
            <a:pPr rtl="0"/>
            <a:r>
              <a:rPr lang="en-US" dirty="0" smtClean="0"/>
              <a:t> Service Models (cont.)</a:t>
            </a:r>
            <a:endParaRPr lang="fa-IR"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95400"/>
            <a:ext cx="7705725" cy="4191000"/>
          </a:xfrm>
        </p:spPr>
        <p:txBody>
          <a:bodyPr/>
          <a:lstStyle/>
          <a:p>
            <a:r>
              <a:rPr lang="en-US" b="1" i="1" dirty="0" smtClean="0">
                <a:solidFill>
                  <a:srgbClr val="FF0000"/>
                </a:solidFill>
              </a:rPr>
              <a:t>Cloud Infrastructure as a Service (IaaS): </a:t>
            </a:r>
          </a:p>
          <a:p>
            <a:pPr lvl="1"/>
            <a:r>
              <a:rPr lang="en-US" dirty="0" smtClean="0"/>
              <a:t>The capability provided to the consumer is to provision processing, storage, networks, and other fundamental computing resources.</a:t>
            </a:r>
          </a:p>
          <a:p>
            <a:pPr lvl="1"/>
            <a:r>
              <a:rPr lang="en-US" dirty="0" smtClean="0"/>
              <a:t> The consumer is able to deploy and run arbitrary software, which can include operating systems and applications. </a:t>
            </a:r>
          </a:p>
          <a:p>
            <a:pPr lvl="1"/>
            <a:r>
              <a:rPr lang="en-US" dirty="0" smtClean="0"/>
              <a:t>The consumer does not manage or control the underlying cloud infrastructure but has control over operating systems, storage, deployed applications, and possibly limited control of select networking components (e.g., host firewalls).</a:t>
            </a:r>
          </a:p>
          <a:p>
            <a:pPr lvl="1"/>
            <a:r>
              <a:rPr lang="en-US" b="1" i="1" dirty="0" smtClean="0">
                <a:solidFill>
                  <a:srgbClr val="FF0000"/>
                </a:solidFill>
              </a:rPr>
              <a:t>Examples: Amazon EC2, GoGrid, iland, Rackspace Cloud Servers, ReliaCloud.</a:t>
            </a:r>
            <a:endParaRPr lang="fa-IR" b="1" i="1" dirty="0">
              <a:solidFill>
                <a:srgbClr val="FF0000"/>
              </a:solidFill>
            </a:endParaRPr>
          </a:p>
        </p:txBody>
      </p:sp>
      <p:sp>
        <p:nvSpPr>
          <p:cNvPr id="4" name="Slide Number Placeholder 3"/>
          <p:cNvSpPr>
            <a:spLocks noGrp="1"/>
          </p:cNvSpPr>
          <p:nvPr>
            <p:ph type="sldNum" sz="quarter" idx="12"/>
          </p:nvPr>
        </p:nvSpPr>
        <p:spPr/>
        <p:txBody>
          <a:bodyPr/>
          <a:lstStyle/>
          <a:p>
            <a:fld id="{EB60F204-AFC3-485B-B6AB-4A651EB29C6A}" type="slidenum">
              <a:rPr lang="en-US" smtClean="0"/>
              <a:pPr/>
              <a:t>7</a:t>
            </a:fld>
            <a:endParaRPr lang="en-US" dirty="0"/>
          </a:p>
        </p:txBody>
      </p:sp>
      <p:sp>
        <p:nvSpPr>
          <p:cNvPr id="5" name="Title 1"/>
          <p:cNvSpPr>
            <a:spLocks noGrp="1"/>
          </p:cNvSpPr>
          <p:nvPr>
            <p:ph type="title"/>
          </p:nvPr>
        </p:nvSpPr>
        <p:spPr>
          <a:xfrm>
            <a:off x="1042988" y="225425"/>
            <a:ext cx="7705725" cy="863600"/>
          </a:xfrm>
        </p:spPr>
        <p:txBody>
          <a:bodyPr/>
          <a:lstStyle/>
          <a:p>
            <a:pPr rtl="0"/>
            <a:r>
              <a:rPr lang="en-US" dirty="0" smtClean="0"/>
              <a:t> Service Models (cont.)</a:t>
            </a:r>
            <a:endParaRPr lang="fa-I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24px-Cloud_Computing_Stack.svg.png"/>
          <p:cNvPicPr>
            <a:picLocks noGrp="1" noChangeAspect="1"/>
          </p:cNvPicPr>
          <p:nvPr>
            <p:ph idx="1"/>
          </p:nvPr>
        </p:nvPicPr>
        <p:blipFill>
          <a:blip r:embed="rId2" cstate="print"/>
          <a:stretch>
            <a:fillRect/>
          </a:stretch>
        </p:blipFill>
        <p:spPr>
          <a:xfrm>
            <a:off x="3124200" y="1123950"/>
            <a:ext cx="3465510" cy="4895850"/>
          </a:xfrm>
        </p:spPr>
      </p:pic>
      <p:sp>
        <p:nvSpPr>
          <p:cNvPr id="5" name="TextBox 4"/>
          <p:cNvSpPr txBox="1"/>
          <p:nvPr/>
        </p:nvSpPr>
        <p:spPr>
          <a:xfrm>
            <a:off x="1447800" y="6019800"/>
            <a:ext cx="6966267" cy="276999"/>
          </a:xfrm>
          <a:prstGeom prst="rect">
            <a:avLst/>
          </a:prstGeom>
          <a:noFill/>
        </p:spPr>
        <p:txBody>
          <a:bodyPr wrap="none" rtlCol="1">
            <a:spAutoFit/>
          </a:bodyPr>
          <a:lstStyle/>
          <a:p>
            <a:r>
              <a:rPr lang="en-US" sz="1200" b="1" dirty="0" smtClean="0"/>
              <a:t>Service Model at a glance: Picture From http://en.wikipedia.org/wiki/File:Cloud_Computing_Stack.svg</a:t>
            </a:r>
            <a:endParaRPr lang="fa-IR" sz="1200" b="1" dirty="0"/>
          </a:p>
        </p:txBody>
      </p:sp>
      <p:sp>
        <p:nvSpPr>
          <p:cNvPr id="6" name="Slide Number Placeholder 5"/>
          <p:cNvSpPr>
            <a:spLocks noGrp="1"/>
          </p:cNvSpPr>
          <p:nvPr>
            <p:ph type="sldNum" sz="quarter" idx="12"/>
          </p:nvPr>
        </p:nvSpPr>
        <p:spPr/>
        <p:txBody>
          <a:bodyPr/>
          <a:lstStyle/>
          <a:p>
            <a:fld id="{EB60F204-AFC3-485B-B6AB-4A651EB29C6A}" type="slidenum">
              <a:rPr lang="en-US" smtClean="0"/>
              <a:pPr/>
              <a:t>8</a:t>
            </a:fld>
            <a:endParaRPr lang="en-US" dirty="0"/>
          </a:p>
        </p:txBody>
      </p:sp>
      <p:sp>
        <p:nvSpPr>
          <p:cNvPr id="7" name="Title 1"/>
          <p:cNvSpPr>
            <a:spLocks noGrp="1"/>
          </p:cNvSpPr>
          <p:nvPr>
            <p:ph type="title"/>
          </p:nvPr>
        </p:nvSpPr>
        <p:spPr>
          <a:xfrm>
            <a:off x="1042988" y="225425"/>
            <a:ext cx="7705725" cy="863600"/>
          </a:xfrm>
        </p:spPr>
        <p:txBody>
          <a:bodyPr/>
          <a:lstStyle/>
          <a:p>
            <a:pPr rtl="0"/>
            <a:r>
              <a:rPr lang="en-US" dirty="0" smtClean="0"/>
              <a:t> Service Models (cont.)</a:t>
            </a:r>
            <a:endParaRPr lang="fa-I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80960" y="2903345"/>
            <a:ext cx="8228160" cy="1144921"/>
          </a:xfrm>
          <a:ln/>
        </p:spPr>
        <p:txBody>
          <a:bodyPr/>
          <a:lstStyle/>
          <a:p>
            <a:pPr>
              <a:lnSpc>
                <a:spcPct val="102000"/>
              </a:lnSpc>
              <a:tabLst>
                <a:tab pos="0" algn="l"/>
                <a:tab pos="414726" algn="l"/>
                <a:tab pos="829452" algn="l"/>
                <a:tab pos="1244178" algn="l"/>
                <a:tab pos="1658904" algn="l"/>
                <a:tab pos="2073631" algn="l"/>
                <a:tab pos="2488357" algn="l"/>
                <a:tab pos="2903083" algn="l"/>
                <a:tab pos="3317809" algn="l"/>
                <a:tab pos="3732535" algn="l"/>
                <a:tab pos="4147261" algn="l"/>
                <a:tab pos="4561987" algn="l"/>
                <a:tab pos="4976713" algn="l"/>
                <a:tab pos="5391440" algn="l"/>
                <a:tab pos="5806166" algn="l"/>
                <a:tab pos="6220892" algn="l"/>
                <a:tab pos="6635618" algn="l"/>
                <a:tab pos="7050344" algn="l"/>
                <a:tab pos="7465070" algn="l"/>
                <a:tab pos="7879796" algn="l"/>
                <a:tab pos="8294522" algn="l"/>
              </a:tabLst>
            </a:pPr>
            <a:r>
              <a:rPr lang="en-US" sz="3300" dirty="0">
                <a:solidFill>
                  <a:srgbClr val="000000"/>
                </a:solidFill>
                <a:effectLst>
                  <a:outerShdw blurRad="38100" dist="38100" dir="2700000" algn="tl">
                    <a:srgbClr val="C0C0C0"/>
                  </a:outerShdw>
                </a:effectLst>
              </a:rPr>
              <a:t>Deployment Models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01018371">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01018371</Template>
  <TotalTime>5891</TotalTime>
  <Words>1041</Words>
  <Application>Microsoft Office PowerPoint</Application>
  <PresentationFormat>On-screen Show (4:3)</PresentationFormat>
  <Paragraphs>112</Paragraphs>
  <Slides>25</Slides>
  <Notes>17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01018371</vt:lpstr>
      <vt:lpstr>Cloud  Computing</vt:lpstr>
      <vt:lpstr>What is Cloud Computing?</vt:lpstr>
      <vt:lpstr>Essential Characteristics</vt:lpstr>
      <vt:lpstr>Essential Characteristics (cont.)</vt:lpstr>
      <vt:lpstr>Service Models</vt:lpstr>
      <vt:lpstr> Service Models (cont.)</vt:lpstr>
      <vt:lpstr> Service Models (cont.)</vt:lpstr>
      <vt:lpstr> Service Models (cont.)</vt:lpstr>
      <vt:lpstr>Deployment Models</vt:lpstr>
      <vt:lpstr>Slide 10</vt:lpstr>
      <vt:lpstr>Slide 11</vt:lpstr>
      <vt:lpstr>Slide 12</vt:lpstr>
      <vt:lpstr>Advantages of Cloud Computing</vt:lpstr>
      <vt:lpstr>Slide 14</vt:lpstr>
      <vt:lpstr>What is EC2 ?</vt:lpstr>
      <vt:lpstr>Slide 16</vt:lpstr>
      <vt:lpstr>Amazon Machine Images (AMI)</vt:lpstr>
      <vt:lpstr>Slide 18</vt:lpstr>
      <vt:lpstr>Elastic Block Store(EBS) volume</vt:lpstr>
      <vt:lpstr>Amazon S3</vt:lpstr>
      <vt:lpstr>Amazon SimpleDB</vt:lpstr>
      <vt:lpstr>Networking</vt:lpstr>
      <vt:lpstr>AWS Management Console</vt:lpstr>
      <vt:lpstr>Slide 24</vt:lpstr>
      <vt:lpstr>References</vt:lpstr>
    </vt:vector>
  </TitlesOfParts>
  <Manager/>
  <Company>ARYAN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Computing</dc:title>
  <dc:subject/>
  <dc:creator>M-B</dc:creator>
  <cp:keywords/>
  <dc:description/>
  <cp:lastModifiedBy>nalini</cp:lastModifiedBy>
  <cp:revision>826</cp:revision>
  <cp:lastPrinted>1601-01-01T00:00:00Z</cp:lastPrinted>
  <dcterms:created xsi:type="dcterms:W3CDTF">2010-01-05T21:42:38Z</dcterms:created>
  <dcterms:modified xsi:type="dcterms:W3CDTF">2014-05-14T20:00:16Z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TC010183711033</vt:lpwstr>
  </property>
</Properties>
</file>