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Default Extension="wav" ContentType="audio/wav"/>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9"/>
  </p:notesMasterIdLst>
  <p:sldIdLst>
    <p:sldId id="256" r:id="rId3"/>
    <p:sldId id="257" r:id="rId4"/>
    <p:sldId id="258" r:id="rId5"/>
    <p:sldId id="259" r:id="rId6"/>
    <p:sldId id="260" r:id="rId7"/>
    <p:sldId id="261" r:id="rId8"/>
    <p:sldId id="262" r:id="rId9"/>
    <p:sldId id="263" r:id="rId10"/>
    <p:sldId id="264" r:id="rId11"/>
    <p:sldId id="265" r:id="rId12"/>
    <p:sldId id="266" r:id="rId13"/>
    <p:sldId id="268" r:id="rId14"/>
    <p:sldId id="270" r:id="rId15"/>
    <p:sldId id="271" r:id="rId16"/>
    <p:sldId id="272" r:id="rId17"/>
    <p:sldId id="273" r:id="rId18"/>
    <p:sldId id="274" r:id="rId19"/>
    <p:sldId id="301" r:id="rId20"/>
    <p:sldId id="277" r:id="rId21"/>
    <p:sldId id="278" r:id="rId22"/>
    <p:sldId id="279" r:id="rId23"/>
    <p:sldId id="280" r:id="rId24"/>
    <p:sldId id="281" r:id="rId25"/>
    <p:sldId id="282" r:id="rId26"/>
    <p:sldId id="303"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8" r:id="rId59"/>
    <p:sldId id="390" r:id="rId60"/>
    <p:sldId id="319"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332" r:id="rId74"/>
    <p:sldId id="333" r:id="rId75"/>
    <p:sldId id="334"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348" r:id="rId89"/>
    <p:sldId id="349" r:id="rId90"/>
    <p:sldId id="350" r:id="rId91"/>
    <p:sldId id="351" r:id="rId92"/>
    <p:sldId id="352" r:id="rId93"/>
    <p:sldId id="353" r:id="rId94"/>
    <p:sldId id="354" r:id="rId95"/>
    <p:sldId id="355" r:id="rId96"/>
    <p:sldId id="356" r:id="rId97"/>
    <p:sldId id="357" r:id="rId98"/>
    <p:sldId id="358" r:id="rId99"/>
    <p:sldId id="359" r:id="rId100"/>
    <p:sldId id="360" r:id="rId101"/>
    <p:sldId id="361" r:id="rId102"/>
    <p:sldId id="362" r:id="rId103"/>
    <p:sldId id="363" r:id="rId104"/>
    <p:sldId id="364" r:id="rId105"/>
    <p:sldId id="365" r:id="rId106"/>
    <p:sldId id="367" r:id="rId107"/>
    <p:sldId id="368" r:id="rId108"/>
    <p:sldId id="369" r:id="rId109"/>
    <p:sldId id="370" r:id="rId110"/>
    <p:sldId id="371" r:id="rId111"/>
    <p:sldId id="372" r:id="rId112"/>
    <p:sldId id="373" r:id="rId113"/>
    <p:sldId id="374" r:id="rId114"/>
    <p:sldId id="375" r:id="rId115"/>
    <p:sldId id="376" r:id="rId116"/>
    <p:sldId id="377" r:id="rId117"/>
    <p:sldId id="378" r:id="rId118"/>
    <p:sldId id="379" r:id="rId119"/>
    <p:sldId id="380" r:id="rId120"/>
    <p:sldId id="381" r:id="rId121"/>
    <p:sldId id="382" r:id="rId122"/>
    <p:sldId id="384" r:id="rId123"/>
    <p:sldId id="385" r:id="rId124"/>
    <p:sldId id="386" r:id="rId125"/>
    <p:sldId id="387" r:id="rId126"/>
    <p:sldId id="388" r:id="rId127"/>
    <p:sldId id="389" r:id="rId1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20"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954"/>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tableStyles" Target="tableStyle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126" Type="http://schemas.openxmlformats.org/officeDocument/2006/relationships/slide" Target="slides/slide124.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slide" Target="slides/slide122.xml"/><Relationship Id="rId129"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3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5B1617-0EA8-4850-8212-6C72A3AA9F4E}" type="datetimeFigureOut">
              <a:rPr lang="en-US" smtClean="0"/>
              <a:t>2/15/2011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5E5D77-7CF2-49A0-8655-E2F7E13E41B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67C8E163-E498-417A-861B-FDE497B4D0FA}" type="slidenum">
              <a:rPr lang="en-US"/>
              <a:pPr/>
              <a:t>79</a:t>
            </a:fld>
            <a:endParaRPr lang="en-US"/>
          </a:p>
        </p:txBody>
      </p:sp>
      <p:sp>
        <p:nvSpPr>
          <p:cNvPr id="140291" name="Rectangle 2"/>
          <p:cNvSpPr>
            <a:spLocks noChangeArrowheads="1" noTextEdit="1"/>
          </p:cNvSpPr>
          <p:nvPr>
            <p:ph type="sldImg"/>
          </p:nvPr>
        </p:nvSpPr>
        <p:spPr>
          <a:xfrm>
            <a:off x="1144489" y="653143"/>
            <a:ext cx="4573488" cy="3484941"/>
          </a:xfrm>
          <a:ln/>
        </p:spPr>
      </p:sp>
      <p:sp>
        <p:nvSpPr>
          <p:cNvPr id="140292" name="Rectangle 3"/>
          <p:cNvSpPr>
            <a:spLocks noGrp="1" noChangeArrowheads="1"/>
          </p:cNvSpPr>
          <p:nvPr>
            <p:ph type="body" idx="1"/>
          </p:nvPr>
        </p:nvSpPr>
        <p:spPr>
          <a:xfrm>
            <a:off x="915294" y="4355799"/>
            <a:ext cx="5031878" cy="4139595"/>
          </a:xfrm>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noTextEdit="1"/>
          </p:cNvSpPr>
          <p:nvPr>
            <p:ph type="sldImg"/>
          </p:nvPr>
        </p:nvSpPr>
        <p:spPr>
          <a:ln/>
        </p:spPr>
      </p:sp>
      <p:sp>
        <p:nvSpPr>
          <p:cNvPr id="99331" name="Rectangle 3"/>
          <p:cNvSpPr>
            <a:spLocks noGrp="1" noChangeArrowheads="1"/>
          </p:cNvSpPr>
          <p:nvPr>
            <p:ph type="body" idx="1"/>
          </p:nvPr>
        </p:nvSpPr>
        <p:spPr>
          <a:xfrm>
            <a:off x="686735" y="4343636"/>
            <a:ext cx="5484531" cy="4113705"/>
          </a:xfrm>
          <a:noFill/>
          <a:ln/>
        </p:spPr>
        <p:txBody>
          <a:bodyPr lIns="90647" tIns="45323" rIns="90647" bIns="45323"/>
          <a:lstStyle/>
          <a:p>
            <a:endParaRPr lang="en-US"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C8BB3C13-E2B2-46B3-95B0-43BF28867515}" type="slidenum">
              <a:rPr lang="en-US" smtClean="0"/>
              <a:pPr/>
              <a:t>111</a:t>
            </a:fld>
            <a:endParaRPr lang="en-US" smtClean="0"/>
          </a:p>
        </p:txBody>
      </p:sp>
      <p:sp>
        <p:nvSpPr>
          <p:cNvPr id="78851" name="Slide Image Placeholder 1"/>
          <p:cNvSpPr>
            <a:spLocks noGrp="1" noRot="1" noChangeAspect="1" noTextEdit="1"/>
          </p:cNvSpPr>
          <p:nvPr>
            <p:ph type="sldImg"/>
          </p:nvPr>
        </p:nvSpPr>
        <p:spPr>
          <a:xfrm>
            <a:off x="1146175" y="687388"/>
            <a:ext cx="4567238" cy="3427412"/>
          </a:xfrm>
          <a:ln/>
        </p:spPr>
      </p:sp>
      <p:sp>
        <p:nvSpPr>
          <p:cNvPr id="78852" name="Notes Placeholder 2"/>
          <p:cNvSpPr>
            <a:spLocks noGrp="1"/>
          </p:cNvSpPr>
          <p:nvPr>
            <p:ph type="body" idx="1"/>
          </p:nvPr>
        </p:nvSpPr>
        <p:spPr>
          <a:xfrm>
            <a:off x="686735" y="4343636"/>
            <a:ext cx="5484531" cy="4113705"/>
          </a:xfrm>
          <a:noFill/>
          <a:ln/>
        </p:spPr>
        <p:txBody>
          <a:bodyPr lIns="91432" tIns="45716" rIns="91432" bIns="45716"/>
          <a:lstStyle/>
          <a:p>
            <a:r>
              <a:rPr lang="en-US" smtClean="0"/>
              <a:t>There are soft errors, permanent failures and system crash, which result from external radiations such as alpha particles and neutrons, high temperature, battery out, poor design, and aging.</a:t>
            </a:r>
          </a:p>
          <a:p>
            <a:r>
              <a:rPr lang="en-US" smtClean="0"/>
              <a:t>Metrics to measure the reliability for hardware components include FIT, MTTF, and MTBF in general.</a:t>
            </a:r>
          </a:p>
          <a:p>
            <a:r>
              <a:rPr lang="en-US" smtClean="0"/>
              <a:t>FIT standing fro Failures in Time is to measure a number of errors in one billion operation hours.</a:t>
            </a:r>
          </a:p>
          <a:p>
            <a:r>
              <a:rPr lang="en-US" smtClean="0"/>
              <a:t>MTTF indicates how long it takes to meet a failure and MTBF indicates how long it takes from a failure to the next failure.</a:t>
            </a:r>
          </a:p>
          <a:p>
            <a:r>
              <a:rPr lang="en-US" smtClean="0"/>
              <a:t>To recover those failures, we can think about spatial redundancy technique and data redundancy technique.</a:t>
            </a:r>
          </a:p>
          <a:p>
            <a:r>
              <a:rPr lang="en-US" smtClean="0"/>
              <a:t>Spatial redundancy techniques include TMR, duplex, RAID, etc.</a:t>
            </a:r>
          </a:p>
          <a:p>
            <a:r>
              <a:rPr lang="en-US" smtClean="0"/>
              <a:t>Data redundancy includes error detection codes, error correction codes, etc.</a:t>
            </a:r>
          </a:p>
          <a:p>
            <a:r>
              <a:rPr lang="en-US" smtClean="0"/>
              <a:t>These hardware failures increase as technology scales and integration increases. For example, SER increases by several orders of magnitude times every technology.</a:t>
            </a:r>
          </a:p>
          <a:p>
            <a:r>
              <a:rPr lang="en-US" smtClean="0"/>
              <a:t>These redundancy techniques are effective but expensive. For instance, ECC for caches incur up to 95% performance penalty, and up to 22% power overhead. Thus, processors for high reliability protects just L2 and L3 caches, but not L1 cache, since it is so sensitive to processors’ performance and power.</a:t>
            </a:r>
          </a:p>
        </p:txBody>
      </p:sp>
      <p:sp>
        <p:nvSpPr>
          <p:cNvPr id="78853" name="Slide Number Placeholder 3"/>
          <p:cNvSpPr txBox="1">
            <a:spLocks noGrp="1"/>
          </p:cNvSpPr>
          <p:nvPr/>
        </p:nvSpPr>
        <p:spPr bwMode="auto">
          <a:xfrm>
            <a:off x="3885266" y="8685705"/>
            <a:ext cx="2971177" cy="456731"/>
          </a:xfrm>
          <a:prstGeom prst="rect">
            <a:avLst/>
          </a:prstGeom>
          <a:noFill/>
          <a:ln w="9525">
            <a:noFill/>
            <a:miter lim="800000"/>
            <a:headEnd/>
            <a:tailEnd/>
          </a:ln>
        </p:spPr>
        <p:txBody>
          <a:bodyPr lIns="91432" tIns="45716" rIns="91432" bIns="45716" anchor="b"/>
          <a:lstStyle/>
          <a:p>
            <a:pPr algn="r" defTabSz="914832"/>
            <a:fld id="{AEB78C0F-3C15-48B0-AA7C-0D75D704F5AE}" type="slidenum">
              <a:rPr lang="en-US" sz="1200">
                <a:latin typeface="Calibri" pitchFamily="34" charset="0"/>
                <a:cs typeface="Arial" pitchFamily="34" charset="0"/>
              </a:rPr>
              <a:pPr algn="r" defTabSz="914832"/>
              <a:t>111</a:t>
            </a:fld>
            <a:endParaRPr lang="en-US" sz="1200" dirty="0">
              <a:latin typeface="Calibri"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16C30B3E-6221-4644-A640-AEB57E85BC70}" type="slidenum">
              <a:rPr lang="en-US" smtClean="0"/>
              <a:pPr/>
              <a:t>112</a:t>
            </a:fld>
            <a:endParaRPr lang="en-US" smtClean="0"/>
          </a:p>
        </p:txBody>
      </p:sp>
      <p:sp>
        <p:nvSpPr>
          <p:cNvPr id="81923" name="Slide Image Placeholder 1"/>
          <p:cNvSpPr>
            <a:spLocks noGrp="1" noRot="1" noChangeAspect="1" noTextEdit="1"/>
          </p:cNvSpPr>
          <p:nvPr>
            <p:ph type="sldImg"/>
          </p:nvPr>
        </p:nvSpPr>
        <p:spPr>
          <a:xfrm>
            <a:off x="1146175" y="687388"/>
            <a:ext cx="4567238" cy="3427412"/>
          </a:xfrm>
          <a:ln/>
        </p:spPr>
      </p:sp>
      <p:sp>
        <p:nvSpPr>
          <p:cNvPr id="81924" name="Notes Placeholder 2"/>
          <p:cNvSpPr>
            <a:spLocks noGrp="1"/>
          </p:cNvSpPr>
          <p:nvPr>
            <p:ph type="body" idx="1"/>
          </p:nvPr>
        </p:nvSpPr>
        <p:spPr>
          <a:xfrm>
            <a:off x="686735" y="4343636"/>
            <a:ext cx="5484531" cy="4113705"/>
          </a:xfrm>
          <a:noFill/>
          <a:ln/>
        </p:spPr>
        <p:txBody>
          <a:bodyPr lIns="91432" tIns="45716" rIns="91432" bIns="45716"/>
          <a:lstStyle/>
          <a:p>
            <a:r>
              <a:rPr lang="en-US" smtClean="0"/>
              <a:t>Examples of failures at software are wrong outputs, infinite loops, and crashes, which come from mostly designer or programmer’s errors such as incomplete specification, poor software design, programming bugs, unhandled exceptions.</a:t>
            </a:r>
          </a:p>
          <a:p>
            <a:r>
              <a:rPr lang="en-US" smtClean="0"/>
              <a:t>To measure reliability of software, there are number of bugs/kilo lines, which is a measure of QoS in programs. Also MTTF and MTBF are used.</a:t>
            </a:r>
          </a:p>
          <a:p>
            <a:r>
              <a:rPr lang="en-US" smtClean="0"/>
              <a:t>Traditional approaches include spatial redundancies such as N-programming, and temporal redundancy technique such as recovery with checkpoints.</a:t>
            </a:r>
          </a:p>
          <a:p>
            <a:r>
              <a:rPr lang="en-US" smtClean="0"/>
              <a:t>As system’s complexity increases, software errors become dominant. And it’s hard to debug and fault tolerant techniques are expensive. For example, backward error recovery with checkpoints are inappropriate for real-time applications.</a:t>
            </a:r>
          </a:p>
        </p:txBody>
      </p:sp>
      <p:sp>
        <p:nvSpPr>
          <p:cNvPr id="81925" name="Slide Number Placeholder 3"/>
          <p:cNvSpPr txBox="1">
            <a:spLocks noGrp="1"/>
          </p:cNvSpPr>
          <p:nvPr/>
        </p:nvSpPr>
        <p:spPr bwMode="auto">
          <a:xfrm>
            <a:off x="3885266" y="8685705"/>
            <a:ext cx="2971177" cy="456731"/>
          </a:xfrm>
          <a:prstGeom prst="rect">
            <a:avLst/>
          </a:prstGeom>
          <a:noFill/>
          <a:ln w="9525">
            <a:noFill/>
            <a:miter lim="800000"/>
            <a:headEnd/>
            <a:tailEnd/>
          </a:ln>
        </p:spPr>
        <p:txBody>
          <a:bodyPr lIns="91432" tIns="45716" rIns="91432" bIns="45716" anchor="b"/>
          <a:lstStyle/>
          <a:p>
            <a:pPr algn="r" defTabSz="914832"/>
            <a:fld id="{CF9AA5EC-51FB-445F-B676-FDBF28E275E5}" type="slidenum">
              <a:rPr lang="en-US" sz="1200">
                <a:latin typeface="Calibri" pitchFamily="34" charset="0"/>
                <a:cs typeface="Arial" pitchFamily="34" charset="0"/>
              </a:rPr>
              <a:pPr algn="r" defTabSz="914832"/>
              <a:t>112</a:t>
            </a:fld>
            <a:endParaRPr lang="en-US" sz="1200" dirty="0">
              <a:latin typeface="Calibri"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60890994-24FB-4547-9B69-2316479854E2}" type="slidenum">
              <a:rPr lang="en-US" smtClean="0"/>
              <a:pPr/>
              <a:t>113</a:t>
            </a:fld>
            <a:endParaRPr lang="en-US" smtClean="0"/>
          </a:p>
        </p:txBody>
      </p:sp>
      <p:sp>
        <p:nvSpPr>
          <p:cNvPr id="82947" name="Slide Image Placeholder 1"/>
          <p:cNvSpPr>
            <a:spLocks noGrp="1" noRot="1" noChangeAspect="1" noTextEdit="1"/>
          </p:cNvSpPr>
          <p:nvPr>
            <p:ph type="sldImg"/>
          </p:nvPr>
        </p:nvSpPr>
        <p:spPr>
          <a:xfrm>
            <a:off x="1146175" y="687388"/>
            <a:ext cx="4567238" cy="3427412"/>
          </a:xfrm>
          <a:ln/>
        </p:spPr>
      </p:sp>
      <p:sp>
        <p:nvSpPr>
          <p:cNvPr id="82948" name="Notes Placeholder 2"/>
          <p:cNvSpPr>
            <a:spLocks noGrp="1"/>
          </p:cNvSpPr>
          <p:nvPr>
            <p:ph type="body" idx="1"/>
          </p:nvPr>
        </p:nvSpPr>
        <p:spPr>
          <a:xfrm>
            <a:off x="686735" y="4343636"/>
            <a:ext cx="5484531" cy="4113705"/>
          </a:xfrm>
          <a:noFill/>
          <a:ln/>
        </p:spPr>
        <p:txBody>
          <a:bodyPr lIns="91432" tIns="45716" rIns="91432" bIns="45716"/>
          <a:lstStyle/>
          <a:p>
            <a:r>
              <a:rPr lang="en-US" smtClean="0"/>
              <a:t>It is another huge area to cover network reliability since network is unreliable.</a:t>
            </a:r>
          </a:p>
          <a:p>
            <a:r>
              <a:rPr lang="en-US" smtClean="0"/>
              <a:t>Briefly, they consider data losses, deadline misses, node or link failures, and system down, which result from congested network, noisy and interfered channels, and also malicious attacks.</a:t>
            </a:r>
          </a:p>
          <a:p>
            <a:r>
              <a:rPr lang="en-US" smtClean="0"/>
              <a:t>As quality metrics to measure reliability of networks, there are SNR standing for Signal to Noise Ratio and loss or miss rates other than MTTF, MTBF, and MTTR. MTTR is a metric how long it takes to recover system from failures.</a:t>
            </a:r>
          </a:p>
          <a:p>
            <a:r>
              <a:rPr lang="en-US" smtClean="0"/>
              <a:t>In network, there are tons of approaches and some examples are resource reservation protocols, data redundancy techniques such as CRC, temporal redundancy techniques such as retransmission, and spatial redundancy such as node replication and multiple radios.</a:t>
            </a:r>
          </a:p>
          <a:p>
            <a:r>
              <a:rPr lang="en-US" smtClean="0"/>
              <a:t>Interestingly, there have been a lot of work to combine multiple approaches across OSI 7 layers for optimal solutions.</a:t>
            </a:r>
          </a:p>
        </p:txBody>
      </p:sp>
      <p:sp>
        <p:nvSpPr>
          <p:cNvPr id="82949" name="Slide Number Placeholder 3"/>
          <p:cNvSpPr txBox="1">
            <a:spLocks noGrp="1"/>
          </p:cNvSpPr>
          <p:nvPr/>
        </p:nvSpPr>
        <p:spPr bwMode="auto">
          <a:xfrm>
            <a:off x="3885266" y="8685705"/>
            <a:ext cx="2971177" cy="456731"/>
          </a:xfrm>
          <a:prstGeom prst="rect">
            <a:avLst/>
          </a:prstGeom>
          <a:noFill/>
          <a:ln w="9525">
            <a:noFill/>
            <a:miter lim="800000"/>
            <a:headEnd/>
            <a:tailEnd/>
          </a:ln>
        </p:spPr>
        <p:txBody>
          <a:bodyPr lIns="91432" tIns="45716" rIns="91432" bIns="45716" anchor="b"/>
          <a:lstStyle/>
          <a:p>
            <a:pPr algn="r" defTabSz="914832"/>
            <a:fld id="{9D410454-EEE4-43A3-AD2F-41ABDC035725}" type="slidenum">
              <a:rPr lang="en-US" sz="1200">
                <a:latin typeface="Calibri" pitchFamily="34" charset="0"/>
                <a:cs typeface="Arial" pitchFamily="34" charset="0"/>
              </a:rPr>
              <a:pPr algn="r" defTabSz="914832"/>
              <a:t>113</a:t>
            </a:fld>
            <a:endParaRPr lang="en-US" sz="1200" dirty="0">
              <a:latin typeface="Calibri"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C4FAA3C2-2D80-4751-8AC4-6316C99B3995}" type="slidenum">
              <a:rPr lang="en-US" smtClean="0"/>
              <a:pPr/>
              <a:t>115</a:t>
            </a:fld>
            <a:endParaRPr lang="en-US" smtClean="0"/>
          </a:p>
        </p:txBody>
      </p:sp>
      <p:sp>
        <p:nvSpPr>
          <p:cNvPr id="83971" name="Slide Image Placeholder 1"/>
          <p:cNvSpPr>
            <a:spLocks noGrp="1" noRot="1" noChangeAspect="1" noTextEdit="1"/>
          </p:cNvSpPr>
          <p:nvPr>
            <p:ph type="sldImg"/>
          </p:nvPr>
        </p:nvSpPr>
        <p:spPr>
          <a:xfrm>
            <a:off x="1146175" y="687388"/>
            <a:ext cx="4567238" cy="3427412"/>
          </a:xfrm>
          <a:ln/>
        </p:spPr>
      </p:sp>
      <p:sp>
        <p:nvSpPr>
          <p:cNvPr id="83972" name="Notes Placeholder 2"/>
          <p:cNvSpPr>
            <a:spLocks noGrp="1"/>
          </p:cNvSpPr>
          <p:nvPr>
            <p:ph type="body" idx="1"/>
          </p:nvPr>
        </p:nvSpPr>
        <p:spPr>
          <a:xfrm>
            <a:off x="686735" y="4343636"/>
            <a:ext cx="5484531" cy="4113705"/>
          </a:xfrm>
          <a:noFill/>
          <a:ln/>
        </p:spPr>
        <p:txBody>
          <a:bodyPr lIns="91432" tIns="45716" rIns="91432" bIns="45716"/>
          <a:lstStyle/>
          <a:p>
            <a:r>
              <a:rPr lang="en-US" smtClean="0"/>
              <a:t>Conventional approaches incur overheads.</a:t>
            </a:r>
          </a:p>
          <a:p>
            <a:r>
              <a:rPr lang="en-US" smtClean="0"/>
              <a:t>At the end of this talk, this thesis shows the effectiveness of our approach, which even improves the performance and energy consumption rather than incurring overheads.</a:t>
            </a:r>
          </a:p>
        </p:txBody>
      </p:sp>
      <p:sp>
        <p:nvSpPr>
          <p:cNvPr id="83973" name="Slide Number Placeholder 3"/>
          <p:cNvSpPr txBox="1">
            <a:spLocks noGrp="1"/>
          </p:cNvSpPr>
          <p:nvPr/>
        </p:nvSpPr>
        <p:spPr bwMode="auto">
          <a:xfrm>
            <a:off x="3885266" y="8685705"/>
            <a:ext cx="2971177" cy="456731"/>
          </a:xfrm>
          <a:prstGeom prst="rect">
            <a:avLst/>
          </a:prstGeom>
          <a:noFill/>
          <a:ln w="9525">
            <a:noFill/>
            <a:miter lim="800000"/>
            <a:headEnd/>
            <a:tailEnd/>
          </a:ln>
        </p:spPr>
        <p:txBody>
          <a:bodyPr lIns="91432" tIns="45716" rIns="91432" bIns="45716" anchor="b"/>
          <a:lstStyle/>
          <a:p>
            <a:pPr algn="r" defTabSz="914832"/>
            <a:fld id="{DC317711-7983-465E-875F-4F14CA6118C7}" type="slidenum">
              <a:rPr lang="en-US" sz="1200">
                <a:latin typeface="Calibri" pitchFamily="34" charset="0"/>
                <a:cs typeface="Arial" pitchFamily="34" charset="0"/>
              </a:rPr>
              <a:pPr algn="r" defTabSz="914832"/>
              <a:t>115</a:t>
            </a:fld>
            <a:endParaRPr lang="en-US" sz="1200" dirty="0">
              <a:latin typeface="Calibri"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a:xfrm>
            <a:off x="1144588" y="687388"/>
            <a:ext cx="4568825" cy="3427412"/>
          </a:xfrm>
          <a:ln/>
        </p:spPr>
      </p:sp>
      <p:sp>
        <p:nvSpPr>
          <p:cNvPr id="88067" name="Rectangle 3"/>
          <p:cNvSpPr>
            <a:spLocks noChangeArrowheads="1"/>
          </p:cNvSpPr>
          <p:nvPr>
            <p:ph type="body" idx="1"/>
          </p:nvPr>
        </p:nvSpPr>
        <p:spPr>
          <a:xfrm>
            <a:off x="914089" y="4343636"/>
            <a:ext cx="5029823" cy="4113705"/>
          </a:xfrm>
          <a:solidFill>
            <a:srgbClr val="FFFFFF"/>
          </a:solidFill>
          <a:ln>
            <a:solidFill>
              <a:srgbClr val="000000"/>
            </a:solidFill>
          </a:ln>
        </p:spPr>
        <p:txBody>
          <a:bodyPr/>
          <a:lstStyle/>
          <a:p>
            <a:endParaRPr lang="en-US"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noTextEdit="1"/>
          </p:cNvSpPr>
          <p:nvPr>
            <p:ph type="sldImg"/>
          </p:nvPr>
        </p:nvSpPr>
        <p:spPr>
          <a:ln/>
        </p:spPr>
      </p:sp>
      <p:sp>
        <p:nvSpPr>
          <p:cNvPr id="89091" name="Rectangle 3"/>
          <p:cNvSpPr>
            <a:spLocks noGrp="1" noChangeArrowheads="1"/>
          </p:cNvSpPr>
          <p:nvPr>
            <p:ph type="body" idx="1"/>
          </p:nvPr>
        </p:nvSpPr>
        <p:spPr>
          <a:xfrm>
            <a:off x="686735" y="4343636"/>
            <a:ext cx="5484531" cy="4113705"/>
          </a:xfrm>
          <a:noFill/>
          <a:ln/>
        </p:spPr>
        <p:txBody>
          <a:bodyPr lIns="90647" tIns="45323" rIns="90647" bIns="45323"/>
          <a:lstStyle/>
          <a:p>
            <a:endParaRPr 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noTextEdit="1"/>
          </p:cNvSpPr>
          <p:nvPr>
            <p:ph type="sldImg"/>
          </p:nvPr>
        </p:nvSpPr>
        <p:spPr>
          <a:ln/>
        </p:spPr>
      </p:sp>
      <p:sp>
        <p:nvSpPr>
          <p:cNvPr id="91139" name="Rectangle 3"/>
          <p:cNvSpPr>
            <a:spLocks noGrp="1" noChangeArrowheads="1"/>
          </p:cNvSpPr>
          <p:nvPr>
            <p:ph type="body" idx="1"/>
          </p:nvPr>
        </p:nvSpPr>
        <p:spPr>
          <a:xfrm>
            <a:off x="686735" y="4343636"/>
            <a:ext cx="5484531" cy="4113705"/>
          </a:xfrm>
          <a:noFill/>
          <a:ln/>
        </p:spPr>
        <p:txBody>
          <a:bodyPr lIns="90647" tIns="45323" rIns="90647" bIns="45323"/>
          <a:lstStyle/>
          <a:p>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noTextEdit="1"/>
          </p:cNvSpPr>
          <p:nvPr>
            <p:ph type="sldImg"/>
          </p:nvPr>
        </p:nvSpPr>
        <p:spPr>
          <a:ln/>
        </p:spPr>
      </p:sp>
      <p:sp>
        <p:nvSpPr>
          <p:cNvPr id="97283" name="Rectangle 3"/>
          <p:cNvSpPr>
            <a:spLocks noGrp="1" noChangeArrowheads="1"/>
          </p:cNvSpPr>
          <p:nvPr>
            <p:ph type="body" idx="1"/>
          </p:nvPr>
        </p:nvSpPr>
        <p:spPr>
          <a:xfrm>
            <a:off x="686735" y="4343636"/>
            <a:ext cx="5484531" cy="4113705"/>
          </a:xfrm>
          <a:noFill/>
          <a:ln/>
        </p:spPr>
        <p:txBody>
          <a:bodyPr lIns="90647" tIns="45323" rIns="90647" bIns="45323"/>
          <a:lstStyle/>
          <a:p>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66A75F-59F1-4FA4-B633-FD7DB9483959}" type="datetimeFigureOut">
              <a:rPr lang="en-US" smtClean="0"/>
              <a:t>2/15/2011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DAEE687-953B-4B9B-A6FE-DFADBB575D88}"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DAEE687-953B-4B9B-A6FE-DFADBB575D8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EE687-953B-4B9B-A6FE-DFADBB575D88}"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66A75F-59F1-4FA4-B633-FD7DB9483959}" type="datetimeFigureOut">
              <a:rPr lang="en-US" smtClean="0"/>
              <a:t>2/15/2011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AEE687-953B-4B9B-A6FE-DFADBB575D88}"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66A75F-59F1-4FA4-B633-FD7DB9483959}" type="datetimeFigureOut">
              <a:rPr lang="en-US" smtClean="0"/>
              <a:t>2/15/2011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66A75F-59F1-4FA4-B633-FD7DB9483959}" type="datetimeFigureOut">
              <a:rPr lang="en-US" smtClean="0"/>
              <a:t>2/15/2011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EE687-953B-4B9B-A6FE-DFADBB575D88}"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DAEE687-953B-4B9B-A6FE-DFADBB575D88}"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06400" y="228600"/>
            <a:ext cx="8229600" cy="5829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08D093C-9D9E-4D22-B389-7D926E92CA5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22800" y="1885950"/>
            <a:ext cx="4013200" cy="417195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54A05D-B29A-41D8-B3C6-56FA78CBD4C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66A75F-59F1-4FA4-B633-FD7DB9483959}" type="datetimeFigureOut">
              <a:rPr lang="en-US" smtClean="0"/>
              <a:t>2/15/2011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66A75F-59F1-4FA4-B633-FD7DB9483959}" type="datetimeFigureOut">
              <a:rPr lang="en-US" smtClean="0"/>
              <a:t>2/15/2011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66A75F-59F1-4FA4-B633-FD7DB9483959}" type="datetimeFigureOut">
              <a:rPr lang="en-US" smtClean="0"/>
              <a:t>2/15/2011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66A75F-59F1-4FA4-B633-FD7DB9483959}" type="datetimeFigureOut">
              <a:rPr lang="en-US" smtClean="0"/>
              <a:t>2/15/2011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66A75F-59F1-4FA4-B633-FD7DB9483959}" type="datetimeFigureOut">
              <a:rPr lang="en-US" smtClean="0"/>
              <a:t>2/15/2011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AEE687-953B-4B9B-A6FE-DFADBB575D8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6A75F-59F1-4FA4-B633-FD7DB9483959}" type="datetimeFigureOut">
              <a:rPr lang="en-US" smtClean="0"/>
              <a:t>2/15/2011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AEE687-953B-4B9B-A6FE-DFADBB575D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A66A75F-59F1-4FA4-B633-FD7DB9483959}" type="datetimeFigureOut">
              <a:rPr lang="en-US" smtClean="0"/>
              <a:t>2/15/2011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AEE687-953B-4B9B-A6FE-DFADBB575D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8.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Midterm Review </a:t>
            </a:r>
            <a:br>
              <a:rPr lang="en-US" dirty="0" smtClean="0"/>
            </a:br>
            <a:r>
              <a:rPr lang="en-US" dirty="0" smtClean="0"/>
              <a:t>CS 230 – Distributed Systems</a:t>
            </a:r>
            <a:br>
              <a:rPr lang="en-US" dirty="0" smtClean="0"/>
            </a:br>
            <a:r>
              <a:rPr lang="en-US" sz="2800" dirty="0" smtClean="0"/>
              <a:t>(http://www.ics.uci.edu/~cs230)</a:t>
            </a:r>
            <a:endParaRPr lang="en-US" sz="2800" dirty="0"/>
          </a:p>
        </p:txBody>
      </p:sp>
      <p:sp>
        <p:nvSpPr>
          <p:cNvPr id="3" name="Subtitle 2"/>
          <p:cNvSpPr>
            <a:spLocks noGrp="1"/>
          </p:cNvSpPr>
          <p:nvPr>
            <p:ph type="subTitle" idx="1"/>
          </p:nvPr>
        </p:nvSpPr>
        <p:spPr/>
        <p:txBody>
          <a:bodyPr/>
          <a:lstStyle/>
          <a:p>
            <a:r>
              <a:rPr lang="en-US" dirty="0" err="1" smtClean="0"/>
              <a:t>Nalini</a:t>
            </a:r>
            <a:r>
              <a:rPr lang="en-US" dirty="0" smtClean="0"/>
              <a:t> </a:t>
            </a:r>
            <a:r>
              <a:rPr lang="en-US" dirty="0" err="1" smtClean="0"/>
              <a:t>Venkatasubramanian</a:t>
            </a:r>
            <a:endParaRPr lang="en-US" dirty="0" smtClean="0"/>
          </a:p>
          <a:p>
            <a:r>
              <a:rPr lang="en-US" dirty="0" smtClean="0"/>
              <a:t>nalini@ics.uci.edu</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228600"/>
            <a:ext cx="8229600" cy="1139825"/>
          </a:xfrm>
        </p:spPr>
        <p:txBody>
          <a:bodyPr/>
          <a:lstStyle/>
          <a:p>
            <a:pPr algn="ctr"/>
            <a:r>
              <a:rPr lang="en-US" sz="3200" smtClean="0"/>
              <a:t>Global Time &amp; Global State of Distributed Systems</a:t>
            </a:r>
          </a:p>
        </p:txBody>
      </p:sp>
      <p:sp>
        <p:nvSpPr>
          <p:cNvPr id="6147" name="Rectangle 3"/>
          <p:cNvSpPr>
            <a:spLocks noGrp="1" noChangeArrowheads="1"/>
          </p:cNvSpPr>
          <p:nvPr>
            <p:ph type="body" idx="1"/>
          </p:nvPr>
        </p:nvSpPr>
        <p:spPr>
          <a:xfrm>
            <a:off x="381000" y="1524000"/>
            <a:ext cx="8178800" cy="4743450"/>
          </a:xfrm>
        </p:spPr>
        <p:txBody>
          <a:bodyPr/>
          <a:lstStyle/>
          <a:p>
            <a:r>
              <a:rPr lang="en-US" sz="2300" smtClean="0"/>
              <a:t>Asynchronous distributed systems consist of several </a:t>
            </a:r>
            <a:r>
              <a:rPr lang="en-US" sz="2300" i="1" smtClean="0">
                <a:solidFill>
                  <a:srgbClr val="000099"/>
                </a:solidFill>
              </a:rPr>
              <a:t>processes</a:t>
            </a:r>
            <a:r>
              <a:rPr lang="en-US" sz="2300" smtClean="0"/>
              <a:t> without common memory which communicate (solely) via </a:t>
            </a:r>
            <a:r>
              <a:rPr lang="en-US" sz="2300" i="1" smtClean="0">
                <a:solidFill>
                  <a:srgbClr val="000099"/>
                </a:solidFill>
              </a:rPr>
              <a:t>messages</a:t>
            </a:r>
            <a:r>
              <a:rPr lang="en-US" sz="2300" i="1" smtClean="0"/>
              <a:t> </a:t>
            </a:r>
            <a:r>
              <a:rPr lang="en-US" sz="2300" smtClean="0"/>
              <a:t>with unpredictable transmission delays</a:t>
            </a:r>
          </a:p>
          <a:p>
            <a:r>
              <a:rPr lang="en-US" sz="2300" smtClean="0"/>
              <a:t>Global time &amp; global state are hard to realize in distributed systems</a:t>
            </a:r>
          </a:p>
          <a:p>
            <a:pPr marL="669925" lvl="1" indent="-325438"/>
            <a:r>
              <a:rPr lang="en-US" sz="1800" smtClean="0"/>
              <a:t>Processes are distributed geographically </a:t>
            </a:r>
          </a:p>
          <a:p>
            <a:pPr marL="669925" lvl="1" indent="-325438"/>
            <a:r>
              <a:rPr lang="en-US" sz="1800" smtClean="0"/>
              <a:t>Rate of event occurrence can be high (unpredictable)</a:t>
            </a:r>
          </a:p>
          <a:p>
            <a:pPr marL="669925" lvl="1" indent="-325438"/>
            <a:r>
              <a:rPr lang="en-US" sz="1800" smtClean="0"/>
              <a:t>Event execution times can be  small</a:t>
            </a:r>
            <a:endParaRPr lang="en-US" sz="1900" smtClean="0">
              <a:solidFill>
                <a:srgbClr val="000099"/>
              </a:solidFill>
            </a:endParaRPr>
          </a:p>
          <a:p>
            <a:r>
              <a:rPr lang="en-US" sz="2300" smtClean="0">
                <a:solidFill>
                  <a:srgbClr val="000099"/>
                </a:solidFill>
              </a:rPr>
              <a:t>We can only </a:t>
            </a:r>
            <a:r>
              <a:rPr lang="en-US" sz="2300" i="1" smtClean="0">
                <a:solidFill>
                  <a:srgbClr val="000099"/>
                </a:solidFill>
              </a:rPr>
              <a:t>approximate</a:t>
            </a:r>
            <a:r>
              <a:rPr lang="en-US" sz="2300" smtClean="0">
                <a:solidFill>
                  <a:srgbClr val="000099"/>
                </a:solidFill>
              </a:rPr>
              <a:t>  the global view</a:t>
            </a:r>
          </a:p>
          <a:p>
            <a:pPr marL="669925" lvl="1" indent="-325438"/>
            <a:r>
              <a:rPr lang="en-US" sz="1900" i="1" smtClean="0"/>
              <a:t>Simulate</a:t>
            </a:r>
            <a:r>
              <a:rPr lang="en-US" sz="1900" smtClean="0"/>
              <a:t> </a:t>
            </a:r>
            <a:r>
              <a:rPr lang="en-US" sz="1900" i="1" smtClean="0"/>
              <a:t>synchronous</a:t>
            </a:r>
            <a:r>
              <a:rPr lang="en-US" sz="1900" smtClean="0"/>
              <a:t> distributed system on  given asynchronous systems</a:t>
            </a:r>
          </a:p>
          <a:p>
            <a:pPr marL="669925" lvl="1" indent="-325438"/>
            <a:r>
              <a:rPr lang="en-US" sz="1900" i="1" smtClean="0"/>
              <a:t>Simulate</a:t>
            </a:r>
            <a:r>
              <a:rPr lang="en-US" sz="1900" smtClean="0"/>
              <a:t> a </a:t>
            </a:r>
            <a:r>
              <a:rPr lang="en-US" sz="1900" i="1" smtClean="0"/>
              <a:t>global time – </a:t>
            </a:r>
            <a:r>
              <a:rPr lang="en-US" sz="1900" smtClean="0"/>
              <a:t>Logical Clocks</a:t>
            </a:r>
          </a:p>
          <a:p>
            <a:pPr marL="669925" lvl="1" indent="-325438"/>
            <a:r>
              <a:rPr lang="en-US" sz="1900" i="1" smtClean="0"/>
              <a:t>Simulate</a:t>
            </a:r>
            <a:r>
              <a:rPr lang="en-US" sz="1900" smtClean="0"/>
              <a:t> a </a:t>
            </a:r>
            <a:r>
              <a:rPr lang="en-US" sz="1900" i="1" smtClean="0"/>
              <a:t>global state</a:t>
            </a:r>
            <a:r>
              <a:rPr lang="en-US" sz="1900" smtClean="0"/>
              <a:t> – Global Snapshots</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en-US" smtClean="0"/>
              <a:t>Regular and Transitional Configurations</a:t>
            </a:r>
          </a:p>
        </p:txBody>
      </p:sp>
      <p:sp>
        <p:nvSpPr>
          <p:cNvPr id="40963" name="Rectangle 3"/>
          <p:cNvSpPr>
            <a:spLocks noGrp="1" noChangeArrowheads="1"/>
          </p:cNvSpPr>
          <p:nvPr>
            <p:ph type="body" idx="1"/>
          </p:nvPr>
        </p:nvSpPr>
        <p:spPr/>
        <p:txBody>
          <a:bodyPr/>
          <a:lstStyle/>
          <a:p>
            <a:r>
              <a:rPr lang="en-US" sz="2800" smtClean="0"/>
              <a:t>To achieve safe delivery with partitions and remerges, the EVS model defines:</a:t>
            </a:r>
          </a:p>
          <a:p>
            <a:pPr lvl="1"/>
            <a:r>
              <a:rPr lang="en-US" sz="2400" smtClean="0"/>
              <a:t>Regular Configuration</a:t>
            </a:r>
          </a:p>
          <a:p>
            <a:pPr lvl="2"/>
            <a:r>
              <a:rPr lang="en-US" sz="2000" smtClean="0"/>
              <a:t>New messages are broadcast and delivered</a:t>
            </a:r>
          </a:p>
          <a:p>
            <a:pPr lvl="2"/>
            <a:r>
              <a:rPr lang="en-US" sz="2000" smtClean="0"/>
              <a:t>Sufficient for FIFO and causal communication modes</a:t>
            </a:r>
          </a:p>
          <a:p>
            <a:pPr lvl="1"/>
            <a:r>
              <a:rPr lang="en-US" sz="2400" smtClean="0"/>
              <a:t>Transitional Configuration</a:t>
            </a:r>
          </a:p>
          <a:p>
            <a:pPr lvl="2"/>
            <a:r>
              <a:rPr lang="en-US" sz="2000" smtClean="0"/>
              <a:t>No new messages are broadcast, only remaining messages from prior regular configuration are delivered.</a:t>
            </a:r>
          </a:p>
          <a:p>
            <a:pPr lvl="1"/>
            <a:r>
              <a:rPr lang="en-US" sz="2400" smtClean="0"/>
              <a:t>Regular configuration may be followed and preceeded by several transitional configurations.</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cstate="print"/>
          <a:srcRect/>
          <a:stretch>
            <a:fillRect/>
          </a:stretch>
        </p:blipFill>
        <p:spPr bwMode="auto">
          <a:xfrm>
            <a:off x="8231188" y="0"/>
            <a:ext cx="912812" cy="1524000"/>
          </a:xfrm>
          <a:prstGeom prst="rect">
            <a:avLst/>
          </a:prstGeom>
          <a:noFill/>
          <a:ln w="9525">
            <a:noFill/>
            <a:miter lim="800000"/>
            <a:headEnd/>
            <a:tailEnd/>
          </a:ln>
        </p:spPr>
      </p:pic>
      <p:sp>
        <p:nvSpPr>
          <p:cNvPr id="44035" name="Rectangle 3"/>
          <p:cNvSpPr>
            <a:spLocks noGrp="1" noChangeArrowheads="1"/>
          </p:cNvSpPr>
          <p:nvPr>
            <p:ph type="title"/>
          </p:nvPr>
        </p:nvSpPr>
        <p:spPr/>
        <p:txBody>
          <a:bodyPr/>
          <a:lstStyle/>
          <a:p>
            <a:r>
              <a:rPr lang="en-US" sz="3600" smtClean="0"/>
              <a:t>Totem</a:t>
            </a:r>
          </a:p>
        </p:txBody>
      </p:sp>
      <p:sp>
        <p:nvSpPr>
          <p:cNvPr id="44036" name="Rectangle 4"/>
          <p:cNvSpPr>
            <a:spLocks noGrp="1" noChangeArrowheads="1"/>
          </p:cNvSpPr>
          <p:nvPr>
            <p:ph type="body" idx="1"/>
          </p:nvPr>
        </p:nvSpPr>
        <p:spPr>
          <a:xfrm>
            <a:off x="457200" y="1885950"/>
            <a:ext cx="8178800" cy="4743450"/>
          </a:xfrm>
        </p:spPr>
        <p:txBody>
          <a:bodyPr/>
          <a:lstStyle/>
          <a:p>
            <a:r>
              <a:rPr lang="en-US" sz="2000" smtClean="0"/>
              <a:t>Provides a Reliable totally ordered multicast service over LAN</a:t>
            </a:r>
          </a:p>
          <a:p>
            <a:r>
              <a:rPr lang="en-US" sz="2000" smtClean="0"/>
              <a:t>Intended for complex applications in which fault-tolerance and soft real-time performance are critical</a:t>
            </a:r>
          </a:p>
          <a:p>
            <a:pPr lvl="1"/>
            <a:r>
              <a:rPr lang="en-US" sz="1800" smtClean="0"/>
              <a:t>High throughput and low predictable latency</a:t>
            </a:r>
          </a:p>
          <a:p>
            <a:pPr lvl="1"/>
            <a:r>
              <a:rPr lang="en-US" sz="1800" smtClean="0"/>
              <a:t>Rapid detection of, and recovery from, faults</a:t>
            </a:r>
          </a:p>
          <a:p>
            <a:pPr lvl="1"/>
            <a:r>
              <a:rPr lang="en-US" sz="1800" smtClean="0"/>
              <a:t>System wide total ordering of messages</a:t>
            </a:r>
          </a:p>
          <a:p>
            <a:pPr lvl="1"/>
            <a:r>
              <a:rPr lang="en-US" sz="1800" smtClean="0"/>
              <a:t>Scalable via hierarchical group communication </a:t>
            </a:r>
          </a:p>
          <a:p>
            <a:pPr lvl="1"/>
            <a:r>
              <a:rPr lang="en-US" sz="1800" smtClean="0"/>
              <a:t>Exploits </a:t>
            </a:r>
            <a:r>
              <a:rPr lang="en-US" sz="1800" smtClean="0">
                <a:solidFill>
                  <a:srgbClr val="0066CC"/>
                </a:solidFill>
              </a:rPr>
              <a:t>hardware broadcast</a:t>
            </a:r>
            <a:r>
              <a:rPr lang="en-US" sz="1800" smtClean="0"/>
              <a:t> to achieve high-performance</a:t>
            </a:r>
          </a:p>
          <a:p>
            <a:r>
              <a:rPr lang="en-US" sz="2000" smtClean="0"/>
              <a:t>Provides 2 delivery services</a:t>
            </a:r>
          </a:p>
          <a:p>
            <a:pPr lvl="1"/>
            <a:r>
              <a:rPr lang="en-US" sz="1800" smtClean="0"/>
              <a:t>Agreed</a:t>
            </a:r>
          </a:p>
          <a:p>
            <a:pPr lvl="1"/>
            <a:r>
              <a:rPr lang="en-US" sz="1800" smtClean="0"/>
              <a:t>Safe</a:t>
            </a:r>
          </a:p>
          <a:p>
            <a:r>
              <a:rPr lang="en-US" sz="2000" smtClean="0"/>
              <a:t>Use timestamp to ensure total order and sequence numbers to ensure reliable delivery</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3600" smtClean="0"/>
              <a:t>ISIS</a:t>
            </a:r>
            <a:endParaRPr lang="en-US" smtClean="0"/>
          </a:p>
        </p:txBody>
      </p:sp>
      <p:sp>
        <p:nvSpPr>
          <p:cNvPr id="45059" name="Rectangle 3"/>
          <p:cNvSpPr>
            <a:spLocks noGrp="1" noChangeArrowheads="1"/>
          </p:cNvSpPr>
          <p:nvPr>
            <p:ph type="body" idx="1"/>
          </p:nvPr>
        </p:nvSpPr>
        <p:spPr>
          <a:xfrm>
            <a:off x="457200" y="1847850"/>
            <a:ext cx="8178800" cy="4171950"/>
          </a:xfrm>
        </p:spPr>
        <p:txBody>
          <a:bodyPr/>
          <a:lstStyle/>
          <a:p>
            <a:r>
              <a:rPr lang="en-US" sz="2000" smtClean="0"/>
              <a:t>Tightly coupled distributed system developed over loosely coupled processors</a:t>
            </a:r>
          </a:p>
          <a:p>
            <a:r>
              <a:rPr lang="en-US" sz="2000" smtClean="0"/>
              <a:t>Provides a toolkit mechanism for distributing programming, whereby a DS is built by interconnecting fairly conventional non-distributed programs, using tools drawn from the kit</a:t>
            </a:r>
          </a:p>
          <a:p>
            <a:r>
              <a:rPr lang="en-US" sz="2000" smtClean="0"/>
              <a:t>Define</a:t>
            </a:r>
          </a:p>
          <a:p>
            <a:pPr lvl="1"/>
            <a:r>
              <a:rPr lang="en-US" sz="1800" smtClean="0"/>
              <a:t>how to create, join and leave a group</a:t>
            </a:r>
          </a:p>
          <a:p>
            <a:pPr lvl="1"/>
            <a:r>
              <a:rPr lang="en-US" sz="1800" smtClean="0"/>
              <a:t>group </a:t>
            </a:r>
            <a:r>
              <a:rPr lang="en-US" sz="1800" smtClean="0">
                <a:solidFill>
                  <a:srgbClr val="0066CC"/>
                </a:solidFill>
              </a:rPr>
              <a:t>membership</a:t>
            </a:r>
            <a:endParaRPr lang="en-US" sz="1800" smtClean="0"/>
          </a:p>
          <a:p>
            <a:pPr lvl="1"/>
            <a:r>
              <a:rPr lang="en-US" sz="1800" smtClean="0">
                <a:solidFill>
                  <a:srgbClr val="0066CC"/>
                </a:solidFill>
              </a:rPr>
              <a:t>virtual synchrony</a:t>
            </a:r>
            <a:endParaRPr lang="en-US" sz="1800" smtClean="0"/>
          </a:p>
          <a:p>
            <a:r>
              <a:rPr lang="en-US" sz="2000" smtClean="0"/>
              <a:t>Initially point-to-point (TCP/IP) </a:t>
            </a:r>
          </a:p>
          <a:p>
            <a:r>
              <a:rPr lang="en-US" sz="2000" smtClean="0"/>
              <a:t>Fail-stop failure model</a:t>
            </a:r>
          </a:p>
          <a:p>
            <a:pPr lvl="1"/>
            <a:endParaRPr lang="en-US" sz="1800" smtClean="0"/>
          </a:p>
        </p:txBody>
      </p:sp>
      <p:pic>
        <p:nvPicPr>
          <p:cNvPr id="45060" name="Picture 4"/>
          <p:cNvPicPr>
            <a:picLocks noChangeAspect="1" noChangeArrowheads="1"/>
          </p:cNvPicPr>
          <p:nvPr/>
        </p:nvPicPr>
        <p:blipFill>
          <a:blip r:embed="rId2" cstate="print"/>
          <a:srcRect/>
          <a:stretch>
            <a:fillRect/>
          </a:stretch>
        </p:blipFill>
        <p:spPr bwMode="auto">
          <a:xfrm>
            <a:off x="8555038" y="0"/>
            <a:ext cx="588962" cy="1447800"/>
          </a:xfrm>
          <a:prstGeom prst="rect">
            <a:avLst/>
          </a:prstGeom>
          <a:noFill/>
          <a:ln w="9525">
            <a:noFill/>
            <a:miter lim="800000"/>
            <a:headEnd/>
            <a:tailEnd/>
          </a:ln>
        </p:spPr>
      </p:pic>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3600" smtClean="0"/>
              <a:t>Horus</a:t>
            </a:r>
          </a:p>
        </p:txBody>
      </p:sp>
      <p:sp>
        <p:nvSpPr>
          <p:cNvPr id="46083" name="Rectangle 3"/>
          <p:cNvSpPr>
            <a:spLocks noGrp="1" noChangeArrowheads="1"/>
          </p:cNvSpPr>
          <p:nvPr>
            <p:ph type="body" idx="1"/>
          </p:nvPr>
        </p:nvSpPr>
        <p:spPr>
          <a:xfrm>
            <a:off x="457200" y="1885950"/>
            <a:ext cx="8178800" cy="4819650"/>
          </a:xfrm>
        </p:spPr>
        <p:txBody>
          <a:bodyPr/>
          <a:lstStyle/>
          <a:p>
            <a:r>
              <a:rPr lang="en-US" sz="2000" smtClean="0"/>
              <a:t>Aims to provide a very flexible environment to configure group of protocols specifically adapted to problems at hand</a:t>
            </a:r>
          </a:p>
          <a:p>
            <a:r>
              <a:rPr lang="en-US" sz="2000" smtClean="0"/>
              <a:t>Provides efficient support for virtual synchrony</a:t>
            </a:r>
          </a:p>
          <a:p>
            <a:r>
              <a:rPr lang="en-US" sz="2000" smtClean="0"/>
              <a:t>Replaces point-to-point communication with group communication as the fundamental abstraction, which is provided by stacking protocol modules that have a </a:t>
            </a:r>
            <a:r>
              <a:rPr lang="en-US" sz="2000" smtClean="0">
                <a:solidFill>
                  <a:srgbClr val="0066CC"/>
                </a:solidFill>
              </a:rPr>
              <a:t>uniform (upcall, downcall) interface</a:t>
            </a:r>
            <a:endParaRPr lang="en-US" sz="2000" smtClean="0"/>
          </a:p>
          <a:p>
            <a:r>
              <a:rPr lang="en-US" sz="2000" smtClean="0">
                <a:solidFill>
                  <a:srgbClr val="0066CC"/>
                </a:solidFill>
              </a:rPr>
              <a:t>Not every sort of protocol blocks make sense</a:t>
            </a:r>
          </a:p>
          <a:p>
            <a:r>
              <a:rPr lang="en-US" sz="2000" smtClean="0"/>
              <a:t>HCPI</a:t>
            </a:r>
          </a:p>
          <a:p>
            <a:pPr lvl="1"/>
            <a:r>
              <a:rPr lang="en-US" sz="1800" smtClean="0"/>
              <a:t>Stability of messages</a:t>
            </a:r>
          </a:p>
          <a:p>
            <a:pPr lvl="1"/>
            <a:r>
              <a:rPr lang="en-US" sz="1800" smtClean="0"/>
              <a:t>membership</a:t>
            </a:r>
          </a:p>
          <a:p>
            <a:r>
              <a:rPr lang="en-US" sz="2000" smtClean="0"/>
              <a:t>Electra</a:t>
            </a:r>
          </a:p>
          <a:p>
            <a:pPr lvl="1"/>
            <a:r>
              <a:rPr lang="en-US" sz="1800" smtClean="0"/>
              <a:t>CORBA-Compliant interface</a:t>
            </a:r>
          </a:p>
          <a:p>
            <a:pPr lvl="1"/>
            <a:r>
              <a:rPr lang="en-US" sz="1800" smtClean="0"/>
              <a:t>method invocation transformed into multicast</a:t>
            </a:r>
          </a:p>
        </p:txBody>
      </p:sp>
      <p:pic>
        <p:nvPicPr>
          <p:cNvPr id="46084" name="Picture 4"/>
          <p:cNvPicPr>
            <a:picLocks noChangeAspect="1" noChangeArrowheads="1"/>
          </p:cNvPicPr>
          <p:nvPr/>
        </p:nvPicPr>
        <p:blipFill>
          <a:blip r:embed="rId2" cstate="print"/>
          <a:srcRect/>
          <a:stretch>
            <a:fillRect/>
          </a:stretch>
        </p:blipFill>
        <p:spPr bwMode="auto">
          <a:xfrm>
            <a:off x="7172325" y="0"/>
            <a:ext cx="1971675" cy="1277938"/>
          </a:xfrm>
          <a:prstGeom prst="rect">
            <a:avLst/>
          </a:prstGeom>
          <a:noFill/>
          <a:ln w="9525">
            <a:noFill/>
            <a:miter lim="800000"/>
            <a:headEnd/>
            <a:tailEnd/>
          </a:ln>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3600" smtClean="0"/>
              <a:t>Transis</a:t>
            </a:r>
            <a:endParaRPr lang="en-US" smtClean="0"/>
          </a:p>
        </p:txBody>
      </p:sp>
      <p:sp>
        <p:nvSpPr>
          <p:cNvPr id="47107" name="Rectangle 3"/>
          <p:cNvSpPr>
            <a:spLocks noGrp="1" noChangeArrowheads="1"/>
          </p:cNvSpPr>
          <p:nvPr>
            <p:ph type="body" idx="1"/>
          </p:nvPr>
        </p:nvSpPr>
        <p:spPr>
          <a:xfrm>
            <a:off x="457200" y="1885950"/>
            <a:ext cx="8178800" cy="4743450"/>
          </a:xfrm>
        </p:spPr>
        <p:txBody>
          <a:bodyPr/>
          <a:lstStyle/>
          <a:p>
            <a:r>
              <a:rPr lang="en-US" sz="2000" smtClean="0"/>
              <a:t>How different components of a partitioned network can operate autonomously and then merge operations when they become reconnected ?</a:t>
            </a:r>
          </a:p>
          <a:p>
            <a:r>
              <a:rPr lang="en-US" sz="2000" smtClean="0"/>
              <a:t>Are different protocols for fast-local and slower-cluster communication needed ?</a:t>
            </a:r>
          </a:p>
          <a:p>
            <a:r>
              <a:rPr lang="en-US" sz="2000" smtClean="0"/>
              <a:t>A large-scale multicast service designed with the following goals</a:t>
            </a:r>
          </a:p>
          <a:p>
            <a:pPr lvl="1"/>
            <a:r>
              <a:rPr lang="en-US" sz="1800" smtClean="0"/>
              <a:t>Tackling network partitions and providing tools for recovery from them</a:t>
            </a:r>
          </a:p>
          <a:p>
            <a:pPr lvl="1"/>
            <a:r>
              <a:rPr lang="en-US" sz="1800" smtClean="0"/>
              <a:t>Meeting needs of large networks through hierarchical communication</a:t>
            </a:r>
          </a:p>
          <a:p>
            <a:pPr lvl="1"/>
            <a:r>
              <a:rPr lang="en-US" sz="1800" smtClean="0"/>
              <a:t>Exploiting fast-clustered communication using IP-Multicast</a:t>
            </a:r>
          </a:p>
          <a:p>
            <a:r>
              <a:rPr lang="en-US" sz="2000" smtClean="0"/>
              <a:t>Communication modes</a:t>
            </a:r>
          </a:p>
          <a:p>
            <a:pPr lvl="1"/>
            <a:r>
              <a:rPr lang="en-US" sz="1800" smtClean="0"/>
              <a:t>FIFO</a:t>
            </a:r>
          </a:p>
          <a:p>
            <a:pPr lvl="1"/>
            <a:r>
              <a:rPr lang="en-US" sz="1800" smtClean="0"/>
              <a:t>Causal</a:t>
            </a:r>
          </a:p>
          <a:p>
            <a:pPr lvl="1"/>
            <a:r>
              <a:rPr lang="en-US" sz="1800" smtClean="0"/>
              <a:t>Agreed	</a:t>
            </a:r>
          </a:p>
          <a:p>
            <a:pPr lvl="1"/>
            <a:r>
              <a:rPr lang="en-US" sz="1800" smtClean="0"/>
              <a:t>Safe</a:t>
            </a:r>
          </a:p>
        </p:txBody>
      </p:sp>
      <p:pic>
        <p:nvPicPr>
          <p:cNvPr id="47108" name="Picture 4"/>
          <p:cNvPicPr>
            <a:picLocks noChangeAspect="1" noChangeArrowheads="1"/>
          </p:cNvPicPr>
          <p:nvPr/>
        </p:nvPicPr>
        <p:blipFill>
          <a:blip r:embed="rId2" cstate="print"/>
          <a:srcRect/>
          <a:stretch>
            <a:fillRect/>
          </a:stretch>
        </p:blipFill>
        <p:spPr bwMode="auto">
          <a:xfrm>
            <a:off x="7848600" y="152400"/>
            <a:ext cx="1143000" cy="1143000"/>
          </a:xfrm>
          <a:prstGeom prst="rect">
            <a:avLst/>
          </a:prstGeom>
          <a:noFill/>
          <a:ln w="9525">
            <a:noFill/>
            <a:miter lim="800000"/>
            <a:headEnd/>
            <a:tailEnd/>
          </a:ln>
        </p:spPr>
      </p:pic>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ctrTitle"/>
          </p:nvPr>
        </p:nvSpPr>
        <p:spPr/>
        <p:txBody>
          <a:bodyPr/>
          <a:lstStyle/>
          <a:p>
            <a:r>
              <a:rPr lang="en-US" sz="3600" smtClean="0"/>
              <a:t>Fault Tolerant </a:t>
            </a:r>
            <a:br>
              <a:rPr lang="en-US" sz="3600" smtClean="0"/>
            </a:br>
            <a:r>
              <a:rPr lang="en-US" sz="3600" smtClean="0"/>
              <a:t>Distributed Systems</a:t>
            </a:r>
          </a:p>
        </p:txBody>
      </p:sp>
      <p:sp>
        <p:nvSpPr>
          <p:cNvPr id="5123" name="Rectangle 5"/>
          <p:cNvSpPr>
            <a:spLocks noGrp="1" noChangeArrowheads="1"/>
          </p:cNvSpPr>
          <p:nvPr>
            <p:ph type="subTitle" idx="1"/>
          </p:nvPr>
        </p:nvSpPr>
        <p:spPr/>
        <p:txBody>
          <a:bodyPr/>
          <a:lstStyle/>
          <a:p>
            <a:pPr>
              <a:lnSpc>
                <a:spcPct val="90000"/>
              </a:lnSpc>
            </a:pPr>
            <a:r>
              <a:rPr lang="en-US" sz="2400" smtClean="0"/>
              <a:t>ICS 230 </a:t>
            </a:r>
          </a:p>
          <a:p>
            <a:pPr>
              <a:lnSpc>
                <a:spcPct val="90000"/>
              </a:lnSpc>
            </a:pPr>
            <a:r>
              <a:rPr lang="en-US" sz="2400" smtClean="0"/>
              <a:t>Prof. Nalini Venkatasubramanian</a:t>
            </a:r>
          </a:p>
          <a:p>
            <a:pPr>
              <a:lnSpc>
                <a:spcPct val="90000"/>
              </a:lnSpc>
            </a:pPr>
            <a:r>
              <a:rPr lang="en-US" sz="2400" smtClean="0"/>
              <a:t>(with some slides modified from Prof. Ghosh, University of Iowa and Indranil Gupta, UIUC)</a:t>
            </a:r>
          </a:p>
          <a:p>
            <a:pPr>
              <a:lnSpc>
                <a:spcPct val="90000"/>
              </a:lnSpc>
            </a:pPr>
            <a:endParaRPr lang="en-US" sz="2400" smtClean="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685800" y="0"/>
            <a:ext cx="7772400" cy="1143000"/>
          </a:xfrm>
        </p:spPr>
        <p:txBody>
          <a:bodyPr anchor="ctr"/>
          <a:lstStyle/>
          <a:p>
            <a:pPr eaLnBrk="1" hangingPunct="1"/>
            <a:r>
              <a:rPr lang="en-US" b="1" smtClean="0"/>
              <a:t>Classification of failures</a:t>
            </a:r>
            <a:endParaRPr lang="en-US" smtClean="0"/>
          </a:p>
        </p:txBody>
      </p:sp>
      <p:sp>
        <p:nvSpPr>
          <p:cNvPr id="8195" name="Rectangle 5"/>
          <p:cNvSpPr>
            <a:spLocks noChangeArrowheads="1"/>
          </p:cNvSpPr>
          <p:nvPr/>
        </p:nvSpPr>
        <p:spPr bwMode="auto">
          <a:xfrm>
            <a:off x="990600" y="2362200"/>
            <a:ext cx="1709738" cy="396875"/>
          </a:xfrm>
          <a:prstGeom prst="rect">
            <a:avLst/>
          </a:prstGeom>
          <a:solidFill>
            <a:schemeClr val="folHlink"/>
          </a:solidFill>
          <a:ln w="9525">
            <a:noFill/>
            <a:miter lim="800000"/>
            <a:headEnd/>
            <a:tailEnd/>
          </a:ln>
        </p:spPr>
        <p:txBody>
          <a:bodyPr>
            <a:spAutoFit/>
          </a:bodyPr>
          <a:lstStyle/>
          <a:p>
            <a:pPr algn="l"/>
            <a:r>
              <a:rPr lang="en-US" sz="2000">
                <a:latin typeface="Arial" pitchFamily="34" charset="0"/>
                <a:ea typeface="ＭＳ Ｐゴシック" pitchFamily="34" charset="-128"/>
              </a:rPr>
              <a:t>Crash failure</a:t>
            </a:r>
          </a:p>
        </p:txBody>
      </p:sp>
      <p:sp>
        <p:nvSpPr>
          <p:cNvPr id="8196" name="Rectangle 6"/>
          <p:cNvSpPr>
            <a:spLocks noChangeArrowheads="1"/>
          </p:cNvSpPr>
          <p:nvPr/>
        </p:nvSpPr>
        <p:spPr bwMode="auto">
          <a:xfrm>
            <a:off x="990600" y="3352800"/>
            <a:ext cx="2224088" cy="457200"/>
          </a:xfrm>
          <a:prstGeom prst="rect">
            <a:avLst/>
          </a:prstGeom>
          <a:solidFill>
            <a:srgbClr val="51FF91"/>
          </a:solidFill>
          <a:ln w="9525">
            <a:noFill/>
            <a:miter lim="800000"/>
            <a:headEnd/>
            <a:tailEnd/>
          </a:ln>
        </p:spPr>
        <p:txBody>
          <a:bodyPr wrap="none">
            <a:spAutoFit/>
          </a:bodyPr>
          <a:lstStyle/>
          <a:p>
            <a:pPr algn="l"/>
            <a:r>
              <a:rPr lang="en-US" sz="2400">
                <a:ea typeface="ＭＳ Ｐゴシック" pitchFamily="34" charset="-128"/>
              </a:rPr>
              <a:t>Omission failure</a:t>
            </a:r>
          </a:p>
        </p:txBody>
      </p:sp>
      <p:sp>
        <p:nvSpPr>
          <p:cNvPr id="8197" name="Rectangle 7"/>
          <p:cNvSpPr>
            <a:spLocks noChangeArrowheads="1"/>
          </p:cNvSpPr>
          <p:nvPr/>
        </p:nvSpPr>
        <p:spPr bwMode="auto">
          <a:xfrm>
            <a:off x="990600" y="4419600"/>
            <a:ext cx="2203450" cy="457200"/>
          </a:xfrm>
          <a:prstGeom prst="rect">
            <a:avLst/>
          </a:prstGeom>
          <a:solidFill>
            <a:srgbClr val="FDFA00"/>
          </a:solidFill>
          <a:ln w="9525">
            <a:noFill/>
            <a:miter lim="800000"/>
            <a:headEnd/>
            <a:tailEnd/>
          </a:ln>
        </p:spPr>
        <p:txBody>
          <a:bodyPr wrap="none">
            <a:spAutoFit/>
          </a:bodyPr>
          <a:lstStyle/>
          <a:p>
            <a:pPr algn="l"/>
            <a:r>
              <a:rPr lang="en-US" sz="2400">
                <a:ea typeface="ＭＳ Ｐゴシック" pitchFamily="34" charset="-128"/>
              </a:rPr>
              <a:t>Transient failure</a:t>
            </a:r>
          </a:p>
        </p:txBody>
      </p:sp>
      <p:sp>
        <p:nvSpPr>
          <p:cNvPr id="8198" name="Rectangle 8"/>
          <p:cNvSpPr>
            <a:spLocks noChangeArrowheads="1"/>
          </p:cNvSpPr>
          <p:nvPr/>
        </p:nvSpPr>
        <p:spPr bwMode="auto">
          <a:xfrm>
            <a:off x="4724400" y="4267200"/>
            <a:ext cx="2287588" cy="457200"/>
          </a:xfrm>
          <a:prstGeom prst="rect">
            <a:avLst/>
          </a:prstGeom>
          <a:solidFill>
            <a:srgbClr val="FDAEFD"/>
          </a:solidFill>
          <a:ln w="9525">
            <a:noFill/>
            <a:miter lim="800000"/>
            <a:headEnd/>
            <a:tailEnd/>
          </a:ln>
        </p:spPr>
        <p:txBody>
          <a:bodyPr wrap="none">
            <a:spAutoFit/>
          </a:bodyPr>
          <a:lstStyle/>
          <a:p>
            <a:pPr algn="l"/>
            <a:r>
              <a:rPr lang="en-US" sz="2400">
                <a:ea typeface="ＭＳ Ｐゴシック" pitchFamily="34" charset="-128"/>
              </a:rPr>
              <a:t>Byzantine failure</a:t>
            </a:r>
          </a:p>
        </p:txBody>
      </p:sp>
      <p:sp>
        <p:nvSpPr>
          <p:cNvPr id="8199" name="Rectangle 9"/>
          <p:cNvSpPr>
            <a:spLocks noChangeArrowheads="1"/>
          </p:cNvSpPr>
          <p:nvPr/>
        </p:nvSpPr>
        <p:spPr bwMode="auto">
          <a:xfrm>
            <a:off x="990600" y="5410200"/>
            <a:ext cx="2155825" cy="457200"/>
          </a:xfrm>
          <a:prstGeom prst="rect">
            <a:avLst/>
          </a:prstGeom>
          <a:solidFill>
            <a:srgbClr val="D79C00"/>
          </a:solidFill>
          <a:ln w="9525">
            <a:noFill/>
            <a:miter lim="800000"/>
            <a:headEnd/>
            <a:tailEnd/>
          </a:ln>
        </p:spPr>
        <p:txBody>
          <a:bodyPr wrap="none">
            <a:spAutoFit/>
          </a:bodyPr>
          <a:lstStyle/>
          <a:p>
            <a:pPr algn="l"/>
            <a:r>
              <a:rPr lang="en-US" sz="2400">
                <a:ea typeface="ＭＳ Ｐゴシック" pitchFamily="34" charset="-128"/>
              </a:rPr>
              <a:t>Software failure</a:t>
            </a:r>
          </a:p>
        </p:txBody>
      </p:sp>
      <p:sp>
        <p:nvSpPr>
          <p:cNvPr id="8200" name="Rectangle 10"/>
          <p:cNvSpPr>
            <a:spLocks noChangeArrowheads="1"/>
          </p:cNvSpPr>
          <p:nvPr/>
        </p:nvSpPr>
        <p:spPr bwMode="auto">
          <a:xfrm>
            <a:off x="4724400" y="3276600"/>
            <a:ext cx="2236788" cy="457200"/>
          </a:xfrm>
          <a:prstGeom prst="rect">
            <a:avLst/>
          </a:prstGeom>
          <a:solidFill>
            <a:srgbClr val="FDFA00"/>
          </a:solidFill>
          <a:ln w="9525">
            <a:noFill/>
            <a:miter lim="800000"/>
            <a:headEnd/>
            <a:tailEnd/>
          </a:ln>
        </p:spPr>
        <p:txBody>
          <a:bodyPr wrap="none">
            <a:spAutoFit/>
          </a:bodyPr>
          <a:lstStyle/>
          <a:p>
            <a:pPr algn="l"/>
            <a:r>
              <a:rPr lang="en-US" sz="2400">
                <a:ea typeface="ＭＳ Ｐゴシック" pitchFamily="34" charset="-128"/>
              </a:rPr>
              <a:t>Temporal failure</a:t>
            </a:r>
          </a:p>
        </p:txBody>
      </p:sp>
      <p:sp>
        <p:nvSpPr>
          <p:cNvPr id="8201" name="Rectangle 11"/>
          <p:cNvSpPr>
            <a:spLocks noChangeArrowheads="1"/>
          </p:cNvSpPr>
          <p:nvPr/>
        </p:nvSpPr>
        <p:spPr bwMode="auto">
          <a:xfrm>
            <a:off x="4724400" y="2362200"/>
            <a:ext cx="2068513" cy="457200"/>
          </a:xfrm>
          <a:prstGeom prst="rect">
            <a:avLst/>
          </a:prstGeom>
          <a:solidFill>
            <a:srgbClr val="AEE1E3"/>
          </a:solidFill>
          <a:ln w="9525">
            <a:noFill/>
            <a:miter lim="800000"/>
            <a:headEnd/>
            <a:tailEnd/>
          </a:ln>
        </p:spPr>
        <p:txBody>
          <a:bodyPr wrap="none">
            <a:spAutoFit/>
          </a:bodyPr>
          <a:lstStyle/>
          <a:p>
            <a:pPr algn="l"/>
            <a:r>
              <a:rPr lang="en-US" sz="2400">
                <a:ea typeface="ＭＳ Ｐゴシック" pitchFamily="34" charset="-128"/>
              </a:rPr>
              <a:t>Security failure</a:t>
            </a:r>
          </a:p>
        </p:txBody>
      </p:sp>
      <p:sp>
        <p:nvSpPr>
          <p:cNvPr id="8202" name="Rectangle 8"/>
          <p:cNvSpPr>
            <a:spLocks noChangeArrowheads="1"/>
          </p:cNvSpPr>
          <p:nvPr/>
        </p:nvSpPr>
        <p:spPr bwMode="auto">
          <a:xfrm>
            <a:off x="4419600" y="5334000"/>
            <a:ext cx="3675063" cy="457200"/>
          </a:xfrm>
          <a:prstGeom prst="rect">
            <a:avLst/>
          </a:prstGeom>
          <a:solidFill>
            <a:srgbClr val="CCFFCC"/>
          </a:solidFill>
          <a:ln w="9525">
            <a:noFill/>
            <a:miter lim="800000"/>
            <a:headEnd/>
            <a:tailEnd/>
          </a:ln>
        </p:spPr>
        <p:txBody>
          <a:bodyPr wrap="none">
            <a:spAutoFit/>
          </a:bodyPr>
          <a:lstStyle/>
          <a:p>
            <a:pPr algn="l"/>
            <a:r>
              <a:rPr lang="en-US" sz="2400">
                <a:ea typeface="ＭＳ Ｐゴシック" pitchFamily="34" charset="-128"/>
              </a:rPr>
              <a:t>Environmental perturbations</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685800" y="0"/>
            <a:ext cx="7772400" cy="1143000"/>
          </a:xfrm>
        </p:spPr>
        <p:txBody>
          <a:bodyPr anchor="ctr"/>
          <a:lstStyle/>
          <a:p>
            <a:pPr eaLnBrk="1" hangingPunct="1"/>
            <a:r>
              <a:rPr lang="en-US" b="1" smtClean="0"/>
              <a:t>Crash failures</a:t>
            </a:r>
            <a:endParaRPr lang="en-US" smtClean="0"/>
          </a:p>
        </p:txBody>
      </p:sp>
      <p:sp>
        <p:nvSpPr>
          <p:cNvPr id="9219" name="Rectangle 3"/>
          <p:cNvSpPr>
            <a:spLocks noGrp="1" noChangeArrowheads="1"/>
          </p:cNvSpPr>
          <p:nvPr>
            <p:ph type="body" idx="4294967295"/>
          </p:nvPr>
        </p:nvSpPr>
        <p:spPr>
          <a:xfrm>
            <a:off x="609600" y="1828800"/>
            <a:ext cx="7772400" cy="4419600"/>
          </a:xfrm>
        </p:spPr>
        <p:txBody>
          <a:bodyPr/>
          <a:lstStyle/>
          <a:p>
            <a:pPr eaLnBrk="1" hangingPunct="1">
              <a:lnSpc>
                <a:spcPct val="115000"/>
              </a:lnSpc>
              <a:buFont typeface="Monotype Sorts" pitchFamily="2" charset="2"/>
              <a:buNone/>
            </a:pPr>
            <a:r>
              <a:rPr lang="en-US" sz="2400" smtClean="0">
                <a:latin typeface="Arial Narrow" pitchFamily="34" charset="0"/>
              </a:rPr>
              <a:t>	</a:t>
            </a:r>
            <a:r>
              <a:rPr lang="en-US" sz="2400" b="1" smtClean="0">
                <a:latin typeface="Arial Narrow" pitchFamily="34" charset="0"/>
              </a:rPr>
              <a:t>Crash failure = the process halts. It is </a:t>
            </a:r>
            <a:r>
              <a:rPr lang="en-US" sz="2400" b="1" i="1" smtClean="0">
                <a:solidFill>
                  <a:schemeClr val="accent2"/>
                </a:solidFill>
                <a:latin typeface="Arial Narrow" pitchFamily="34" charset="0"/>
              </a:rPr>
              <a:t>irreversible</a:t>
            </a:r>
            <a:r>
              <a:rPr lang="en-US" sz="2400" b="1" smtClean="0">
                <a:latin typeface="Arial Narrow" pitchFamily="34" charset="0"/>
              </a:rPr>
              <a:t>.</a:t>
            </a:r>
            <a:r>
              <a:rPr lang="en-US" sz="1800" b="1" smtClean="0">
                <a:latin typeface="Arial Narrow" pitchFamily="34" charset="0"/>
              </a:rPr>
              <a:t> </a:t>
            </a:r>
          </a:p>
          <a:p>
            <a:pPr eaLnBrk="1" hangingPunct="1">
              <a:lnSpc>
                <a:spcPct val="115000"/>
              </a:lnSpc>
              <a:buFont typeface="Monotype Sorts" pitchFamily="2" charset="2"/>
              <a:buNone/>
            </a:pPr>
            <a:endParaRPr lang="en-US" sz="1800" b="1" smtClean="0">
              <a:latin typeface="Arial Narrow" pitchFamily="34" charset="0"/>
            </a:endParaRPr>
          </a:p>
          <a:p>
            <a:pPr eaLnBrk="1" hangingPunct="1">
              <a:lnSpc>
                <a:spcPct val="115000"/>
              </a:lnSpc>
              <a:buFont typeface="Monotype Sorts" pitchFamily="2" charset="2"/>
              <a:buNone/>
            </a:pPr>
            <a:r>
              <a:rPr lang="en-US" sz="1800" b="1" smtClean="0">
                <a:latin typeface="Arial Narrow" pitchFamily="34" charset="0"/>
              </a:rPr>
              <a:t>	</a:t>
            </a:r>
            <a:r>
              <a:rPr lang="en-US" sz="1800" smtClean="0">
                <a:latin typeface="Calibri" pitchFamily="34" charset="0"/>
              </a:rPr>
              <a:t>In synchronous system, it is easy to detect crash failure (using </a:t>
            </a:r>
            <a:r>
              <a:rPr lang="en-US" sz="1800" i="1" smtClean="0">
                <a:solidFill>
                  <a:srgbClr val="C70F05"/>
                </a:solidFill>
                <a:latin typeface="Calibri" pitchFamily="34" charset="0"/>
              </a:rPr>
              <a:t>heartbeat signals</a:t>
            </a:r>
            <a:r>
              <a:rPr lang="en-US" sz="1800" smtClean="0">
                <a:latin typeface="Calibri" pitchFamily="34" charset="0"/>
              </a:rPr>
              <a:t> and </a:t>
            </a:r>
            <a:r>
              <a:rPr lang="en-US" sz="1800" smtClean="0">
                <a:solidFill>
                  <a:srgbClr val="C70F05"/>
                </a:solidFill>
                <a:latin typeface="Calibri" pitchFamily="34" charset="0"/>
              </a:rPr>
              <a:t>timeout</a:t>
            </a:r>
            <a:r>
              <a:rPr lang="en-US" sz="1800" smtClean="0">
                <a:latin typeface="Calibri" pitchFamily="34" charset="0"/>
              </a:rPr>
              <a:t>). But in asynchronous systems, it is never accurate, since it is </a:t>
            </a:r>
            <a:r>
              <a:rPr lang="en-US" sz="1800" smtClean="0">
                <a:solidFill>
                  <a:srgbClr val="0000FF"/>
                </a:solidFill>
                <a:latin typeface="Calibri" pitchFamily="34" charset="0"/>
              </a:rPr>
              <a:t>not possible </a:t>
            </a:r>
            <a:r>
              <a:rPr lang="en-US" sz="1800" smtClean="0">
                <a:latin typeface="Calibri" pitchFamily="34" charset="0"/>
              </a:rPr>
              <a:t>to distinguish between a process that has crashed, and a process that is running </a:t>
            </a:r>
            <a:r>
              <a:rPr lang="en-US" sz="1800" smtClean="0">
                <a:solidFill>
                  <a:srgbClr val="0000FF"/>
                </a:solidFill>
                <a:latin typeface="Calibri" pitchFamily="34" charset="0"/>
              </a:rPr>
              <a:t>very slowly</a:t>
            </a:r>
            <a:r>
              <a:rPr lang="en-US" sz="1800" smtClean="0">
                <a:latin typeface="Calibri" pitchFamily="34" charset="0"/>
              </a:rPr>
              <a:t>.</a:t>
            </a:r>
          </a:p>
          <a:p>
            <a:pPr eaLnBrk="1" hangingPunct="1">
              <a:lnSpc>
                <a:spcPct val="115000"/>
              </a:lnSpc>
              <a:buFont typeface="Monotype Sorts" pitchFamily="2" charset="2"/>
              <a:buNone/>
            </a:pPr>
            <a:endParaRPr lang="en-US" sz="1800" smtClean="0">
              <a:latin typeface="Calibri" pitchFamily="34" charset="0"/>
            </a:endParaRPr>
          </a:p>
          <a:p>
            <a:pPr eaLnBrk="1" hangingPunct="1">
              <a:lnSpc>
                <a:spcPct val="115000"/>
              </a:lnSpc>
              <a:buFont typeface="Monotype Sorts" pitchFamily="2" charset="2"/>
              <a:buNone/>
            </a:pPr>
            <a:r>
              <a:rPr lang="en-US" sz="1800" b="1" smtClean="0">
                <a:latin typeface="Calibri" pitchFamily="34" charset="0"/>
              </a:rPr>
              <a:t>	</a:t>
            </a:r>
            <a:r>
              <a:rPr lang="en-US" sz="1800" smtClean="0">
                <a:latin typeface="Calibri" pitchFamily="34" charset="0"/>
              </a:rPr>
              <a:t>Some failures may be complex and nasty. </a:t>
            </a:r>
            <a:r>
              <a:rPr lang="en-US" sz="2400" smtClean="0">
                <a:solidFill>
                  <a:srgbClr val="C70F05"/>
                </a:solidFill>
                <a:latin typeface="Calibri" pitchFamily="34" charset="0"/>
              </a:rPr>
              <a:t>Fail-stop failure</a:t>
            </a:r>
            <a:r>
              <a:rPr lang="en-US" sz="1800" smtClean="0">
                <a:latin typeface="Calibri" pitchFamily="34" charset="0"/>
              </a:rPr>
              <a:t> is a </a:t>
            </a:r>
            <a:r>
              <a:rPr lang="en-US" sz="1800" i="1" smtClean="0">
                <a:solidFill>
                  <a:schemeClr val="accent2"/>
                </a:solidFill>
                <a:latin typeface="Calibri" pitchFamily="34" charset="0"/>
              </a:rPr>
              <a:t>simple abstraction</a:t>
            </a:r>
            <a:r>
              <a:rPr lang="en-US" sz="1800" smtClean="0">
                <a:latin typeface="Calibri" pitchFamily="34" charset="0"/>
              </a:rPr>
              <a:t> that </a:t>
            </a:r>
            <a:r>
              <a:rPr lang="en-US" sz="1800" i="1" smtClean="0">
                <a:solidFill>
                  <a:schemeClr val="accent2"/>
                </a:solidFill>
                <a:latin typeface="Calibri" pitchFamily="34" charset="0"/>
              </a:rPr>
              <a:t>mimics</a:t>
            </a:r>
            <a:r>
              <a:rPr lang="en-US" sz="1800" smtClean="0">
                <a:latin typeface="Calibri" pitchFamily="34" charset="0"/>
              </a:rPr>
              <a:t> crash failure when program execution becomes arbitrary. Implementations help detect which processor has failed. If a system cannot tolerate fail-stop failure, then it cannot tolerate crash.</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609600" y="0"/>
            <a:ext cx="7772400" cy="1143000"/>
          </a:xfrm>
        </p:spPr>
        <p:txBody>
          <a:bodyPr anchor="ctr"/>
          <a:lstStyle/>
          <a:p>
            <a:pPr eaLnBrk="1" hangingPunct="1"/>
            <a:r>
              <a:rPr lang="en-US" b="1" smtClean="0"/>
              <a:t>Transient failure</a:t>
            </a:r>
            <a:endParaRPr lang="en-US" smtClean="0"/>
          </a:p>
        </p:txBody>
      </p:sp>
      <p:sp>
        <p:nvSpPr>
          <p:cNvPr id="10243" name="Rectangle 3"/>
          <p:cNvSpPr>
            <a:spLocks noGrp="1" noChangeArrowheads="1"/>
          </p:cNvSpPr>
          <p:nvPr>
            <p:ph type="body" idx="4294967295"/>
          </p:nvPr>
        </p:nvSpPr>
        <p:spPr>
          <a:xfrm>
            <a:off x="762000" y="1219200"/>
            <a:ext cx="7158038" cy="4876800"/>
          </a:xfrm>
        </p:spPr>
        <p:txBody>
          <a:bodyPr>
            <a:normAutofit fontScale="92500" lnSpcReduction="10000"/>
          </a:bodyPr>
          <a:lstStyle/>
          <a:p>
            <a:pPr eaLnBrk="1" hangingPunct="1">
              <a:lnSpc>
                <a:spcPct val="125000"/>
              </a:lnSpc>
              <a:buFont typeface="Monotype Sorts" pitchFamily="2" charset="2"/>
              <a:buNone/>
            </a:pPr>
            <a:r>
              <a:rPr lang="en-US" sz="2000" b="1" smtClean="0">
                <a:latin typeface="Arial" pitchFamily="34" charset="0"/>
              </a:rPr>
              <a:t>(Hardware)</a:t>
            </a:r>
            <a:r>
              <a:rPr lang="en-US" sz="2000" smtClean="0">
                <a:latin typeface="Arial" pitchFamily="34" charset="0"/>
              </a:rPr>
              <a:t> Arbitrary perturbation of the global state. May be induced by </a:t>
            </a:r>
            <a:r>
              <a:rPr lang="en-US" sz="2000" smtClean="0">
                <a:solidFill>
                  <a:schemeClr val="accent2"/>
                </a:solidFill>
                <a:latin typeface="Arial" pitchFamily="34" charset="0"/>
              </a:rPr>
              <a:t>power surge</a:t>
            </a:r>
            <a:r>
              <a:rPr lang="en-US" sz="2000" smtClean="0">
                <a:latin typeface="Arial" pitchFamily="34" charset="0"/>
              </a:rPr>
              <a:t>, </a:t>
            </a:r>
            <a:r>
              <a:rPr lang="en-US" sz="2000" smtClean="0">
                <a:solidFill>
                  <a:schemeClr val="accent2"/>
                </a:solidFill>
                <a:latin typeface="Arial" pitchFamily="34" charset="0"/>
              </a:rPr>
              <a:t>weak batteries</a:t>
            </a:r>
            <a:r>
              <a:rPr lang="en-US" sz="2000" smtClean="0">
                <a:latin typeface="Arial" pitchFamily="34" charset="0"/>
              </a:rPr>
              <a:t>, </a:t>
            </a:r>
            <a:r>
              <a:rPr lang="en-US" sz="2000" smtClean="0">
                <a:solidFill>
                  <a:schemeClr val="accent2"/>
                </a:solidFill>
                <a:latin typeface="Arial" pitchFamily="34" charset="0"/>
              </a:rPr>
              <a:t>lightning</a:t>
            </a:r>
            <a:r>
              <a:rPr lang="en-US" sz="2000" smtClean="0">
                <a:latin typeface="Arial" pitchFamily="34" charset="0"/>
              </a:rPr>
              <a:t>, </a:t>
            </a:r>
            <a:r>
              <a:rPr lang="en-US" sz="2000" smtClean="0">
                <a:solidFill>
                  <a:schemeClr val="accent2"/>
                </a:solidFill>
                <a:latin typeface="Arial" pitchFamily="34" charset="0"/>
              </a:rPr>
              <a:t>radio-frequency interferences, cosmic rays</a:t>
            </a:r>
            <a:r>
              <a:rPr lang="en-US" sz="2000" smtClean="0">
                <a:latin typeface="Arial" pitchFamily="34" charset="0"/>
              </a:rPr>
              <a:t> etc.</a:t>
            </a:r>
          </a:p>
          <a:p>
            <a:pPr eaLnBrk="1" hangingPunct="1">
              <a:lnSpc>
                <a:spcPct val="125000"/>
              </a:lnSpc>
              <a:buFont typeface="Monotype Sorts" pitchFamily="2" charset="2"/>
              <a:buNone/>
            </a:pPr>
            <a:endParaRPr lang="en-US" sz="2000" smtClean="0">
              <a:latin typeface="Arial" pitchFamily="34" charset="0"/>
            </a:endParaRPr>
          </a:p>
          <a:p>
            <a:pPr eaLnBrk="1" hangingPunct="1">
              <a:lnSpc>
                <a:spcPct val="125000"/>
              </a:lnSpc>
              <a:buFont typeface="Monotype Sorts" pitchFamily="2" charset="2"/>
              <a:buNone/>
            </a:pPr>
            <a:endParaRPr lang="en-US" sz="2000" b="1" smtClean="0">
              <a:latin typeface="Arial" pitchFamily="34" charset="0"/>
            </a:endParaRPr>
          </a:p>
          <a:p>
            <a:pPr eaLnBrk="1" hangingPunct="1">
              <a:lnSpc>
                <a:spcPct val="125000"/>
              </a:lnSpc>
              <a:buFont typeface="Monotype Sorts" pitchFamily="2" charset="2"/>
              <a:buNone/>
            </a:pPr>
            <a:r>
              <a:rPr lang="en-US" sz="2000" b="1" smtClean="0">
                <a:latin typeface="Arial" pitchFamily="34" charset="0"/>
              </a:rPr>
              <a:t>(Software)</a:t>
            </a:r>
            <a:r>
              <a:rPr lang="en-US" sz="2000" smtClean="0">
                <a:solidFill>
                  <a:srgbClr val="C70F05"/>
                </a:solidFill>
                <a:latin typeface="Arial" pitchFamily="34" charset="0"/>
              </a:rPr>
              <a:t> Heisen</a:t>
            </a:r>
            <a:r>
              <a:rPr lang="en-US" sz="2000" smtClean="0">
                <a:solidFill>
                  <a:srgbClr val="0000FF"/>
                </a:solidFill>
                <a:latin typeface="Arial" pitchFamily="34" charset="0"/>
              </a:rPr>
              <a:t>bug</a:t>
            </a:r>
            <a:r>
              <a:rPr lang="en-US" sz="2000" smtClean="0">
                <a:solidFill>
                  <a:srgbClr val="C70F05"/>
                </a:solidFill>
                <a:latin typeface="Arial" pitchFamily="34" charset="0"/>
              </a:rPr>
              <a:t>s</a:t>
            </a:r>
            <a:r>
              <a:rPr lang="en-US" sz="2000" smtClean="0">
                <a:solidFill>
                  <a:srgbClr val="000000"/>
                </a:solidFill>
                <a:latin typeface="Arial" pitchFamily="34" charset="0"/>
              </a:rPr>
              <a:t> are a class of temporary internal faults and are intermittent. They are essentially permanent faults whose conditions of activation occur rarely or are not easily reproducible, so they are harder to detect during the testing phase.</a:t>
            </a:r>
          </a:p>
          <a:p>
            <a:pPr eaLnBrk="1" hangingPunct="1">
              <a:lnSpc>
                <a:spcPct val="125000"/>
              </a:lnSpc>
              <a:buFont typeface="Monotype Sorts" pitchFamily="2" charset="2"/>
              <a:buNone/>
            </a:pPr>
            <a:endParaRPr lang="en-US" sz="2000" smtClean="0">
              <a:solidFill>
                <a:srgbClr val="000000"/>
              </a:solidFill>
              <a:latin typeface="Arial" pitchFamily="34" charset="0"/>
            </a:endParaRPr>
          </a:p>
          <a:p>
            <a:pPr eaLnBrk="1" hangingPunct="1">
              <a:lnSpc>
                <a:spcPct val="125000"/>
              </a:lnSpc>
              <a:buFont typeface="Monotype Sorts" pitchFamily="2" charset="2"/>
              <a:buNone/>
            </a:pPr>
            <a:r>
              <a:rPr lang="en-US" sz="2000" smtClean="0">
                <a:solidFill>
                  <a:schemeClr val="accent2"/>
                </a:solidFill>
                <a:latin typeface="Arial" pitchFamily="34" charset="0"/>
              </a:rPr>
              <a:t>Over 99% of bugs in IBM DB2 production code are non-deterministic and transient (Jim Gray)</a:t>
            </a:r>
          </a:p>
        </p:txBody>
      </p:sp>
      <p:sp>
        <p:nvSpPr>
          <p:cNvPr id="10244" name="Rounded Rectangular Callout 5"/>
          <p:cNvSpPr>
            <a:spLocks noChangeArrowheads="1"/>
          </p:cNvSpPr>
          <p:nvPr/>
        </p:nvSpPr>
        <p:spPr bwMode="auto">
          <a:xfrm>
            <a:off x="3200400" y="2667000"/>
            <a:ext cx="1447800" cy="381000"/>
          </a:xfrm>
          <a:prstGeom prst="wedgeRoundRectCallout">
            <a:avLst>
              <a:gd name="adj1" fmla="val -58412"/>
              <a:gd name="adj2" fmla="val 164625"/>
              <a:gd name="adj3" fmla="val 16667"/>
            </a:avLst>
          </a:prstGeom>
          <a:solidFill>
            <a:srgbClr val="FFFF00"/>
          </a:solidFill>
          <a:ln w="9525">
            <a:solidFill>
              <a:schemeClr val="tx1"/>
            </a:solidFill>
            <a:round/>
            <a:headEnd/>
            <a:tailEnd/>
          </a:ln>
        </p:spPr>
        <p:txBody>
          <a:bodyPr/>
          <a:lstStyle/>
          <a:p>
            <a:pPr algn="l"/>
            <a:endParaRPr lang="en-US" sz="2400">
              <a:latin typeface="Arial" pitchFamily="34" charset="0"/>
              <a:ea typeface="ＭＳ Ｐゴシック" pitchFamily="34" charset="-128"/>
            </a:endParaRPr>
          </a:p>
        </p:txBody>
      </p:sp>
      <p:sp>
        <p:nvSpPr>
          <p:cNvPr id="10245" name="TextBox 6"/>
          <p:cNvSpPr txBox="1">
            <a:spLocks noChangeArrowheads="1"/>
          </p:cNvSpPr>
          <p:nvPr/>
        </p:nvSpPr>
        <p:spPr bwMode="auto">
          <a:xfrm>
            <a:off x="3200400" y="2667000"/>
            <a:ext cx="1466850" cy="307975"/>
          </a:xfrm>
          <a:prstGeom prst="rect">
            <a:avLst/>
          </a:prstGeom>
          <a:solidFill>
            <a:srgbClr val="FFFF00"/>
          </a:solidFill>
          <a:ln w="9525">
            <a:noFill/>
            <a:miter lim="800000"/>
            <a:headEnd/>
            <a:tailEnd/>
          </a:ln>
        </p:spPr>
        <p:txBody>
          <a:bodyPr wrap="none">
            <a:spAutoFit/>
          </a:bodyPr>
          <a:lstStyle/>
          <a:p>
            <a:pPr algn="l"/>
            <a:r>
              <a:rPr lang="en-US" sz="1400">
                <a:latin typeface="Arial" pitchFamily="34" charset="0"/>
                <a:ea typeface="ＭＳ Ｐゴシック" pitchFamily="34" charset="-128"/>
              </a:rPr>
              <a:t>Not </a:t>
            </a:r>
            <a:r>
              <a:rPr lang="en-US" sz="1400" i="1">
                <a:latin typeface="Arial" pitchFamily="34" charset="0"/>
                <a:ea typeface="ＭＳ Ｐゴシック" pitchFamily="34" charset="-128"/>
              </a:rPr>
              <a:t>Heisen</a:t>
            </a:r>
            <a:r>
              <a:rPr lang="en-US" sz="1400" i="1">
                <a:solidFill>
                  <a:srgbClr val="0000FF"/>
                </a:solidFill>
                <a:latin typeface="Arial" pitchFamily="34" charset="0"/>
                <a:ea typeface="ＭＳ Ｐゴシック" pitchFamily="34" charset="-128"/>
              </a:rPr>
              <a:t>berg</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685800" y="0"/>
            <a:ext cx="7772400" cy="1143000"/>
          </a:xfrm>
        </p:spPr>
        <p:txBody>
          <a:bodyPr anchor="ctr"/>
          <a:lstStyle/>
          <a:p>
            <a:pPr eaLnBrk="1" hangingPunct="1"/>
            <a:r>
              <a:rPr lang="en-US" b="1" smtClean="0"/>
              <a:t>Temporal failures</a:t>
            </a:r>
            <a:endParaRPr lang="en-US" smtClean="0"/>
          </a:p>
        </p:txBody>
      </p:sp>
      <p:sp>
        <p:nvSpPr>
          <p:cNvPr id="11267" name="Rectangle 3"/>
          <p:cNvSpPr>
            <a:spLocks noGrp="1" noChangeArrowheads="1"/>
          </p:cNvSpPr>
          <p:nvPr>
            <p:ph type="body" idx="4294967295"/>
          </p:nvPr>
        </p:nvSpPr>
        <p:spPr>
          <a:xfrm>
            <a:off x="609600" y="1981200"/>
            <a:ext cx="7772400" cy="4114800"/>
          </a:xfrm>
        </p:spPr>
        <p:txBody>
          <a:bodyPr/>
          <a:lstStyle/>
          <a:p>
            <a:pPr eaLnBrk="1" hangingPunct="1">
              <a:buFont typeface="Monotype Sorts" pitchFamily="2" charset="2"/>
              <a:buNone/>
            </a:pPr>
            <a:r>
              <a:rPr lang="en-US" smtClean="0"/>
              <a:t>	</a:t>
            </a:r>
            <a:r>
              <a:rPr lang="en-US" smtClean="0">
                <a:solidFill>
                  <a:srgbClr val="0000FF"/>
                </a:solidFill>
                <a:latin typeface="Calibri" pitchFamily="34" charset="0"/>
              </a:rPr>
              <a:t>Inability to meet deadlines </a:t>
            </a:r>
            <a:r>
              <a:rPr lang="en-US" smtClean="0">
                <a:latin typeface="Calibri" pitchFamily="34" charset="0"/>
              </a:rPr>
              <a:t>– correct results are generated, but too late to be useful. Very important in real-time systems.</a:t>
            </a:r>
          </a:p>
          <a:p>
            <a:pPr eaLnBrk="1" hangingPunct="1">
              <a:buFont typeface="Monotype Sorts" pitchFamily="2" charset="2"/>
              <a:buNone/>
            </a:pPr>
            <a:endParaRPr lang="en-US" smtClean="0">
              <a:latin typeface="Calibri" pitchFamily="34" charset="0"/>
            </a:endParaRPr>
          </a:p>
          <a:p>
            <a:pPr eaLnBrk="1" hangingPunct="1">
              <a:buFont typeface="Monotype Sorts" pitchFamily="2" charset="2"/>
              <a:buNone/>
            </a:pPr>
            <a:r>
              <a:rPr lang="en-US" smtClean="0">
                <a:latin typeface="Calibri" pitchFamily="34" charset="0"/>
              </a:rPr>
              <a:t>	May be caused by poor algorithms, poor design strategy or loss of synchronization among the processor clocks</a:t>
            </a:r>
            <a:endParaRPr lang="en-US" sz="2400" i="1" smtClean="0">
              <a:solidFill>
                <a:srgbClr val="C70F05"/>
              </a:solidFill>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Simulating global time</a:t>
            </a:r>
          </a:p>
        </p:txBody>
      </p:sp>
      <p:sp>
        <p:nvSpPr>
          <p:cNvPr id="8195" name="Rectangle 3"/>
          <p:cNvSpPr>
            <a:spLocks noGrp="1" noChangeArrowheads="1"/>
          </p:cNvSpPr>
          <p:nvPr>
            <p:ph type="body" idx="1"/>
          </p:nvPr>
        </p:nvSpPr>
        <p:spPr>
          <a:xfrm>
            <a:off x="609600" y="1905000"/>
            <a:ext cx="8178800" cy="4419600"/>
          </a:xfrm>
        </p:spPr>
        <p:txBody>
          <a:bodyPr>
            <a:normAutofit fontScale="92500" lnSpcReduction="10000"/>
          </a:bodyPr>
          <a:lstStyle/>
          <a:p>
            <a:pPr>
              <a:lnSpc>
                <a:spcPct val="90000"/>
              </a:lnSpc>
            </a:pPr>
            <a:r>
              <a:rPr lang="en-US" sz="2400" dirty="0" smtClean="0"/>
              <a:t>An accurate notion of global time is difficult to achieve in distributed systems.</a:t>
            </a:r>
          </a:p>
          <a:p>
            <a:pPr lvl="1">
              <a:lnSpc>
                <a:spcPct val="90000"/>
              </a:lnSpc>
            </a:pPr>
            <a:r>
              <a:rPr lang="en-US" sz="2000" dirty="0" smtClean="0"/>
              <a:t>We often derive “causality” from loosely synchronized clocks</a:t>
            </a:r>
          </a:p>
          <a:p>
            <a:pPr>
              <a:lnSpc>
                <a:spcPct val="90000"/>
              </a:lnSpc>
            </a:pPr>
            <a:r>
              <a:rPr lang="en-US" sz="2400" dirty="0" smtClean="0"/>
              <a:t>Clocks in a distributed system drift</a:t>
            </a:r>
          </a:p>
          <a:p>
            <a:pPr lvl="1">
              <a:lnSpc>
                <a:spcPct val="90000"/>
              </a:lnSpc>
            </a:pPr>
            <a:r>
              <a:rPr lang="en-US" sz="2000" dirty="0" smtClean="0"/>
              <a:t>Relative to each other</a:t>
            </a:r>
          </a:p>
          <a:p>
            <a:pPr lvl="1">
              <a:lnSpc>
                <a:spcPct val="90000"/>
              </a:lnSpc>
            </a:pPr>
            <a:r>
              <a:rPr lang="en-US" sz="2000" dirty="0" smtClean="0"/>
              <a:t>Relative to a real world clock</a:t>
            </a:r>
          </a:p>
          <a:p>
            <a:pPr lvl="2">
              <a:lnSpc>
                <a:spcPct val="90000"/>
              </a:lnSpc>
            </a:pPr>
            <a:r>
              <a:rPr lang="en-US" sz="1800" dirty="0" smtClean="0"/>
              <a:t>Determination of this real world clock itself may be an issue</a:t>
            </a:r>
          </a:p>
          <a:p>
            <a:pPr lvl="1">
              <a:lnSpc>
                <a:spcPct val="120000"/>
              </a:lnSpc>
            </a:pPr>
            <a:r>
              <a:rPr lang="en-US" sz="2000" dirty="0" smtClean="0"/>
              <a:t>Clock Skew versus Drift</a:t>
            </a:r>
          </a:p>
          <a:p>
            <a:pPr lvl="2">
              <a:lnSpc>
                <a:spcPct val="120000"/>
              </a:lnSpc>
              <a:buFontTx/>
              <a:buChar char="•"/>
            </a:pPr>
            <a:r>
              <a:rPr lang="en-US" sz="1800" dirty="0" smtClean="0"/>
              <a:t>Clock Skew = Relative Difference in clock values of two processes</a:t>
            </a:r>
          </a:p>
          <a:p>
            <a:pPr lvl="2">
              <a:lnSpc>
                <a:spcPct val="120000"/>
              </a:lnSpc>
              <a:buFontTx/>
              <a:buChar char="•"/>
            </a:pPr>
            <a:r>
              <a:rPr lang="en-US" sz="1800" dirty="0" smtClean="0"/>
              <a:t>Clock Drift = Relative Difference in clock frequencies (rates) of two </a:t>
            </a:r>
            <a:r>
              <a:rPr lang="en-US" sz="1800" dirty="0" smtClean="0"/>
              <a:t>processes</a:t>
            </a:r>
          </a:p>
          <a:p>
            <a:pPr>
              <a:lnSpc>
                <a:spcPct val="90000"/>
              </a:lnSpc>
            </a:pPr>
            <a:r>
              <a:rPr lang="en-US" sz="2400" dirty="0" smtClean="0"/>
              <a:t>Clock synchronization is needed to simulate global time</a:t>
            </a:r>
          </a:p>
          <a:p>
            <a:pPr lvl="1">
              <a:lnSpc>
                <a:spcPct val="90000"/>
              </a:lnSpc>
            </a:pPr>
            <a:r>
              <a:rPr lang="en-US" sz="2000" dirty="0" smtClean="0"/>
              <a:t>Correctness – consistency, fairness</a:t>
            </a:r>
          </a:p>
          <a:p>
            <a:pPr>
              <a:lnSpc>
                <a:spcPct val="90000"/>
              </a:lnSpc>
            </a:pPr>
            <a:r>
              <a:rPr lang="en-US" sz="2400" dirty="0" smtClean="0"/>
              <a:t>Physical Clocks vs. Logical clocks </a:t>
            </a:r>
          </a:p>
          <a:p>
            <a:pPr lvl="2">
              <a:lnSpc>
                <a:spcPct val="90000"/>
              </a:lnSpc>
            </a:pPr>
            <a:r>
              <a:rPr lang="en-US" sz="1800" dirty="0" smtClean="0"/>
              <a:t>Physical clocks - must not deviate from the real-time by more than a certain amount</a:t>
            </a:r>
            <a:r>
              <a:rPr lang="en-US" sz="1800" dirty="0" smtClean="0"/>
              <a:t>.</a:t>
            </a:r>
            <a:endParaRPr lang="en-US" dirty="0" smtClean="0"/>
          </a:p>
          <a:p>
            <a:pPr>
              <a:lnSpc>
                <a:spcPct val="120000"/>
              </a:lnSpc>
              <a:buNone/>
            </a:pPr>
            <a:endParaRPr lang="en-US" sz="2000" i="1" dirty="0" smtClean="0">
              <a:latin typeface="Arial" pitchFamily="34" charset="0"/>
            </a:endParaRPr>
          </a:p>
          <a:p>
            <a:pPr lvl="2">
              <a:lnSpc>
                <a:spcPct val="90000"/>
              </a:lnSpc>
            </a:pPr>
            <a:endParaRPr lang="en-US" sz="2000" dirty="0" smtClean="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685800" y="0"/>
            <a:ext cx="7772400" cy="1143000"/>
          </a:xfrm>
        </p:spPr>
        <p:txBody>
          <a:bodyPr anchor="ctr"/>
          <a:lstStyle/>
          <a:p>
            <a:pPr eaLnBrk="1" hangingPunct="1"/>
            <a:r>
              <a:rPr lang="en-US" b="1" smtClean="0"/>
              <a:t>Byzantine failure</a:t>
            </a:r>
            <a:endParaRPr lang="en-US" smtClean="0"/>
          </a:p>
        </p:txBody>
      </p:sp>
      <p:sp>
        <p:nvSpPr>
          <p:cNvPr id="12291" name="Rectangle 3"/>
          <p:cNvSpPr>
            <a:spLocks noGrp="1" noChangeArrowheads="1"/>
          </p:cNvSpPr>
          <p:nvPr>
            <p:ph type="body" idx="4294967295"/>
          </p:nvPr>
        </p:nvSpPr>
        <p:spPr>
          <a:xfrm>
            <a:off x="685800" y="1447800"/>
            <a:ext cx="7772400" cy="4114800"/>
          </a:xfrm>
        </p:spPr>
        <p:txBody>
          <a:bodyPr/>
          <a:lstStyle/>
          <a:p>
            <a:pPr eaLnBrk="1" hangingPunct="1">
              <a:lnSpc>
                <a:spcPct val="90000"/>
              </a:lnSpc>
              <a:buFont typeface="Monotype Sorts" pitchFamily="2" charset="2"/>
              <a:buNone/>
            </a:pPr>
            <a:r>
              <a:rPr lang="en-US" smtClean="0"/>
              <a:t>	</a:t>
            </a:r>
            <a:r>
              <a:rPr lang="en-US" sz="2800" smtClean="0">
                <a:latin typeface="Calibri" pitchFamily="34" charset="0"/>
              </a:rPr>
              <a:t>Anything goes! Includes every conceivable form of erroneous behavior. The weakest type of failure</a:t>
            </a:r>
          </a:p>
          <a:p>
            <a:pPr eaLnBrk="1" hangingPunct="1">
              <a:lnSpc>
                <a:spcPct val="90000"/>
              </a:lnSpc>
              <a:buFont typeface="Monotype Sorts" pitchFamily="2" charset="2"/>
              <a:buNone/>
            </a:pPr>
            <a:endParaRPr lang="en-US" smtClean="0">
              <a:latin typeface="Arial Narrow" pitchFamily="34" charset="0"/>
            </a:endParaRPr>
          </a:p>
          <a:p>
            <a:pPr eaLnBrk="1" hangingPunct="1">
              <a:lnSpc>
                <a:spcPct val="90000"/>
              </a:lnSpc>
              <a:buFont typeface="Monotype Sorts" pitchFamily="2" charset="2"/>
              <a:buNone/>
            </a:pPr>
            <a:r>
              <a:rPr lang="en-US" smtClean="0">
                <a:latin typeface="Arial Narrow" pitchFamily="34" charset="0"/>
              </a:rPr>
              <a:t>	</a:t>
            </a:r>
            <a:r>
              <a:rPr lang="en-US" sz="2800" smtClean="0">
                <a:latin typeface="Calibri" pitchFamily="34" charset="0"/>
              </a:rPr>
              <a:t>Numerous possible causes. Includes </a:t>
            </a:r>
            <a:r>
              <a:rPr lang="en-US" sz="2800" smtClean="0">
                <a:solidFill>
                  <a:srgbClr val="C70F05"/>
                </a:solidFill>
                <a:latin typeface="Calibri" pitchFamily="34" charset="0"/>
              </a:rPr>
              <a:t>malicious behaviors </a:t>
            </a:r>
            <a:r>
              <a:rPr lang="en-US" sz="2800" smtClean="0">
                <a:latin typeface="Calibri" pitchFamily="34" charset="0"/>
              </a:rPr>
              <a:t>(like a process executing a different program instead of the specified one) </a:t>
            </a:r>
            <a:r>
              <a:rPr lang="en-US" sz="2800" smtClean="0">
                <a:solidFill>
                  <a:srgbClr val="C70F05"/>
                </a:solidFill>
                <a:latin typeface="Calibri" pitchFamily="34" charset="0"/>
              </a:rPr>
              <a:t>too</a:t>
            </a:r>
            <a:r>
              <a:rPr lang="en-US" sz="2800" smtClean="0">
                <a:latin typeface="Calibri" pitchFamily="34" charset="0"/>
              </a:rPr>
              <a:t>.</a:t>
            </a:r>
          </a:p>
          <a:p>
            <a:pPr eaLnBrk="1" hangingPunct="1">
              <a:lnSpc>
                <a:spcPct val="90000"/>
              </a:lnSpc>
              <a:buFont typeface="Monotype Sorts" pitchFamily="2" charset="2"/>
              <a:buNone/>
            </a:pPr>
            <a:endParaRPr lang="en-US" sz="2800" smtClean="0">
              <a:latin typeface="Calibri" pitchFamily="34" charset="0"/>
            </a:endParaRPr>
          </a:p>
          <a:p>
            <a:pPr eaLnBrk="1" hangingPunct="1">
              <a:lnSpc>
                <a:spcPct val="90000"/>
              </a:lnSpc>
              <a:buFont typeface="Monotype Sorts" pitchFamily="2" charset="2"/>
              <a:buNone/>
            </a:pPr>
            <a:r>
              <a:rPr lang="en-US" sz="2800" smtClean="0">
                <a:latin typeface="Calibri" pitchFamily="34" charset="0"/>
              </a:rPr>
              <a:t>	Most difficult kind of failure to deal with.</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p:txBody>
          <a:bodyPr/>
          <a:lstStyle/>
          <a:p>
            <a:pPr>
              <a:lnSpc>
                <a:spcPct val="70000"/>
              </a:lnSpc>
            </a:pPr>
            <a:r>
              <a:rPr lang="en-US" smtClean="0"/>
              <a:t>Hardware Errors and Error Control Schemes</a:t>
            </a:r>
          </a:p>
        </p:txBody>
      </p:sp>
      <p:sp>
        <p:nvSpPr>
          <p:cNvPr id="14339" name="Slide Number Placeholder 2"/>
          <p:cNvSpPr txBox="1">
            <a:spLocks noGrp="1"/>
          </p:cNvSpPr>
          <p:nvPr/>
        </p:nvSpPr>
        <p:spPr bwMode="auto">
          <a:xfrm>
            <a:off x="0" y="1028700"/>
            <a:ext cx="533400" cy="242888"/>
          </a:xfrm>
          <a:prstGeom prst="rect">
            <a:avLst/>
          </a:prstGeom>
          <a:noFill/>
          <a:ln w="9525">
            <a:noFill/>
            <a:miter lim="800000"/>
            <a:headEnd/>
            <a:tailEnd/>
          </a:ln>
        </p:spPr>
        <p:txBody>
          <a:bodyPr anchor="ctr"/>
          <a:lstStyle/>
          <a:p>
            <a:pPr eaLnBrk="1" hangingPunct="1"/>
            <a:fld id="{BFDE0C7F-837A-4259-9990-799CC2F39B9E}" type="slidenum">
              <a:rPr lang="en-US" sz="1400" b="1">
                <a:solidFill>
                  <a:srgbClr val="FFFFFF"/>
                </a:solidFill>
                <a:latin typeface="Tw Cen MT" pitchFamily="34" charset="0"/>
                <a:cs typeface="Arial" pitchFamily="34" charset="0"/>
              </a:rPr>
              <a:pPr eaLnBrk="1" hangingPunct="1"/>
              <a:t>111</a:t>
            </a:fld>
            <a:endParaRPr lang="en-US" sz="1400" b="1">
              <a:solidFill>
                <a:srgbClr val="FFFFFF"/>
              </a:solidFill>
              <a:latin typeface="Tw Cen MT" pitchFamily="34" charset="0"/>
              <a:cs typeface="Arial" pitchFamily="34" charset="0"/>
            </a:endParaRPr>
          </a:p>
        </p:txBody>
      </p:sp>
      <p:graphicFrame>
        <p:nvGraphicFramePr>
          <p:cNvPr id="89092" name="Group 4"/>
          <p:cNvGraphicFramePr>
            <a:graphicFrameLocks noGrp="1"/>
          </p:cNvGraphicFramePr>
          <p:nvPr/>
        </p:nvGraphicFramePr>
        <p:xfrm>
          <a:off x="228600" y="1905000"/>
          <a:ext cx="8763000" cy="2137728"/>
        </p:xfrm>
        <a:graphic>
          <a:graphicData uri="http://schemas.openxmlformats.org/drawingml/2006/table">
            <a:tbl>
              <a:tblPr/>
              <a:tblGrid>
                <a:gridCol w="1752600"/>
                <a:gridCol w="2514600"/>
                <a:gridCol w="1295400"/>
                <a:gridCol w="3200400"/>
              </a:tblGrid>
              <a:tr h="53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Failures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Causes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Metrics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Traditional Approaches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284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Soft Errors, Hard Failures, System Crash</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External Radiations, Thermal Effects,  Power Loss, Poor Design, Aging</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FIT, MTTF, MTBF</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Spatial Redundancy (TMR, Duplex,  RAID-1 etc.) and Data Redundancy (EDC, ECC, RAID-5, etc.)</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bl>
          </a:graphicData>
        </a:graphic>
      </p:graphicFrame>
      <p:sp>
        <p:nvSpPr>
          <p:cNvPr id="14357" name="TextBox 4"/>
          <p:cNvSpPr txBox="1">
            <a:spLocks noChangeArrowheads="1"/>
          </p:cNvSpPr>
          <p:nvPr/>
        </p:nvSpPr>
        <p:spPr bwMode="auto">
          <a:xfrm>
            <a:off x="6934200" y="4813300"/>
            <a:ext cx="2252663" cy="2070100"/>
          </a:xfrm>
          <a:prstGeom prst="rect">
            <a:avLst/>
          </a:prstGeom>
          <a:noFill/>
          <a:ln w="9525">
            <a:noFill/>
            <a:miter lim="800000"/>
            <a:headEnd/>
            <a:tailEnd/>
          </a:ln>
        </p:spPr>
        <p:txBody>
          <a:bodyPr wrap="none">
            <a:spAutoFit/>
          </a:bodyPr>
          <a:lstStyle/>
          <a:p>
            <a:pPr algn="l" eaLnBrk="1" hangingPunct="1">
              <a:buFont typeface="Arial" pitchFamily="34" charset="0"/>
              <a:buChar char="•"/>
            </a:pPr>
            <a:r>
              <a:rPr lang="en-US" sz="1200">
                <a:latin typeface="Tw Cen MT" pitchFamily="34" charset="0"/>
                <a:cs typeface="Arial" pitchFamily="34" charset="0"/>
              </a:rPr>
              <a:t>FIT: Failures in Time (10</a:t>
            </a:r>
            <a:r>
              <a:rPr lang="en-US" sz="1200" baseline="30000">
                <a:latin typeface="Tw Cen MT" pitchFamily="34" charset="0"/>
                <a:cs typeface="Arial" pitchFamily="34" charset="0"/>
              </a:rPr>
              <a:t>9</a:t>
            </a:r>
            <a:r>
              <a:rPr lang="en-US" sz="1200">
                <a:latin typeface="Tw Cen MT" pitchFamily="34" charset="0"/>
                <a:cs typeface="Arial" pitchFamily="34" charset="0"/>
              </a:rPr>
              <a:t> hours)</a:t>
            </a:r>
          </a:p>
          <a:p>
            <a:pPr algn="l" eaLnBrk="1" hangingPunct="1">
              <a:buFont typeface="Arial" pitchFamily="34" charset="0"/>
              <a:buChar char="•"/>
            </a:pPr>
            <a:r>
              <a:rPr lang="en-US" sz="1200">
                <a:latin typeface="Tw Cen MT" pitchFamily="34" charset="0"/>
                <a:cs typeface="Arial" pitchFamily="34" charset="0"/>
              </a:rPr>
              <a:t>MTTF: Mean Time To Failure</a:t>
            </a:r>
          </a:p>
          <a:p>
            <a:pPr algn="l" eaLnBrk="1" hangingPunct="1">
              <a:buFont typeface="Arial" pitchFamily="34" charset="0"/>
              <a:buChar char="•"/>
            </a:pPr>
            <a:r>
              <a:rPr lang="en-US" sz="1200">
                <a:latin typeface="Tw Cen MT" pitchFamily="34" charset="0"/>
                <a:cs typeface="Arial" pitchFamily="34" charset="0"/>
              </a:rPr>
              <a:t>MTBF: Mean Time b/w Failures</a:t>
            </a:r>
          </a:p>
          <a:p>
            <a:pPr algn="l" eaLnBrk="1" hangingPunct="1">
              <a:buFont typeface="Arial" pitchFamily="34" charset="0"/>
              <a:buChar char="•"/>
            </a:pPr>
            <a:r>
              <a:rPr lang="en-US" sz="1200">
                <a:latin typeface="Tw Cen MT" pitchFamily="34" charset="0"/>
                <a:cs typeface="Arial" pitchFamily="34" charset="0"/>
              </a:rPr>
              <a:t>TMR: Triple Modular Redundancy</a:t>
            </a:r>
          </a:p>
          <a:p>
            <a:pPr algn="l" eaLnBrk="1" hangingPunct="1">
              <a:buFont typeface="Arial" pitchFamily="34" charset="0"/>
              <a:buChar char="•"/>
            </a:pPr>
            <a:r>
              <a:rPr lang="en-US" sz="1200">
                <a:latin typeface="Tw Cen MT" pitchFamily="34" charset="0"/>
                <a:cs typeface="Arial" pitchFamily="34" charset="0"/>
              </a:rPr>
              <a:t>EDC: Error Detection Codes</a:t>
            </a:r>
          </a:p>
          <a:p>
            <a:pPr algn="l" eaLnBrk="1" hangingPunct="1">
              <a:buFont typeface="Arial" pitchFamily="34" charset="0"/>
              <a:buChar char="•"/>
            </a:pPr>
            <a:r>
              <a:rPr lang="en-US" sz="1200">
                <a:latin typeface="Tw Cen MT" pitchFamily="34" charset="0"/>
                <a:cs typeface="Arial" pitchFamily="34" charset="0"/>
              </a:rPr>
              <a:t>ECC: Error Correction Codes</a:t>
            </a:r>
          </a:p>
          <a:p>
            <a:pPr algn="l" eaLnBrk="1" hangingPunct="1">
              <a:buFont typeface="Arial" pitchFamily="34" charset="0"/>
              <a:buChar char="•"/>
            </a:pPr>
            <a:r>
              <a:rPr lang="en-US" sz="1200">
                <a:latin typeface="Tw Cen MT" pitchFamily="34" charset="0"/>
                <a:cs typeface="Arial" pitchFamily="34" charset="0"/>
              </a:rPr>
              <a:t>RAID: Redundant Array of </a:t>
            </a:r>
          </a:p>
          <a:p>
            <a:pPr algn="l" eaLnBrk="1" hangingPunct="1"/>
            <a:r>
              <a:rPr lang="en-US" sz="1200">
                <a:latin typeface="Tw Cen MT" pitchFamily="34" charset="0"/>
                <a:cs typeface="Arial" pitchFamily="34" charset="0"/>
              </a:rPr>
              <a:t>Inexpensive Drives</a:t>
            </a:r>
          </a:p>
        </p:txBody>
      </p:sp>
      <p:sp>
        <p:nvSpPr>
          <p:cNvPr id="13338" name="Rectangle 26"/>
          <p:cNvSpPr>
            <a:spLocks/>
          </p:cNvSpPr>
          <p:nvPr/>
        </p:nvSpPr>
        <p:spPr bwMode="auto">
          <a:xfrm>
            <a:off x="152400" y="4241800"/>
            <a:ext cx="7239000" cy="2032000"/>
          </a:xfrm>
          <a:prstGeom prst="rect">
            <a:avLst/>
          </a:prstGeom>
          <a:noFill/>
          <a:ln w="9525">
            <a:noFill/>
            <a:miter lim="800000"/>
            <a:headEnd/>
            <a:tailEnd/>
          </a:ln>
        </p:spPr>
        <p:txBody>
          <a:bodyPr/>
          <a:lstStyle/>
          <a:p>
            <a:pPr marL="319088" indent="-319088" algn="l">
              <a:spcBef>
                <a:spcPts val="700"/>
              </a:spcBef>
              <a:buClr>
                <a:schemeClr val="accent2"/>
              </a:buClr>
              <a:buSzPct val="60000"/>
              <a:buFont typeface="Wingdings" pitchFamily="2" charset="2"/>
              <a:buChar char=""/>
              <a:defRPr/>
            </a:pPr>
            <a:r>
              <a:rPr lang="en-US" sz="2400" dirty="0">
                <a:latin typeface="Tw Cen MT" pitchFamily="34" charset="0"/>
                <a:cs typeface="Arial" charset="0"/>
              </a:rPr>
              <a:t>Hardware failures are increasing as technology scales</a:t>
            </a:r>
          </a:p>
          <a:p>
            <a:pPr marL="639763" lvl="1" indent="-273050" algn="l">
              <a:spcBef>
                <a:spcPts val="550"/>
              </a:spcBef>
              <a:buClr>
                <a:schemeClr val="accent1"/>
              </a:buClr>
              <a:buSzPct val="70000"/>
              <a:buFont typeface="Wingdings 2" pitchFamily="18" charset="2"/>
              <a:buChar char=""/>
              <a:defRPr/>
            </a:pPr>
            <a:r>
              <a:rPr lang="en-US" dirty="0">
                <a:latin typeface="Tw Cen MT" pitchFamily="34" charset="0"/>
                <a:cs typeface="Arial" charset="0"/>
              </a:rPr>
              <a:t>(e.g.) SER increases by up to 1000 </a:t>
            </a:r>
            <a:r>
              <a:rPr lang="en-US" dirty="0">
                <a:latin typeface="+mn-lt"/>
                <a:cs typeface="Arial" charset="0"/>
              </a:rPr>
              <a:t>times [</a:t>
            </a:r>
            <a:r>
              <a:rPr lang="en-US" dirty="0" err="1">
                <a:latin typeface="+mn-lt"/>
                <a:cs typeface="Arial" charset="0"/>
              </a:rPr>
              <a:t>Mastipuram</a:t>
            </a:r>
            <a:r>
              <a:rPr lang="en-US" dirty="0">
                <a:latin typeface="+mn-lt"/>
                <a:cs typeface="Arial" charset="0"/>
              </a:rPr>
              <a:t>, 04]</a:t>
            </a:r>
          </a:p>
          <a:p>
            <a:pPr marL="319088" indent="-319088" algn="l">
              <a:spcBef>
                <a:spcPts val="700"/>
              </a:spcBef>
              <a:buClr>
                <a:schemeClr val="accent2"/>
              </a:buClr>
              <a:buSzPct val="60000"/>
              <a:buFont typeface="Wingdings" pitchFamily="2" charset="2"/>
              <a:buChar char=""/>
              <a:defRPr/>
            </a:pPr>
            <a:r>
              <a:rPr lang="en-US" sz="2400" dirty="0">
                <a:latin typeface="Tw Cen MT" pitchFamily="34" charset="0"/>
                <a:cs typeface="Arial" charset="0"/>
              </a:rPr>
              <a:t>Redundancy techniques are expensive</a:t>
            </a:r>
          </a:p>
          <a:p>
            <a:pPr marL="639763" lvl="1" indent="-273050" algn="l">
              <a:spcBef>
                <a:spcPts val="550"/>
              </a:spcBef>
              <a:buClr>
                <a:schemeClr val="accent1"/>
              </a:buClr>
              <a:buSzPct val="70000"/>
              <a:buFont typeface="Wingdings 2" pitchFamily="18" charset="2"/>
              <a:buChar char=""/>
              <a:defRPr/>
            </a:pPr>
            <a:r>
              <a:rPr lang="en-US" dirty="0">
                <a:latin typeface="Tw Cen MT" pitchFamily="34" charset="0"/>
                <a:cs typeface="Arial" charset="0"/>
              </a:rPr>
              <a:t>(e.g.) ECC-based protection in caches can incur 95% performance penalty [Li, 05]</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idx="4294967295"/>
          </p:nvPr>
        </p:nvSpPr>
        <p:spPr>
          <a:xfrm>
            <a:off x="609600" y="304800"/>
            <a:ext cx="7848600" cy="935038"/>
          </a:xfrm>
        </p:spPr>
        <p:txBody>
          <a:bodyPr>
            <a:normAutofit fontScale="90000"/>
          </a:bodyPr>
          <a:lstStyle/>
          <a:p>
            <a:pPr>
              <a:lnSpc>
                <a:spcPct val="70000"/>
              </a:lnSpc>
            </a:pPr>
            <a:r>
              <a:rPr lang="en-US" smtClean="0"/>
              <a:t>Software Errors and Error Control Schemes</a:t>
            </a:r>
          </a:p>
        </p:txBody>
      </p:sp>
      <p:sp>
        <p:nvSpPr>
          <p:cNvPr id="17411" name="Slide Number Placeholder 2"/>
          <p:cNvSpPr txBox="1">
            <a:spLocks noGrp="1"/>
          </p:cNvSpPr>
          <p:nvPr/>
        </p:nvSpPr>
        <p:spPr bwMode="auto">
          <a:xfrm>
            <a:off x="0" y="1028700"/>
            <a:ext cx="533400" cy="242888"/>
          </a:xfrm>
          <a:prstGeom prst="rect">
            <a:avLst/>
          </a:prstGeom>
          <a:noFill/>
          <a:ln w="9525">
            <a:noFill/>
            <a:miter lim="800000"/>
            <a:headEnd/>
            <a:tailEnd/>
          </a:ln>
        </p:spPr>
        <p:txBody>
          <a:bodyPr anchor="ctr"/>
          <a:lstStyle/>
          <a:p>
            <a:pPr eaLnBrk="1" hangingPunct="1"/>
            <a:fld id="{88DD663A-1BD2-40D0-ACDD-792F265C7846}" type="slidenum">
              <a:rPr lang="en-US" sz="1400" b="1">
                <a:solidFill>
                  <a:srgbClr val="FFFFFF"/>
                </a:solidFill>
                <a:latin typeface="Tw Cen MT" pitchFamily="34" charset="0"/>
                <a:cs typeface="Arial" pitchFamily="34" charset="0"/>
              </a:rPr>
              <a:pPr eaLnBrk="1" hangingPunct="1"/>
              <a:t>112</a:t>
            </a:fld>
            <a:endParaRPr lang="en-US" sz="1400" b="1">
              <a:solidFill>
                <a:srgbClr val="FFFFFF"/>
              </a:solidFill>
              <a:latin typeface="Tw Cen MT" pitchFamily="34" charset="0"/>
              <a:cs typeface="Arial" pitchFamily="34" charset="0"/>
            </a:endParaRPr>
          </a:p>
        </p:txBody>
      </p:sp>
      <p:graphicFrame>
        <p:nvGraphicFramePr>
          <p:cNvPr id="92164" name="Group 4"/>
          <p:cNvGraphicFramePr>
            <a:graphicFrameLocks noGrp="1"/>
          </p:cNvGraphicFramePr>
          <p:nvPr/>
        </p:nvGraphicFramePr>
        <p:xfrm>
          <a:off x="228600" y="1905000"/>
          <a:ext cx="8763000" cy="2682240"/>
        </p:xfrm>
        <a:graphic>
          <a:graphicData uri="http://schemas.openxmlformats.org/drawingml/2006/table">
            <a:tbl>
              <a:tblPr/>
              <a:tblGrid>
                <a:gridCol w="1600200"/>
                <a:gridCol w="2362200"/>
                <a:gridCol w="1676400"/>
                <a:gridCol w="3124200"/>
              </a:tblGrid>
              <a:tr h="4286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Failures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Causes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Metrics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Traditional Approaches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476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Wrong outputs, Infinite loops, Crash</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Incomplete Specification, Poor software design,  Bugs, Unhandled Exception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Number of Bugs/Klines, QoS, MTTF, MTBF</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Spatial Redundancy (N-version Programming, etc.), Temporal Redundancy (Checkpoints and Backward Recovery, etc.)</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bl>
          </a:graphicData>
        </a:graphic>
      </p:graphicFrame>
      <p:sp>
        <p:nvSpPr>
          <p:cNvPr id="17429" name="TextBox 4"/>
          <p:cNvSpPr txBox="1">
            <a:spLocks noChangeArrowheads="1"/>
          </p:cNvSpPr>
          <p:nvPr/>
        </p:nvSpPr>
        <p:spPr bwMode="auto">
          <a:xfrm>
            <a:off x="7435850" y="6489700"/>
            <a:ext cx="1708150" cy="368300"/>
          </a:xfrm>
          <a:prstGeom prst="rect">
            <a:avLst/>
          </a:prstGeom>
          <a:noFill/>
          <a:ln w="9525">
            <a:noFill/>
            <a:miter lim="800000"/>
            <a:headEnd/>
            <a:tailEnd/>
          </a:ln>
        </p:spPr>
        <p:txBody>
          <a:bodyPr wrap="none">
            <a:spAutoFit/>
          </a:bodyPr>
          <a:lstStyle/>
          <a:p>
            <a:pPr algn="l" eaLnBrk="1" hangingPunct="1">
              <a:buFont typeface="Arial" pitchFamily="34" charset="0"/>
              <a:buChar char="•"/>
            </a:pPr>
            <a:r>
              <a:rPr lang="en-US" sz="1200">
                <a:latin typeface="Tw Cen MT" pitchFamily="34" charset="0"/>
                <a:cs typeface="Arial" pitchFamily="34" charset="0"/>
              </a:rPr>
              <a:t>QoS: Quality of Service</a:t>
            </a:r>
          </a:p>
        </p:txBody>
      </p:sp>
      <p:sp>
        <p:nvSpPr>
          <p:cNvPr id="17430" name="Rectangle 26"/>
          <p:cNvSpPr>
            <a:spLocks/>
          </p:cNvSpPr>
          <p:nvPr/>
        </p:nvSpPr>
        <p:spPr bwMode="auto">
          <a:xfrm>
            <a:off x="152400" y="4445000"/>
            <a:ext cx="8839200" cy="2032000"/>
          </a:xfrm>
          <a:prstGeom prst="rect">
            <a:avLst/>
          </a:prstGeom>
          <a:noFill/>
          <a:ln w="9525">
            <a:noFill/>
            <a:miter lim="800000"/>
            <a:headEnd/>
            <a:tailEnd/>
          </a:ln>
        </p:spPr>
        <p:txBody>
          <a:bodyPr/>
          <a:lstStyle/>
          <a:p>
            <a:pPr marL="319088" indent="-319088" algn="l">
              <a:spcBef>
                <a:spcPts val="700"/>
              </a:spcBef>
              <a:buClr>
                <a:schemeClr val="accent2"/>
              </a:buClr>
              <a:buSzPct val="60000"/>
              <a:buFont typeface="Wingdings" pitchFamily="2" charset="2"/>
              <a:buChar char=""/>
            </a:pPr>
            <a:r>
              <a:rPr lang="en-US" sz="2400">
                <a:latin typeface="Tw Cen MT" pitchFamily="34" charset="0"/>
                <a:cs typeface="Arial" pitchFamily="34" charset="0"/>
              </a:rPr>
              <a:t>Software errors become dominant as system’s complexity increases</a:t>
            </a:r>
          </a:p>
          <a:p>
            <a:pPr marL="639763" lvl="1" indent="-273050" algn="l">
              <a:spcBef>
                <a:spcPts val="550"/>
              </a:spcBef>
              <a:buClr>
                <a:schemeClr val="accent1"/>
              </a:buClr>
              <a:buSzPct val="70000"/>
              <a:buFont typeface="Wingdings 2" pitchFamily="18" charset="2"/>
              <a:buChar char=""/>
            </a:pPr>
            <a:r>
              <a:rPr lang="en-US">
                <a:latin typeface="Tw Cen MT" pitchFamily="34" charset="0"/>
                <a:cs typeface="Arial" pitchFamily="34" charset="0"/>
              </a:rPr>
              <a:t>(e.g.) Several bugs per kilo lines</a:t>
            </a:r>
          </a:p>
          <a:p>
            <a:pPr marL="319088" indent="-319088" algn="l">
              <a:spcBef>
                <a:spcPts val="700"/>
              </a:spcBef>
              <a:buClr>
                <a:schemeClr val="accent2"/>
              </a:buClr>
              <a:buSzPct val="60000"/>
              <a:buFont typeface="Wingdings" pitchFamily="2" charset="2"/>
              <a:buChar char=""/>
            </a:pPr>
            <a:r>
              <a:rPr lang="en-US" sz="2400">
                <a:latin typeface="Tw Cen MT" pitchFamily="34" charset="0"/>
                <a:cs typeface="Arial" pitchFamily="34" charset="0"/>
              </a:rPr>
              <a:t>Hard to debug, and redundancy techniques are expensive</a:t>
            </a:r>
          </a:p>
          <a:p>
            <a:pPr marL="639763" lvl="1" indent="-273050" algn="l">
              <a:spcBef>
                <a:spcPts val="550"/>
              </a:spcBef>
              <a:buClr>
                <a:schemeClr val="accent1"/>
              </a:buClr>
              <a:buSzPct val="70000"/>
              <a:buFont typeface="Wingdings 2" pitchFamily="18" charset="2"/>
              <a:buChar char=""/>
            </a:pPr>
            <a:r>
              <a:rPr lang="en-US">
                <a:latin typeface="Tw Cen MT" pitchFamily="34" charset="0"/>
                <a:cs typeface="Arial" pitchFamily="34" charset="0"/>
              </a:rPr>
              <a:t>(e.g.) Backward recovery with checkpoints is inappropriate for real-time applications</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406400" y="228600"/>
            <a:ext cx="8737600" cy="1143000"/>
          </a:xfrm>
        </p:spPr>
        <p:txBody>
          <a:bodyPr/>
          <a:lstStyle/>
          <a:p>
            <a:pPr>
              <a:lnSpc>
                <a:spcPct val="70000"/>
              </a:lnSpc>
            </a:pPr>
            <a:r>
              <a:rPr lang="en-US" smtClean="0"/>
              <a:t>Network Errors and Error Control Schemes</a:t>
            </a:r>
          </a:p>
        </p:txBody>
      </p:sp>
      <p:sp>
        <p:nvSpPr>
          <p:cNvPr id="20483" name="Slide Number Placeholder 2"/>
          <p:cNvSpPr txBox="1">
            <a:spLocks noGrp="1"/>
          </p:cNvSpPr>
          <p:nvPr/>
        </p:nvSpPr>
        <p:spPr bwMode="auto">
          <a:xfrm>
            <a:off x="0" y="1028700"/>
            <a:ext cx="533400" cy="242888"/>
          </a:xfrm>
          <a:prstGeom prst="rect">
            <a:avLst/>
          </a:prstGeom>
          <a:noFill/>
          <a:ln w="9525">
            <a:noFill/>
            <a:miter lim="800000"/>
            <a:headEnd/>
            <a:tailEnd/>
          </a:ln>
        </p:spPr>
        <p:txBody>
          <a:bodyPr anchor="ctr"/>
          <a:lstStyle/>
          <a:p>
            <a:pPr eaLnBrk="1" hangingPunct="1"/>
            <a:fld id="{C3A815CD-4993-4F57-BB37-2C71D2113F5E}" type="slidenum">
              <a:rPr lang="en-US" sz="1400" b="1">
                <a:solidFill>
                  <a:srgbClr val="FFFFFF"/>
                </a:solidFill>
                <a:latin typeface="Tw Cen MT" pitchFamily="34" charset="0"/>
                <a:cs typeface="Arial" pitchFamily="34" charset="0"/>
              </a:rPr>
              <a:pPr eaLnBrk="1" hangingPunct="1"/>
              <a:t>113</a:t>
            </a:fld>
            <a:endParaRPr lang="en-US" sz="1400" b="1">
              <a:solidFill>
                <a:srgbClr val="FFFFFF"/>
              </a:solidFill>
              <a:latin typeface="Tw Cen MT" pitchFamily="34" charset="0"/>
              <a:cs typeface="Arial" pitchFamily="34" charset="0"/>
            </a:endParaRPr>
          </a:p>
        </p:txBody>
      </p:sp>
      <p:graphicFrame>
        <p:nvGraphicFramePr>
          <p:cNvPr id="70694" name="Group 38"/>
          <p:cNvGraphicFramePr>
            <a:graphicFrameLocks noGrp="1"/>
          </p:cNvGraphicFramePr>
          <p:nvPr/>
        </p:nvGraphicFramePr>
        <p:xfrm>
          <a:off x="228600" y="2006600"/>
          <a:ext cx="8686800" cy="2987040"/>
        </p:xfrm>
        <a:graphic>
          <a:graphicData uri="http://schemas.openxmlformats.org/drawingml/2006/table">
            <a:tbl>
              <a:tblPr/>
              <a:tblGrid>
                <a:gridCol w="1768475"/>
                <a:gridCol w="1920875"/>
                <a:gridCol w="1614488"/>
                <a:gridCol w="3382962"/>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Failures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Causes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Metrics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sz="2800" b="1" i="0" u="none" strike="noStrike" cap="none" normalizeH="0" baseline="0" smtClean="0">
                          <a:ln>
                            <a:noFill/>
                          </a:ln>
                          <a:solidFill>
                            <a:srgbClr val="FFFFFF"/>
                          </a:solidFill>
                          <a:effectLst/>
                          <a:latin typeface="Tahoma" pitchFamily="34" charset="0"/>
                          <a:cs typeface="Tahoma" pitchFamily="34" charset="0"/>
                        </a:rPr>
                        <a:t>Traditional Approaches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Data Losses, Deadline Misses, Node (Link) Failure, System Down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Network Congestion, Noise/Interference, Malicious Attacks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Packet Loss Rate, Deadline Miss Rate, SNR, MTTF, MTBF, MTTR</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sz="2000" b="0" i="0" u="none" strike="noStrike" cap="none" normalizeH="0" baseline="0" smtClean="0">
                          <a:ln>
                            <a:noFill/>
                          </a:ln>
                          <a:solidFill>
                            <a:srgbClr val="000000"/>
                          </a:solidFill>
                          <a:effectLst/>
                          <a:latin typeface="Tahoma" pitchFamily="34" charset="0"/>
                          <a:cs typeface="Tahoma" pitchFamily="34" charset="0"/>
                        </a:rPr>
                        <a:t>Resource Reservation, Data Redundancy (CRC, etc.), Temporal Redundancy (Retransmission, etc.), Spatial Redundancy (Replicated Nodes, MIMO, etc.)</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bl>
          </a:graphicData>
        </a:graphic>
      </p:graphicFrame>
      <p:sp>
        <p:nvSpPr>
          <p:cNvPr id="20501" name="TextBox 5"/>
          <p:cNvSpPr txBox="1">
            <a:spLocks noChangeArrowheads="1"/>
          </p:cNvSpPr>
          <p:nvPr/>
        </p:nvSpPr>
        <p:spPr bwMode="auto">
          <a:xfrm>
            <a:off x="6943725" y="4953000"/>
            <a:ext cx="2138363" cy="822325"/>
          </a:xfrm>
          <a:prstGeom prst="rect">
            <a:avLst/>
          </a:prstGeom>
          <a:noFill/>
          <a:ln w="9525">
            <a:noFill/>
            <a:miter lim="800000"/>
            <a:headEnd/>
            <a:tailEnd/>
          </a:ln>
        </p:spPr>
        <p:txBody>
          <a:bodyPr wrap="none">
            <a:spAutoFit/>
          </a:bodyPr>
          <a:lstStyle/>
          <a:p>
            <a:pPr algn="l" eaLnBrk="1" hangingPunct="1">
              <a:buFont typeface="Arial" pitchFamily="34" charset="0"/>
              <a:buChar char="•"/>
            </a:pPr>
            <a:r>
              <a:rPr lang="en-US" sz="1200">
                <a:latin typeface="Tw Cen MT" pitchFamily="34" charset="0"/>
                <a:cs typeface="Arial" pitchFamily="34" charset="0"/>
              </a:rPr>
              <a:t>SNR: Signal to Noise Ratio</a:t>
            </a:r>
          </a:p>
          <a:p>
            <a:pPr algn="l" eaLnBrk="1" hangingPunct="1">
              <a:buFont typeface="Arial" pitchFamily="34" charset="0"/>
              <a:buChar char="•"/>
            </a:pPr>
            <a:r>
              <a:rPr lang="en-US" sz="1200">
                <a:latin typeface="Tw Cen MT" pitchFamily="34" charset="0"/>
                <a:cs typeface="Arial" pitchFamily="34" charset="0"/>
              </a:rPr>
              <a:t>MTTR: Mean Time To Recovery</a:t>
            </a:r>
          </a:p>
          <a:p>
            <a:pPr algn="l" eaLnBrk="1" hangingPunct="1">
              <a:buFont typeface="Arial" pitchFamily="34" charset="0"/>
              <a:buChar char="•"/>
            </a:pPr>
            <a:r>
              <a:rPr lang="en-US" sz="1200">
                <a:latin typeface="Tw Cen MT" pitchFamily="34" charset="0"/>
                <a:cs typeface="Arial" pitchFamily="34" charset="0"/>
              </a:rPr>
              <a:t>CRC: Cyclic Redundancy Check</a:t>
            </a:r>
          </a:p>
          <a:p>
            <a:pPr algn="l" eaLnBrk="1" hangingPunct="1">
              <a:buFont typeface="Arial" pitchFamily="34" charset="0"/>
              <a:buChar char="•"/>
            </a:pPr>
            <a:r>
              <a:rPr lang="en-US" sz="1200">
                <a:latin typeface="Tw Cen MT" pitchFamily="34" charset="0"/>
                <a:cs typeface="Arial" pitchFamily="34" charset="0"/>
              </a:rPr>
              <a:t>MIMO: Multiple-In Multiple-Out</a:t>
            </a:r>
          </a:p>
        </p:txBody>
      </p:sp>
      <p:sp>
        <p:nvSpPr>
          <p:cNvPr id="20502" name="Rectangle 32"/>
          <p:cNvSpPr>
            <a:spLocks/>
          </p:cNvSpPr>
          <p:nvPr/>
        </p:nvSpPr>
        <p:spPr bwMode="auto">
          <a:xfrm>
            <a:off x="152400" y="4927600"/>
            <a:ext cx="8991600" cy="1752600"/>
          </a:xfrm>
          <a:prstGeom prst="rect">
            <a:avLst/>
          </a:prstGeom>
          <a:noFill/>
          <a:ln w="9525">
            <a:noFill/>
            <a:miter lim="800000"/>
            <a:headEnd/>
            <a:tailEnd/>
          </a:ln>
        </p:spPr>
        <p:txBody>
          <a:bodyPr/>
          <a:lstStyle/>
          <a:p>
            <a:pPr marL="319088" indent="-319088" algn="l">
              <a:spcBef>
                <a:spcPts val="700"/>
              </a:spcBef>
              <a:buClr>
                <a:schemeClr val="accent2"/>
              </a:buClr>
              <a:buSzPct val="60000"/>
              <a:buFont typeface="Wingdings" pitchFamily="2" charset="2"/>
              <a:buChar char=""/>
            </a:pPr>
            <a:r>
              <a:rPr lang="en-US" sz="2400">
                <a:latin typeface="Tw Cen MT" pitchFamily="34" charset="0"/>
                <a:cs typeface="Arial" pitchFamily="34" charset="0"/>
              </a:rPr>
              <a:t>Omission Errors – lost/dropped messages</a:t>
            </a:r>
          </a:p>
          <a:p>
            <a:pPr marL="319088" indent="-319088" algn="l">
              <a:spcBef>
                <a:spcPts val="700"/>
              </a:spcBef>
              <a:buClr>
                <a:schemeClr val="accent2"/>
              </a:buClr>
              <a:buSzPct val="60000"/>
              <a:buFont typeface="Wingdings" pitchFamily="2" charset="2"/>
              <a:buChar char=""/>
            </a:pPr>
            <a:r>
              <a:rPr lang="en-US" sz="2400">
                <a:latin typeface="Tw Cen MT" pitchFamily="34" charset="0"/>
                <a:cs typeface="Arial" pitchFamily="34" charset="0"/>
              </a:rPr>
              <a:t>Network is unreliable (especially, wireless networks)</a:t>
            </a:r>
          </a:p>
          <a:p>
            <a:pPr marL="742950" lvl="1" indent="-285750" algn="l" eaLnBrk="1" hangingPunct="1">
              <a:spcBef>
                <a:spcPct val="20000"/>
              </a:spcBef>
              <a:buClr>
                <a:schemeClr val="accent2"/>
              </a:buClr>
              <a:buFont typeface="Monotype Sorts" pitchFamily="2" charset="2"/>
              <a:buChar char="y"/>
            </a:pPr>
            <a:r>
              <a:rPr kumimoji="1" lang="en-US"/>
              <a:t> Buffer overflow, Collisions at the MAC layer, Receiver out of range</a:t>
            </a:r>
            <a:endParaRPr lang="en-US" sz="2400">
              <a:latin typeface="Tw Cen MT" pitchFamily="34" charset="0"/>
              <a:cs typeface="Arial" pitchFamily="34" charset="0"/>
            </a:endParaRPr>
          </a:p>
          <a:p>
            <a:pPr marL="319088" indent="-319088" algn="l">
              <a:spcBef>
                <a:spcPts val="700"/>
              </a:spcBef>
              <a:buClr>
                <a:schemeClr val="accent2"/>
              </a:buClr>
              <a:buSzPct val="60000"/>
              <a:buFont typeface="Wingdings" pitchFamily="2" charset="2"/>
              <a:buChar char=""/>
            </a:pPr>
            <a:r>
              <a:rPr lang="en-US" sz="2400">
                <a:latin typeface="Tw Cen MT" pitchFamily="34" charset="0"/>
                <a:cs typeface="Arial" pitchFamily="34" charset="0"/>
              </a:rPr>
              <a:t>Joint approaches across OSI layers have been investigated for minimal costs </a:t>
            </a:r>
            <a:r>
              <a:rPr lang="en-US" sz="1600">
                <a:latin typeface="Tw Cen MT" pitchFamily="34" charset="0"/>
                <a:cs typeface="Arial" pitchFamily="34" charset="0"/>
              </a:rPr>
              <a:t>[Vuran, 06][Schaar, 07]</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685800" y="0"/>
            <a:ext cx="7772400" cy="1143000"/>
          </a:xfrm>
        </p:spPr>
        <p:txBody>
          <a:bodyPr anchor="ctr"/>
          <a:lstStyle/>
          <a:p>
            <a:r>
              <a:rPr lang="en-US" b="1" smtClean="0"/>
              <a:t>Classifying fault-tolerance</a:t>
            </a:r>
            <a:endParaRPr lang="en-US" smtClean="0"/>
          </a:p>
        </p:txBody>
      </p:sp>
      <p:sp>
        <p:nvSpPr>
          <p:cNvPr id="22531" name="Rectangle 3"/>
          <p:cNvSpPr>
            <a:spLocks noChangeArrowheads="1"/>
          </p:cNvSpPr>
          <p:nvPr/>
        </p:nvSpPr>
        <p:spPr bwMode="auto">
          <a:xfrm>
            <a:off x="609600" y="1603375"/>
            <a:ext cx="7848600" cy="2282825"/>
          </a:xfrm>
          <a:prstGeom prst="rect">
            <a:avLst/>
          </a:prstGeom>
          <a:noFill/>
          <a:ln w="9525">
            <a:noFill/>
            <a:miter lim="800000"/>
            <a:headEnd/>
            <a:tailEnd/>
          </a:ln>
        </p:spPr>
        <p:txBody>
          <a:bodyPr>
            <a:spAutoFit/>
          </a:bodyPr>
          <a:lstStyle/>
          <a:p>
            <a:pPr algn="l"/>
            <a:r>
              <a:rPr lang="en-US" sz="2400" b="1">
                <a:solidFill>
                  <a:srgbClr val="C70F05"/>
                </a:solidFill>
                <a:latin typeface="Arial Narrow" pitchFamily="34" charset="0"/>
                <a:ea typeface="ＭＳ Ｐゴシック" pitchFamily="34" charset="-128"/>
              </a:rPr>
              <a:t>Fail-safe tolerance</a:t>
            </a:r>
            <a:r>
              <a:rPr lang="en-US" sz="2400">
                <a:latin typeface="Arial Narrow" pitchFamily="34" charset="0"/>
                <a:ea typeface="ＭＳ Ｐゴシック" pitchFamily="34" charset="-128"/>
              </a:rPr>
              <a:t> </a:t>
            </a:r>
          </a:p>
          <a:p>
            <a:pPr algn="l"/>
            <a:r>
              <a:rPr lang="en-US" sz="2400">
                <a:latin typeface="Arial Narrow" pitchFamily="34" charset="0"/>
                <a:ea typeface="ＭＳ Ｐゴシック" pitchFamily="34" charset="-128"/>
              </a:rPr>
              <a:t>Given safety predicate is preserved, but liveness may be affected</a:t>
            </a:r>
          </a:p>
          <a:p>
            <a:pPr algn="l"/>
            <a:endParaRPr lang="en-US" sz="2400">
              <a:latin typeface="Arial Narrow" pitchFamily="34" charset="0"/>
              <a:ea typeface="ＭＳ Ｐゴシック" pitchFamily="34" charset="-128"/>
            </a:endParaRPr>
          </a:p>
          <a:p>
            <a:pPr algn="l"/>
            <a:r>
              <a:rPr lang="en-US" sz="2400" b="1">
                <a:solidFill>
                  <a:schemeClr val="accent2"/>
                </a:solidFill>
                <a:latin typeface="Arial Narrow" pitchFamily="34" charset="0"/>
                <a:ea typeface="ＭＳ Ｐゴシック" pitchFamily="34" charset="-128"/>
              </a:rPr>
              <a:t>Example</a:t>
            </a:r>
            <a:r>
              <a:rPr lang="en-US" sz="2400">
                <a:solidFill>
                  <a:schemeClr val="accent2"/>
                </a:solidFill>
                <a:latin typeface="Arial Narrow" pitchFamily="34" charset="0"/>
                <a:ea typeface="ＭＳ Ｐゴシック" pitchFamily="34" charset="-128"/>
              </a:rPr>
              <a:t>. Due to failure, no process can enter its critical section for an indefinite period. In a traffic crossing, failure changes the traffic in both directions to red.</a:t>
            </a:r>
          </a:p>
        </p:txBody>
      </p:sp>
      <p:sp>
        <p:nvSpPr>
          <p:cNvPr id="22532" name="Rectangle 4"/>
          <p:cNvSpPr>
            <a:spLocks noChangeArrowheads="1"/>
          </p:cNvSpPr>
          <p:nvPr/>
        </p:nvSpPr>
        <p:spPr bwMode="auto">
          <a:xfrm>
            <a:off x="457200" y="3962400"/>
            <a:ext cx="8077200" cy="2647950"/>
          </a:xfrm>
          <a:prstGeom prst="rect">
            <a:avLst/>
          </a:prstGeom>
          <a:noFill/>
          <a:ln w="9525">
            <a:noFill/>
            <a:miter lim="800000"/>
            <a:headEnd/>
            <a:tailEnd/>
          </a:ln>
        </p:spPr>
        <p:txBody>
          <a:bodyPr>
            <a:spAutoFit/>
          </a:bodyPr>
          <a:lstStyle/>
          <a:p>
            <a:pPr algn="l"/>
            <a:r>
              <a:rPr lang="en-US" sz="2400" b="1">
                <a:solidFill>
                  <a:srgbClr val="C70F05"/>
                </a:solidFill>
                <a:latin typeface="Arial Narrow" pitchFamily="34" charset="0"/>
                <a:ea typeface="ＭＳ Ｐゴシック" pitchFamily="34" charset="-128"/>
              </a:rPr>
              <a:t>Graceful degradation</a:t>
            </a:r>
            <a:r>
              <a:rPr lang="en-US" sz="2400">
                <a:latin typeface="Arial" pitchFamily="34" charset="0"/>
                <a:ea typeface="ＭＳ Ｐゴシック" pitchFamily="34" charset="-128"/>
              </a:rPr>
              <a:t> </a:t>
            </a:r>
          </a:p>
          <a:p>
            <a:pPr algn="l"/>
            <a:r>
              <a:rPr lang="en-US" sz="2400">
                <a:latin typeface="Arial Narrow" pitchFamily="34" charset="0"/>
                <a:ea typeface="ＭＳ Ｐゴシック" pitchFamily="34" charset="-128"/>
              </a:rPr>
              <a:t>Application continues, but in a “degraded” mode. Much depends on what kind of degradation is acceptable.</a:t>
            </a:r>
          </a:p>
          <a:p>
            <a:pPr algn="l"/>
            <a:endParaRPr lang="en-US" sz="2400" b="1">
              <a:solidFill>
                <a:schemeClr val="accent2"/>
              </a:solidFill>
              <a:latin typeface="Arial Narrow" pitchFamily="34" charset="0"/>
              <a:ea typeface="ＭＳ Ｐゴシック" pitchFamily="34" charset="-128"/>
            </a:endParaRPr>
          </a:p>
          <a:p>
            <a:pPr algn="l"/>
            <a:r>
              <a:rPr lang="en-US" sz="2400" b="1">
                <a:solidFill>
                  <a:schemeClr val="accent2"/>
                </a:solidFill>
                <a:latin typeface="Arial Narrow" pitchFamily="34" charset="0"/>
                <a:ea typeface="ＭＳ Ｐゴシック" pitchFamily="34" charset="-128"/>
              </a:rPr>
              <a:t>Example. </a:t>
            </a:r>
            <a:r>
              <a:rPr lang="en-US" sz="2400">
                <a:solidFill>
                  <a:schemeClr val="accent2"/>
                </a:solidFill>
                <a:latin typeface="Arial Narrow" pitchFamily="34" charset="0"/>
                <a:ea typeface="ＭＳ Ｐゴシック" pitchFamily="34" charset="-128"/>
              </a:rPr>
              <a:t>Consider message-based mutual exclusion. Processes will enter their critical sections, but not in timestamp order.</a:t>
            </a:r>
            <a:endParaRPr lang="en-US" sz="2400" b="1">
              <a:solidFill>
                <a:schemeClr val="accent2"/>
              </a:solidFill>
              <a:latin typeface="Arial Narrow" pitchFamily="34" charset="0"/>
              <a:ea typeface="ＭＳ Ｐゴシック" pitchFamily="34" charset="-128"/>
            </a:endParaRPr>
          </a:p>
          <a:p>
            <a:pPr algn="l"/>
            <a:endParaRPr lang="en-US" sz="2400" b="1">
              <a:solidFill>
                <a:schemeClr val="accent2"/>
              </a:solidFill>
              <a:latin typeface="Arial Narrow" pitchFamily="34" charset="0"/>
              <a:ea typeface="ＭＳ Ｐゴシック" pitchFamily="34" charset="-128"/>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a:lstStyle/>
          <a:p>
            <a:r>
              <a:rPr lang="en-US" smtClean="0"/>
              <a:t>Conventional Approaches</a:t>
            </a:r>
          </a:p>
        </p:txBody>
      </p:sp>
      <p:sp>
        <p:nvSpPr>
          <p:cNvPr id="23555" name="Content Placeholder 2"/>
          <p:cNvSpPr>
            <a:spLocks noGrp="1"/>
          </p:cNvSpPr>
          <p:nvPr>
            <p:ph sz="quarter" idx="4294967295"/>
          </p:nvPr>
        </p:nvSpPr>
        <p:spPr>
          <a:xfrm>
            <a:off x="609600" y="1397000"/>
            <a:ext cx="8153400" cy="4775200"/>
          </a:xfrm>
        </p:spPr>
        <p:txBody>
          <a:bodyPr/>
          <a:lstStyle/>
          <a:p>
            <a:pPr marL="457200" indent="-457200"/>
            <a:r>
              <a:rPr lang="en-US" sz="2800" smtClean="0"/>
              <a:t>Build redundancy into hardware/software</a:t>
            </a:r>
          </a:p>
          <a:p>
            <a:pPr marL="1257300" lvl="2" indent="-342900"/>
            <a:r>
              <a:rPr lang="en-US" altLang="ko-KR" sz="2000" smtClean="0">
                <a:ea typeface="Gulim" pitchFamily="34" charset="-127"/>
              </a:rPr>
              <a:t>Modular </a:t>
            </a:r>
            <a:r>
              <a:rPr lang="en-US" altLang="ko-KR" sz="2000" smtClean="0">
                <a:solidFill>
                  <a:srgbClr val="0000FF"/>
                </a:solidFill>
                <a:ea typeface="Gulim" pitchFamily="34" charset="-127"/>
              </a:rPr>
              <a:t>Redundancy,  N-Version</a:t>
            </a:r>
            <a:r>
              <a:rPr lang="en-US" altLang="ko-KR" sz="2000" smtClean="0">
                <a:ea typeface="Gulim" pitchFamily="34" charset="-127"/>
              </a:rPr>
              <a:t> Programming</a:t>
            </a:r>
            <a:r>
              <a:rPr lang="en-US" sz="2000" smtClean="0"/>
              <a:t>Conventional TRM (Triple Modular Redundancy) can incur 200% overheads without optimization.</a:t>
            </a:r>
          </a:p>
          <a:p>
            <a:pPr marL="1257300" lvl="2" indent="-342900"/>
            <a:r>
              <a:rPr lang="en-US" sz="2000" smtClean="0"/>
              <a:t>Replication of tasks and processes may result in overprovisioning</a:t>
            </a:r>
          </a:p>
          <a:p>
            <a:pPr marL="1257300" lvl="2" indent="-342900"/>
            <a:r>
              <a:rPr lang="en-US" sz="2000" smtClean="0"/>
              <a:t>Error Control Coding</a:t>
            </a:r>
          </a:p>
          <a:p>
            <a:pPr marL="457200" indent="-457200"/>
            <a:r>
              <a:rPr lang="en-US" sz="2800" smtClean="0"/>
              <a:t>Checkpointing and rollbacks </a:t>
            </a:r>
          </a:p>
          <a:p>
            <a:pPr marL="1257300" lvl="2" indent="-342900"/>
            <a:r>
              <a:rPr lang="en-US" sz="2000" smtClean="0"/>
              <a:t>Usually accomplished through logging (e.g. messages)</a:t>
            </a:r>
          </a:p>
          <a:p>
            <a:pPr marL="1257300" lvl="2" indent="-342900"/>
            <a:r>
              <a:rPr lang="en-US" sz="2000" smtClean="0"/>
              <a:t>Backward Recovery with Checkpoints cannot guarantee the completion time of a task.</a:t>
            </a:r>
          </a:p>
          <a:p>
            <a:pPr marL="457200" indent="-457200"/>
            <a:r>
              <a:rPr lang="en-US" sz="2800" smtClean="0"/>
              <a:t>Hybrid</a:t>
            </a:r>
          </a:p>
          <a:p>
            <a:pPr marL="1257300" lvl="2" indent="-342900"/>
            <a:r>
              <a:rPr lang="en-US" sz="2000" smtClean="0"/>
              <a:t>Recovery Blocks</a:t>
            </a:r>
          </a:p>
        </p:txBody>
      </p:sp>
      <p:sp>
        <p:nvSpPr>
          <p:cNvPr id="23556" name="Slide Number Placeholder 3"/>
          <p:cNvSpPr txBox="1">
            <a:spLocks noGrp="1"/>
          </p:cNvSpPr>
          <p:nvPr/>
        </p:nvSpPr>
        <p:spPr bwMode="auto">
          <a:xfrm>
            <a:off x="0" y="1028700"/>
            <a:ext cx="533400" cy="242888"/>
          </a:xfrm>
          <a:prstGeom prst="rect">
            <a:avLst/>
          </a:prstGeom>
          <a:noFill/>
          <a:ln w="9525">
            <a:noFill/>
            <a:miter lim="800000"/>
            <a:headEnd/>
            <a:tailEnd/>
          </a:ln>
        </p:spPr>
        <p:txBody>
          <a:bodyPr anchor="ctr"/>
          <a:lstStyle/>
          <a:p>
            <a:pPr eaLnBrk="1" hangingPunct="1"/>
            <a:fld id="{D6B72770-C8EA-4A96-A14F-E94E0D362597}" type="slidenum">
              <a:rPr lang="en-US" sz="1400" b="1">
                <a:solidFill>
                  <a:srgbClr val="FFFFFF"/>
                </a:solidFill>
                <a:latin typeface="Tw Cen MT" pitchFamily="34" charset="0"/>
                <a:cs typeface="Arial" pitchFamily="34" charset="0"/>
              </a:rPr>
              <a:pPr eaLnBrk="1" hangingPunct="1"/>
              <a:t>115</a:t>
            </a:fld>
            <a:endParaRPr lang="en-US" sz="1400" b="1">
              <a:solidFill>
                <a:srgbClr val="FFFFFF"/>
              </a:solidFill>
              <a:latin typeface="Tw Cen MT" pitchFamily="34" charset="0"/>
              <a:cs typeface="Arial" pitchFamily="34" charset="0"/>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Defining Consensus</a:t>
            </a:r>
            <a:endParaRPr lang="en-US" dirty="0"/>
          </a:p>
        </p:txBody>
      </p:sp>
      <p:sp>
        <p:nvSpPr>
          <p:cNvPr id="28674" name="Rectangle 3"/>
          <p:cNvSpPr>
            <a:spLocks noGrp="1" noChangeArrowheads="1"/>
          </p:cNvSpPr>
          <p:nvPr>
            <p:ph sz="quarter" idx="1"/>
          </p:nvPr>
        </p:nvSpPr>
        <p:spPr/>
        <p:txBody>
          <a:bodyPr/>
          <a:lstStyle/>
          <a:p>
            <a:pPr marL="609600" indent="-609600"/>
            <a:endParaRPr lang="en-US" sz="2000" smtClean="0">
              <a:latin typeface="Arial" pitchFamily="34" charset="0"/>
            </a:endParaRPr>
          </a:p>
          <a:p>
            <a:pPr marL="609600" indent="-609600"/>
            <a:r>
              <a:rPr lang="en-US" sz="2000" smtClean="0">
                <a:latin typeface="Arial" pitchFamily="34" charset="0"/>
              </a:rPr>
              <a:t>N processes</a:t>
            </a:r>
          </a:p>
          <a:p>
            <a:pPr marL="609600" indent="-609600"/>
            <a:r>
              <a:rPr lang="en-US" sz="2000" smtClean="0">
                <a:latin typeface="Arial" pitchFamily="34" charset="0"/>
              </a:rPr>
              <a:t>Each process p has </a:t>
            </a:r>
          </a:p>
          <a:p>
            <a:pPr marL="990600" lvl="1" indent="-533400"/>
            <a:r>
              <a:rPr lang="en-US" sz="1800" smtClean="0">
                <a:latin typeface="Arial" pitchFamily="34" charset="0"/>
              </a:rPr>
              <a:t>input variable xp : initially either 0 or 1</a:t>
            </a:r>
          </a:p>
          <a:p>
            <a:pPr marL="990600" lvl="1" indent="-533400">
              <a:buFont typeface="Arial Black" pitchFamily="34" charset="0"/>
              <a:buAutoNum type="arabicPeriod"/>
            </a:pPr>
            <a:r>
              <a:rPr lang="en-US" sz="1800" smtClean="0">
                <a:latin typeface="Arial" pitchFamily="34" charset="0"/>
              </a:rPr>
              <a:t>output variable yp : initially b (b=undecided) – can be changed only once</a:t>
            </a:r>
          </a:p>
          <a:p>
            <a:pPr marL="609600" indent="-609600"/>
            <a:r>
              <a:rPr lang="en-US" sz="2000" smtClean="0">
                <a:solidFill>
                  <a:srgbClr val="002060"/>
                </a:solidFill>
                <a:latin typeface="Arial" pitchFamily="34" charset="0"/>
              </a:rPr>
              <a:t>Consensus problem</a:t>
            </a:r>
            <a:r>
              <a:rPr lang="en-US" sz="2000" smtClean="0">
                <a:latin typeface="Arial" pitchFamily="34" charset="0"/>
              </a:rPr>
              <a:t>: design a protocol so that either</a:t>
            </a:r>
          </a:p>
          <a:p>
            <a:pPr marL="990600" lvl="1" indent="-533400">
              <a:buFontTx/>
              <a:buAutoNum type="arabicPeriod"/>
            </a:pPr>
            <a:r>
              <a:rPr lang="en-US" sz="1800" smtClean="0">
                <a:latin typeface="Arial" pitchFamily="34" charset="0"/>
              </a:rPr>
              <a:t>all non-faulty processes set their output variables to 0 </a:t>
            </a:r>
          </a:p>
          <a:p>
            <a:pPr marL="990600" lvl="1" indent="-533400">
              <a:buFontTx/>
              <a:buAutoNum type="arabicPeriod"/>
            </a:pPr>
            <a:r>
              <a:rPr lang="en-US" sz="1800" smtClean="0">
                <a:latin typeface="Arial" pitchFamily="34" charset="0"/>
              </a:rPr>
              <a:t>Or non-faulty all processes set their output variables to 1</a:t>
            </a:r>
          </a:p>
          <a:p>
            <a:pPr marL="990600" lvl="1" indent="-533400">
              <a:buFontTx/>
              <a:buAutoNum type="arabicPeriod"/>
            </a:pPr>
            <a:r>
              <a:rPr lang="en-US" sz="1800" smtClean="0">
                <a:latin typeface="Arial" pitchFamily="34" charset="0"/>
              </a:rPr>
              <a:t>There is at least one initial state that leads to each outcomes 1 and 2 above</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Solving Consensus</a:t>
            </a:r>
          </a:p>
        </p:txBody>
      </p:sp>
      <p:sp>
        <p:nvSpPr>
          <p:cNvPr id="29699" name="Content Placeholder 2"/>
          <p:cNvSpPr>
            <a:spLocks noGrp="1"/>
          </p:cNvSpPr>
          <p:nvPr>
            <p:ph idx="1"/>
          </p:nvPr>
        </p:nvSpPr>
        <p:spPr/>
        <p:txBody>
          <a:bodyPr/>
          <a:lstStyle/>
          <a:p>
            <a:r>
              <a:rPr lang="en-US" sz="2400" smtClean="0">
                <a:latin typeface="Arial" pitchFamily="34" charset="0"/>
              </a:rPr>
              <a:t>No failures – trivial </a:t>
            </a:r>
          </a:p>
          <a:p>
            <a:pPr lvl="1"/>
            <a:r>
              <a:rPr lang="en-US" sz="2000" smtClean="0">
                <a:latin typeface="Arial" pitchFamily="34" charset="0"/>
              </a:rPr>
              <a:t>All-to-all broadcast</a:t>
            </a:r>
          </a:p>
          <a:p>
            <a:r>
              <a:rPr lang="en-US" sz="2400" smtClean="0">
                <a:latin typeface="Arial" pitchFamily="34" charset="0"/>
              </a:rPr>
              <a:t>With failures</a:t>
            </a:r>
          </a:p>
          <a:p>
            <a:pPr lvl="1"/>
            <a:r>
              <a:rPr lang="en-US" sz="2000" smtClean="0">
                <a:latin typeface="Arial" pitchFamily="34" charset="0"/>
              </a:rPr>
              <a:t>Assumption: Processes fail only by </a:t>
            </a:r>
            <a:r>
              <a:rPr lang="en-US" sz="2000" i="1" smtClean="0">
                <a:latin typeface="Arial" pitchFamily="34" charset="0"/>
              </a:rPr>
              <a:t>crash-stop</a:t>
            </a:r>
            <a:r>
              <a:rPr lang="en-US" sz="2000" smtClean="0">
                <a:latin typeface="Arial" pitchFamily="34" charset="0"/>
              </a:rPr>
              <a:t>ping</a:t>
            </a:r>
            <a:endParaRPr lang="en-US" sz="2000" i="1" smtClean="0">
              <a:latin typeface="Arial" pitchFamily="34" charset="0"/>
            </a:endParaRPr>
          </a:p>
          <a:p>
            <a:r>
              <a:rPr lang="en-US" sz="2400" smtClean="0">
                <a:latin typeface="Arial" pitchFamily="34" charset="0"/>
              </a:rPr>
              <a:t>Synchronous system: bounds on</a:t>
            </a:r>
          </a:p>
          <a:p>
            <a:pPr lvl="1"/>
            <a:r>
              <a:rPr lang="en-US" sz="2000" smtClean="0">
                <a:latin typeface="Arial" pitchFamily="34" charset="0"/>
              </a:rPr>
              <a:t>Message delays</a:t>
            </a:r>
          </a:p>
          <a:p>
            <a:pPr lvl="1"/>
            <a:r>
              <a:rPr lang="en-US" sz="2000" smtClean="0">
                <a:latin typeface="Arial" pitchFamily="34" charset="0"/>
              </a:rPr>
              <a:t>Max time for each process step</a:t>
            </a:r>
          </a:p>
          <a:p>
            <a:pPr lvl="1">
              <a:buFontTx/>
              <a:buNone/>
            </a:pPr>
            <a:r>
              <a:rPr lang="en-US" sz="2000" smtClean="0">
                <a:latin typeface="Arial" pitchFamily="34" charset="0"/>
              </a:rPr>
              <a:t>e.g., multiprocessor (common clock across processors)</a:t>
            </a:r>
          </a:p>
          <a:p>
            <a:r>
              <a:rPr lang="en-US" sz="2400" smtClean="0">
                <a:latin typeface="Arial" pitchFamily="34" charset="0"/>
              </a:rPr>
              <a:t>Asynchronous system: no such bounds!</a:t>
            </a:r>
          </a:p>
          <a:p>
            <a:pPr>
              <a:buFontTx/>
              <a:buNone/>
            </a:pPr>
            <a:r>
              <a:rPr lang="en-US" sz="2400" smtClean="0">
                <a:latin typeface="Arial" pitchFamily="34" charset="0"/>
              </a:rPr>
              <a:t>    e.g., The Internet! The Web!</a:t>
            </a:r>
          </a:p>
          <a:p>
            <a:endParaRPr lang="en-US" smtClean="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0"/>
            <a:ext cx="7772400" cy="1143000"/>
          </a:xfrm>
        </p:spPr>
        <p:txBody>
          <a:bodyPr/>
          <a:lstStyle/>
          <a:p>
            <a:pPr eaLnBrk="1" hangingPunct="1"/>
            <a:r>
              <a:rPr lang="en-US" b="1" smtClean="0">
                <a:ea typeface="ＭＳ Ｐゴシック" pitchFamily="34" charset="-128"/>
              </a:rPr>
              <a:t>Asynchronous Consensus</a:t>
            </a:r>
            <a:endParaRPr lang="en-US" smtClean="0">
              <a:ea typeface="ＭＳ Ｐゴシック" pitchFamily="34" charset="-128"/>
            </a:endParaRPr>
          </a:p>
        </p:txBody>
      </p:sp>
      <p:sp>
        <p:nvSpPr>
          <p:cNvPr id="30723" name="Rectangle 3"/>
          <p:cNvSpPr>
            <a:spLocks noGrp="1" noChangeArrowheads="1"/>
          </p:cNvSpPr>
          <p:nvPr>
            <p:ph type="body" idx="1"/>
          </p:nvPr>
        </p:nvSpPr>
        <p:spPr>
          <a:xfrm>
            <a:off x="685800" y="1524000"/>
            <a:ext cx="7772400" cy="4114800"/>
          </a:xfrm>
        </p:spPr>
        <p:txBody>
          <a:bodyPr/>
          <a:lstStyle/>
          <a:p>
            <a:pPr>
              <a:lnSpc>
                <a:spcPct val="80000"/>
              </a:lnSpc>
            </a:pPr>
            <a:r>
              <a:rPr lang="en-US" sz="2400" smtClean="0">
                <a:latin typeface="Arial" pitchFamily="34" charset="0"/>
              </a:rPr>
              <a:t>Messages have arbitrary delay, processes arbitrarily slow</a:t>
            </a:r>
          </a:p>
          <a:p>
            <a:pPr>
              <a:lnSpc>
                <a:spcPct val="80000"/>
              </a:lnSpc>
            </a:pPr>
            <a:r>
              <a:rPr lang="en-US" sz="2400" smtClean="0">
                <a:solidFill>
                  <a:srgbClr val="C00000"/>
                </a:solidFill>
                <a:latin typeface="Arial" pitchFamily="34" charset="0"/>
              </a:rPr>
              <a:t>Impossible to achieve!</a:t>
            </a:r>
          </a:p>
          <a:p>
            <a:pPr lvl="1">
              <a:lnSpc>
                <a:spcPct val="80000"/>
              </a:lnSpc>
            </a:pPr>
            <a:r>
              <a:rPr lang="en-US" sz="2000" smtClean="0">
                <a:latin typeface="Arial" pitchFamily="34" charset="0"/>
              </a:rPr>
              <a:t>a slow process indistinguishable from a crashed process</a:t>
            </a:r>
          </a:p>
          <a:p>
            <a:pPr lvl="1">
              <a:lnSpc>
                <a:spcPct val="80000"/>
              </a:lnSpc>
            </a:pPr>
            <a:endParaRPr lang="en-US" sz="2000" b="1" i="1" u="sng" smtClean="0">
              <a:solidFill>
                <a:srgbClr val="C70F05"/>
              </a:solidFill>
              <a:latin typeface="Arial Narrow" pitchFamily="34" charset="0"/>
              <a:ea typeface="ＭＳ Ｐゴシック" pitchFamily="34" charset="-128"/>
            </a:endParaRPr>
          </a:p>
          <a:p>
            <a:pPr>
              <a:lnSpc>
                <a:spcPct val="80000"/>
              </a:lnSpc>
            </a:pPr>
            <a:r>
              <a:rPr lang="en-US" sz="2400" b="1" smtClean="0">
                <a:solidFill>
                  <a:srgbClr val="C00000"/>
                </a:solidFill>
                <a:latin typeface="Arial" pitchFamily="34" charset="0"/>
              </a:rPr>
              <a:t>Theorem:</a:t>
            </a:r>
            <a:r>
              <a:rPr lang="en-US" sz="2400" smtClean="0">
                <a:latin typeface="Arial" pitchFamily="34" charset="0"/>
              </a:rPr>
              <a:t> In a purely asynchronous distributed system,  the consensus problem is impossible to solve  if even a single process crashes </a:t>
            </a:r>
          </a:p>
          <a:p>
            <a:pPr>
              <a:lnSpc>
                <a:spcPct val="80000"/>
              </a:lnSpc>
            </a:pPr>
            <a:endParaRPr lang="en-US" sz="2400" smtClean="0">
              <a:latin typeface="Arial" pitchFamily="34" charset="0"/>
            </a:endParaRPr>
          </a:p>
          <a:p>
            <a:pPr>
              <a:lnSpc>
                <a:spcPct val="80000"/>
              </a:lnSpc>
            </a:pPr>
            <a:r>
              <a:rPr lang="en-US" sz="2400" smtClean="0">
                <a:latin typeface="Arial" pitchFamily="34" charset="0"/>
              </a:rPr>
              <a:t>Result due to Fischer, Lynch, Patterson (commonly known as FLP 85). </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nchor="ctr"/>
          <a:lstStyle/>
          <a:p>
            <a:pPr eaLnBrk="1" hangingPunct="1"/>
            <a:r>
              <a:rPr lang="en-US" b="1" smtClean="0"/>
              <a:t>Failure detection</a:t>
            </a:r>
          </a:p>
        </p:txBody>
      </p:sp>
      <p:sp>
        <p:nvSpPr>
          <p:cNvPr id="31747" name="Rectangle 3"/>
          <p:cNvSpPr>
            <a:spLocks noGrp="1" noChangeArrowheads="1"/>
          </p:cNvSpPr>
          <p:nvPr>
            <p:ph idx="4294967295"/>
          </p:nvPr>
        </p:nvSpPr>
        <p:spPr>
          <a:xfrm>
            <a:off x="304800" y="1905000"/>
            <a:ext cx="8178800" cy="4133850"/>
          </a:xfrm>
        </p:spPr>
        <p:txBody>
          <a:bodyPr/>
          <a:lstStyle/>
          <a:p>
            <a:pPr defTabSz="457200" eaLnBrk="1" hangingPunct="1">
              <a:buFont typeface="Wingdings" pitchFamily="2" charset="2"/>
              <a:buNone/>
            </a:pPr>
            <a:r>
              <a:rPr lang="en-US" sz="2800" smtClean="0">
                <a:latin typeface="Arial Narrow" pitchFamily="34" charset="0"/>
              </a:rPr>
              <a:t>The design of fault-tolerant algorithms will be simple if processes can detect failures.</a:t>
            </a:r>
          </a:p>
          <a:p>
            <a:pPr defTabSz="457200" eaLnBrk="1" hangingPunct="1"/>
            <a:r>
              <a:rPr lang="en-US" sz="2800" smtClean="0">
                <a:latin typeface="Arial Narrow" pitchFamily="34" charset="0"/>
              </a:rPr>
              <a:t>In synchronous systems with bounded delay channels, crash failures can </a:t>
            </a:r>
            <a:r>
              <a:rPr lang="en-US" sz="2800" smtClean="0">
                <a:solidFill>
                  <a:srgbClr val="C70F05"/>
                </a:solidFill>
                <a:latin typeface="Arial Narrow" pitchFamily="34" charset="0"/>
              </a:rPr>
              <a:t>definitely be detected</a:t>
            </a:r>
            <a:r>
              <a:rPr lang="en-US" sz="2800" smtClean="0">
                <a:latin typeface="Arial Narrow" pitchFamily="34" charset="0"/>
              </a:rPr>
              <a:t> using timeouts.</a:t>
            </a:r>
          </a:p>
          <a:p>
            <a:pPr defTabSz="457200" eaLnBrk="1" hangingPunct="1"/>
            <a:r>
              <a:rPr lang="en-US" sz="2400" smtClean="0">
                <a:latin typeface="Arial" pitchFamily="34" charset="0"/>
              </a:rPr>
              <a:t>In asynchronous distributed systems, the detection of </a:t>
            </a:r>
            <a:r>
              <a:rPr lang="en-US" sz="2400" smtClean="0">
                <a:solidFill>
                  <a:srgbClr val="C70F05"/>
                </a:solidFill>
                <a:latin typeface="Arial" pitchFamily="34" charset="0"/>
              </a:rPr>
              <a:t>crash failures</a:t>
            </a:r>
            <a:r>
              <a:rPr lang="en-US" sz="2400" smtClean="0">
                <a:latin typeface="Arial" pitchFamily="34" charset="0"/>
              </a:rPr>
              <a:t> is imperfect.</a:t>
            </a:r>
          </a:p>
          <a:p>
            <a:pPr defTabSz="457200" eaLnBrk="1" hangingPunct="1"/>
            <a:r>
              <a:rPr lang="en-US" sz="2400" b="1" i="1" smtClean="0">
                <a:solidFill>
                  <a:schemeClr val="accent1"/>
                </a:solidFill>
                <a:latin typeface="Arial" pitchFamily="34" charset="0"/>
              </a:rPr>
              <a:t>Completeness</a:t>
            </a:r>
            <a:r>
              <a:rPr lang="en-US" sz="2400" smtClean="0">
                <a:latin typeface="Arial" pitchFamily="34" charset="0"/>
              </a:rPr>
              <a:t> – Every crashed process is suspected</a:t>
            </a:r>
          </a:p>
          <a:p>
            <a:pPr defTabSz="457200" eaLnBrk="1" hangingPunct="1"/>
            <a:r>
              <a:rPr lang="en-US" sz="2400" b="1" i="1" smtClean="0">
                <a:solidFill>
                  <a:schemeClr val="accent1"/>
                </a:solidFill>
                <a:latin typeface="Arial" pitchFamily="34" charset="0"/>
              </a:rPr>
              <a:t>Accuracy </a:t>
            </a:r>
            <a:r>
              <a:rPr lang="en-US" sz="2400" smtClean="0">
                <a:latin typeface="Arial" pitchFamily="34" charset="0"/>
              </a:rPr>
              <a:t>– No correct process is suspected. </a:t>
            </a:r>
            <a:endParaRPr lang="en-US" sz="2800" smtClean="0">
              <a:latin typeface="Arial Narrow"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Physical Clocks</a:t>
            </a:r>
          </a:p>
        </p:txBody>
      </p:sp>
      <p:sp>
        <p:nvSpPr>
          <p:cNvPr id="11267" name="Rectangle 3"/>
          <p:cNvSpPr>
            <a:spLocks noGrp="1" noChangeArrowheads="1"/>
          </p:cNvSpPr>
          <p:nvPr>
            <p:ph type="body" idx="1"/>
          </p:nvPr>
        </p:nvSpPr>
        <p:spPr/>
        <p:txBody>
          <a:bodyPr>
            <a:normAutofit fontScale="92500" lnSpcReduction="10000"/>
          </a:bodyPr>
          <a:lstStyle/>
          <a:p>
            <a:r>
              <a:rPr lang="en-US" dirty="0" smtClean="0"/>
              <a:t>How do we measure real time?</a:t>
            </a:r>
          </a:p>
          <a:p>
            <a:pPr lvl="1"/>
            <a:r>
              <a:rPr lang="en-US" dirty="0" smtClean="0"/>
              <a:t>17th century - Mechanical clocks based on astronomical measurements </a:t>
            </a:r>
          </a:p>
          <a:p>
            <a:pPr lvl="1"/>
            <a:r>
              <a:rPr lang="en-US" dirty="0" smtClean="0"/>
              <a:t>Problem </a:t>
            </a:r>
            <a:r>
              <a:rPr lang="en-US" dirty="0" smtClean="0"/>
              <a:t>(1940) - Rotation of the earth varies (gets slower)</a:t>
            </a:r>
          </a:p>
          <a:p>
            <a:pPr lvl="1"/>
            <a:r>
              <a:rPr lang="en-US" dirty="0" smtClean="0"/>
              <a:t>Mean solar second - average over many </a:t>
            </a:r>
            <a:r>
              <a:rPr lang="en-US" dirty="0" smtClean="0"/>
              <a:t>days</a:t>
            </a:r>
          </a:p>
          <a:p>
            <a:r>
              <a:rPr lang="en-US" sz="2800" dirty="0" smtClean="0"/>
              <a:t>1948 </a:t>
            </a:r>
          </a:p>
          <a:p>
            <a:pPr lvl="1"/>
            <a:r>
              <a:rPr lang="en-US" dirty="0" smtClean="0"/>
              <a:t>counting transitions of a crystal (Cesium 133) used as atomic clock</a:t>
            </a:r>
          </a:p>
          <a:p>
            <a:pPr lvl="1"/>
            <a:r>
              <a:rPr lang="en-US" dirty="0" smtClean="0"/>
              <a:t>TAI - International Atomic Time</a:t>
            </a:r>
          </a:p>
          <a:p>
            <a:pPr lvl="2"/>
            <a:r>
              <a:rPr lang="en-US" dirty="0" smtClean="0"/>
              <a:t>9192631779 transitions = 1 mean solar second in 1948</a:t>
            </a:r>
          </a:p>
          <a:p>
            <a:pPr lvl="1"/>
            <a:r>
              <a:rPr lang="en-US" dirty="0" smtClean="0"/>
              <a:t>UTC (Universal Coordinated Time)</a:t>
            </a:r>
          </a:p>
          <a:p>
            <a:pPr lvl="2"/>
            <a:r>
              <a:rPr lang="en-US" dirty="0" smtClean="0"/>
              <a:t>From time to time, we skip a solar second to stay in phase with the sun (30+ times since 1958)</a:t>
            </a:r>
          </a:p>
          <a:p>
            <a:pPr lvl="2"/>
            <a:r>
              <a:rPr lang="en-US" dirty="0" smtClean="0"/>
              <a:t>UTC is broadcast by several sources (satellites…)</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406400" y="228600"/>
            <a:ext cx="8128000" cy="1143000"/>
          </a:xfrm>
        </p:spPr>
        <p:txBody>
          <a:bodyPr anchor="ctr"/>
          <a:lstStyle/>
          <a:p>
            <a:pPr eaLnBrk="1" hangingPunct="1"/>
            <a:r>
              <a:rPr lang="en-US" sz="3600" smtClean="0"/>
              <a:t>Classification of completeness</a:t>
            </a:r>
          </a:p>
        </p:txBody>
      </p:sp>
      <p:sp>
        <p:nvSpPr>
          <p:cNvPr id="33795" name="Rectangle 3"/>
          <p:cNvSpPr>
            <a:spLocks noGrp="1" noChangeArrowheads="1"/>
          </p:cNvSpPr>
          <p:nvPr>
            <p:ph idx="4294967295"/>
          </p:nvPr>
        </p:nvSpPr>
        <p:spPr/>
        <p:txBody>
          <a:bodyPr>
            <a:normAutofit/>
          </a:bodyPr>
          <a:lstStyle/>
          <a:p>
            <a:pPr algn="just" defTabSz="457200" eaLnBrk="1" hangingPunct="1">
              <a:lnSpc>
                <a:spcPct val="90000"/>
              </a:lnSpc>
              <a:spcAft>
                <a:spcPts val="600"/>
              </a:spcAft>
            </a:pPr>
            <a:r>
              <a:rPr lang="en-US" sz="2800" b="1" dirty="0" smtClean="0"/>
              <a:t>Strong completeness.</a:t>
            </a:r>
            <a:r>
              <a:rPr lang="en-US" sz="2800" dirty="0" smtClean="0"/>
              <a:t> Every crashed process is eventually suspected by </a:t>
            </a:r>
            <a:r>
              <a:rPr lang="en-US" sz="2800" i="1" dirty="0" smtClean="0">
                <a:solidFill>
                  <a:srgbClr val="C70F05"/>
                </a:solidFill>
              </a:rPr>
              <a:t>every </a:t>
            </a:r>
            <a:r>
              <a:rPr lang="en-US" sz="2800" dirty="0" smtClean="0">
                <a:solidFill>
                  <a:srgbClr val="C70F05"/>
                </a:solidFill>
              </a:rPr>
              <a:t>correct process</a:t>
            </a:r>
            <a:r>
              <a:rPr lang="en-US" sz="2800" dirty="0" smtClean="0"/>
              <a:t>, and remains a suspect thereafter</a:t>
            </a:r>
            <a:r>
              <a:rPr lang="en-US" sz="2800" dirty="0" smtClean="0"/>
              <a:t>.</a:t>
            </a:r>
            <a:endParaRPr lang="en-US" sz="2800" dirty="0" smtClean="0"/>
          </a:p>
          <a:p>
            <a:pPr algn="just" defTabSz="457200" eaLnBrk="1" hangingPunct="1">
              <a:lnSpc>
                <a:spcPct val="90000"/>
              </a:lnSpc>
              <a:spcAft>
                <a:spcPts val="600"/>
              </a:spcAft>
            </a:pPr>
            <a:r>
              <a:rPr lang="en-US" sz="2800" b="1" dirty="0" smtClean="0"/>
              <a:t>Weak completeness.</a:t>
            </a:r>
            <a:r>
              <a:rPr lang="en-US" sz="2800" dirty="0" smtClean="0"/>
              <a:t> Every crashed process is eventually suspected by </a:t>
            </a:r>
            <a:r>
              <a:rPr lang="en-US" sz="2800" i="1" dirty="0" smtClean="0">
                <a:solidFill>
                  <a:srgbClr val="C70F05"/>
                </a:solidFill>
              </a:rPr>
              <a:t>at least one</a:t>
            </a:r>
            <a:r>
              <a:rPr lang="en-US" sz="2800" dirty="0" smtClean="0"/>
              <a:t> correct process, and remains a suspect thereafter</a:t>
            </a:r>
            <a:r>
              <a:rPr lang="en-US" sz="2800" dirty="0" smtClean="0"/>
              <a:t>.</a:t>
            </a:r>
          </a:p>
          <a:p>
            <a:pPr algn="just" defTabSz="457200"/>
            <a:r>
              <a:rPr lang="en-US" sz="2800" b="1" dirty="0" smtClean="0"/>
              <a:t>Strong accuracy. </a:t>
            </a:r>
            <a:r>
              <a:rPr lang="en-US" sz="2800" dirty="0" smtClean="0"/>
              <a:t>No correct process is ever suspected</a:t>
            </a:r>
            <a:r>
              <a:rPr lang="en-US" sz="2800" dirty="0" smtClean="0">
                <a:latin typeface="Arial Narrow" pitchFamily="34" charset="0"/>
              </a:rPr>
              <a:t>.</a:t>
            </a:r>
            <a:endParaRPr lang="en-US" sz="2800" dirty="0" smtClean="0">
              <a:latin typeface="Arial Narrow" pitchFamily="34" charset="0"/>
            </a:endParaRPr>
          </a:p>
          <a:p>
            <a:pPr algn="just" defTabSz="457200"/>
            <a:r>
              <a:rPr lang="en-US" sz="2800" b="1" dirty="0" smtClean="0"/>
              <a:t>Weak accuracy. </a:t>
            </a:r>
            <a:r>
              <a:rPr lang="en-US" sz="2800" dirty="0" smtClean="0"/>
              <a:t>There is at least one correct process that is never suspected.</a:t>
            </a:r>
          </a:p>
          <a:p>
            <a:pPr algn="just" defTabSz="457200" eaLnBrk="1" hangingPunct="1">
              <a:lnSpc>
                <a:spcPct val="90000"/>
              </a:lnSpc>
              <a:spcAft>
                <a:spcPts val="600"/>
              </a:spcAft>
              <a:buFont typeface="Monotype Sorts" pitchFamily="2" charset="2"/>
              <a:buNone/>
            </a:pPr>
            <a:r>
              <a:rPr lang="en-US" sz="2800" i="1" dirty="0" smtClean="0">
                <a:solidFill>
                  <a:srgbClr val="FF0000"/>
                </a:solidFill>
              </a:rPr>
              <a:t>	</a:t>
            </a:r>
            <a:r>
              <a:rPr lang="en-US" sz="2000" i="1" dirty="0" smtClean="0">
                <a:solidFill>
                  <a:srgbClr val="FF0000"/>
                </a:solidFill>
              </a:rPr>
              <a:t>Note that we don’t care what mechanism is used for suspecting a process. </a:t>
            </a:r>
            <a:endParaRPr lang="en-US" dirty="0" smtClean="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nchor="ctr"/>
          <a:lstStyle/>
          <a:p>
            <a:pPr eaLnBrk="1" hangingPunct="1"/>
            <a:r>
              <a:rPr lang="en-US" b="1" smtClean="0"/>
              <a:t>Classifying failure detectors</a:t>
            </a:r>
          </a:p>
        </p:txBody>
      </p:sp>
      <p:sp>
        <p:nvSpPr>
          <p:cNvPr id="36867" name="Rectangle 3"/>
          <p:cNvSpPr>
            <a:spLocks noGrp="1" noChangeArrowheads="1"/>
          </p:cNvSpPr>
          <p:nvPr>
            <p:ph idx="4294967295"/>
          </p:nvPr>
        </p:nvSpPr>
        <p:spPr/>
        <p:txBody>
          <a:bodyPr/>
          <a:lstStyle/>
          <a:p>
            <a:pPr algn="just" defTabSz="457200" eaLnBrk="1" hangingPunct="1">
              <a:lnSpc>
                <a:spcPct val="90000"/>
              </a:lnSpc>
              <a:buFont typeface="Wingdings" pitchFamily="2" charset="2"/>
              <a:buNone/>
            </a:pPr>
            <a:r>
              <a:rPr lang="en-US" sz="2800" b="1" smtClean="0">
                <a:solidFill>
                  <a:srgbClr val="C70F05"/>
                </a:solidFill>
                <a:latin typeface="Arial Narrow" pitchFamily="34" charset="0"/>
              </a:rPr>
              <a:t>Perfect P.</a:t>
            </a:r>
            <a:r>
              <a:rPr lang="en-US" sz="2800" smtClean="0">
                <a:latin typeface="Arial Narrow" pitchFamily="34" charset="0"/>
              </a:rPr>
              <a:t> (Strongly) Complete and strongly accurate</a:t>
            </a:r>
          </a:p>
          <a:p>
            <a:pPr algn="just" defTabSz="457200" eaLnBrk="1" hangingPunct="1">
              <a:lnSpc>
                <a:spcPct val="90000"/>
              </a:lnSpc>
              <a:buFont typeface="Wingdings" pitchFamily="2" charset="2"/>
              <a:buNone/>
            </a:pPr>
            <a:r>
              <a:rPr lang="en-US" sz="2800" b="1" smtClean="0">
                <a:solidFill>
                  <a:srgbClr val="C70F05"/>
                </a:solidFill>
                <a:latin typeface="Arial Narrow" pitchFamily="34" charset="0"/>
              </a:rPr>
              <a:t>Strong S</a:t>
            </a:r>
            <a:r>
              <a:rPr lang="en-US" sz="2800" b="1" smtClean="0">
                <a:latin typeface="Arial Narrow" pitchFamily="34" charset="0"/>
              </a:rPr>
              <a:t>.</a:t>
            </a:r>
            <a:r>
              <a:rPr lang="en-US" sz="2800" smtClean="0">
                <a:latin typeface="Arial Narrow" pitchFamily="34" charset="0"/>
              </a:rPr>
              <a:t> (Strongly) Complete and weakly accurate</a:t>
            </a:r>
          </a:p>
          <a:p>
            <a:pPr algn="just" defTabSz="457200" eaLnBrk="1" hangingPunct="1">
              <a:lnSpc>
                <a:spcPct val="90000"/>
              </a:lnSpc>
              <a:buFont typeface="Wingdings" pitchFamily="2" charset="2"/>
              <a:buNone/>
            </a:pPr>
            <a:r>
              <a:rPr lang="en-US" sz="2800" b="1" smtClean="0">
                <a:solidFill>
                  <a:srgbClr val="C70F05"/>
                </a:solidFill>
                <a:latin typeface="Arial Narrow" pitchFamily="34" charset="0"/>
              </a:rPr>
              <a:t>Eventually perfect ◊P</a:t>
            </a:r>
            <a:r>
              <a:rPr lang="en-US" sz="2800" b="1" smtClean="0">
                <a:latin typeface="Arial Narrow" pitchFamily="34" charset="0"/>
              </a:rPr>
              <a:t>.</a:t>
            </a:r>
            <a:r>
              <a:rPr lang="en-US" sz="2800" smtClean="0">
                <a:latin typeface="Arial Narrow" pitchFamily="34" charset="0"/>
              </a:rPr>
              <a:t> </a:t>
            </a:r>
          </a:p>
          <a:p>
            <a:pPr algn="just" defTabSz="457200" eaLnBrk="1" hangingPunct="1">
              <a:lnSpc>
                <a:spcPct val="90000"/>
              </a:lnSpc>
              <a:buFont typeface="Wingdings" pitchFamily="2" charset="2"/>
              <a:buNone/>
            </a:pPr>
            <a:r>
              <a:rPr lang="en-US" sz="2800" smtClean="0">
                <a:latin typeface="Arial Narrow" pitchFamily="34" charset="0"/>
              </a:rPr>
              <a:t>	(Strongly) Complete and eventually strongly accurate</a:t>
            </a:r>
          </a:p>
          <a:p>
            <a:pPr algn="just" defTabSz="457200" eaLnBrk="1" hangingPunct="1">
              <a:lnSpc>
                <a:spcPct val="90000"/>
              </a:lnSpc>
              <a:buFont typeface="Wingdings" pitchFamily="2" charset="2"/>
              <a:buNone/>
            </a:pPr>
            <a:r>
              <a:rPr lang="en-US" sz="2800" b="1" smtClean="0">
                <a:solidFill>
                  <a:srgbClr val="C70F05"/>
                </a:solidFill>
                <a:latin typeface="Arial Narrow" pitchFamily="34" charset="0"/>
              </a:rPr>
              <a:t>Eventually strong ◊S</a:t>
            </a:r>
            <a:r>
              <a:rPr lang="en-US" sz="2800" smtClean="0">
                <a:latin typeface="Arial Narrow" pitchFamily="34" charset="0"/>
              </a:rPr>
              <a:t> </a:t>
            </a:r>
          </a:p>
          <a:p>
            <a:pPr algn="just" defTabSz="457200" eaLnBrk="1" hangingPunct="1">
              <a:lnSpc>
                <a:spcPct val="90000"/>
              </a:lnSpc>
              <a:buFont typeface="Wingdings" pitchFamily="2" charset="2"/>
              <a:buNone/>
            </a:pPr>
            <a:r>
              <a:rPr lang="en-US" sz="2800" smtClean="0">
                <a:latin typeface="Arial Narrow" pitchFamily="34" charset="0"/>
              </a:rPr>
              <a:t>	(Strongly) Complete and eventually weakly accurate</a:t>
            </a:r>
          </a:p>
          <a:p>
            <a:pPr defTabSz="457200" eaLnBrk="1" hangingPunct="1">
              <a:lnSpc>
                <a:spcPct val="90000"/>
              </a:lnSpc>
              <a:buFont typeface="Wingdings" pitchFamily="2" charset="2"/>
              <a:buNone/>
            </a:pPr>
            <a:endParaRPr lang="en-US" smtClean="0"/>
          </a:p>
          <a:p>
            <a:pPr defTabSz="457200" eaLnBrk="1" hangingPunct="1">
              <a:lnSpc>
                <a:spcPct val="90000"/>
              </a:lnSpc>
              <a:buFont typeface="Wingdings" pitchFamily="2" charset="2"/>
              <a:buNone/>
            </a:pPr>
            <a:r>
              <a:rPr lang="en-US" sz="2400" smtClean="0">
                <a:solidFill>
                  <a:schemeClr val="hlink"/>
                </a:solidFill>
              </a:rPr>
              <a:t>Other classes are feasible: W (weak completeness) and</a:t>
            </a:r>
          </a:p>
          <a:p>
            <a:pPr defTabSz="457200" eaLnBrk="1" hangingPunct="1">
              <a:lnSpc>
                <a:spcPct val="90000"/>
              </a:lnSpc>
              <a:buFont typeface="Wingdings" pitchFamily="2" charset="2"/>
              <a:buNone/>
            </a:pPr>
            <a:r>
              <a:rPr lang="en-US" sz="2400" smtClean="0">
                <a:solidFill>
                  <a:schemeClr val="hlink"/>
                </a:solidFill>
              </a:rPr>
              <a:t>weak accuracy) and </a:t>
            </a:r>
            <a:r>
              <a:rPr lang="en-US" sz="2400" b="1" smtClean="0">
                <a:solidFill>
                  <a:schemeClr val="hlink"/>
                </a:solidFill>
                <a:latin typeface="Arial Narrow" pitchFamily="34" charset="0"/>
              </a:rPr>
              <a:t>◊W</a:t>
            </a:r>
            <a:r>
              <a:rPr lang="en-US" sz="2400" smtClean="0">
                <a:solidFill>
                  <a:schemeClr val="hlink"/>
                </a:solidFill>
                <a:latin typeface="Arial Narrow" pitchFamily="34" charset="0"/>
              </a:rPr>
              <a:t>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bwMode="black">
          <a:effectLst>
            <a:outerShdw blurRad="63500" dist="107763" dir="2700000" algn="ctr" rotWithShape="0">
              <a:srgbClr val="790015">
                <a:alpha val="74997"/>
              </a:srgbClr>
            </a:outerShdw>
          </a:effectLst>
        </p:spPr>
        <p:txBody>
          <a:bodyPr>
            <a:normAutofit/>
          </a:bodyPr>
          <a:lstStyle/>
          <a:p>
            <a:pPr>
              <a:defRPr/>
            </a:pPr>
            <a:r>
              <a:rPr lang="en-US" dirty="0" smtClean="0">
                <a:solidFill>
                  <a:schemeClr val="tx1"/>
                </a:solidFill>
              </a:rPr>
              <a:t>Replication </a:t>
            </a:r>
            <a:endParaRPr lang="en-US" dirty="0">
              <a:solidFill>
                <a:schemeClr val="tx1"/>
              </a:solidFill>
            </a:endParaRPr>
          </a:p>
        </p:txBody>
      </p:sp>
      <p:sp>
        <p:nvSpPr>
          <p:cNvPr id="40963" name="Rectangle 3"/>
          <p:cNvSpPr>
            <a:spLocks noGrp="1" noChangeArrowheads="1"/>
          </p:cNvSpPr>
          <p:nvPr>
            <p:ph sz="quarter" idx="1"/>
          </p:nvPr>
        </p:nvSpPr>
        <p:spPr/>
        <p:txBody>
          <a:bodyPr>
            <a:normAutofit lnSpcReduction="10000"/>
          </a:bodyPr>
          <a:lstStyle/>
          <a:p>
            <a:pPr>
              <a:buClr>
                <a:schemeClr val="hlink"/>
              </a:buClr>
              <a:buSzPct val="120000"/>
              <a:buFont typeface="Wingdings" pitchFamily="2" charset="2"/>
              <a:buChar char="v"/>
            </a:pPr>
            <a:r>
              <a:rPr lang="en-US" sz="2000" dirty="0" smtClean="0">
                <a:latin typeface="Arial" pitchFamily="34" charset="0"/>
              </a:rPr>
              <a:t> </a:t>
            </a:r>
            <a:r>
              <a:rPr lang="en-US" sz="2800" dirty="0" smtClean="0">
                <a:latin typeface="Arial" pitchFamily="34" charset="0"/>
              </a:rPr>
              <a:t>Enhances a service by replicating data</a:t>
            </a:r>
          </a:p>
          <a:p>
            <a:pPr lvl="1">
              <a:lnSpc>
                <a:spcPct val="80000"/>
              </a:lnSpc>
              <a:buClr>
                <a:schemeClr val="hlink"/>
              </a:buClr>
              <a:buSzPct val="120000"/>
              <a:buFont typeface="Wingdings" pitchFamily="2" charset="2"/>
              <a:buChar char="v"/>
            </a:pPr>
            <a:r>
              <a:rPr lang="en-US" sz="2400" dirty="0" smtClean="0">
                <a:solidFill>
                  <a:schemeClr val="hlink"/>
                </a:solidFill>
                <a:latin typeface="Arial" pitchFamily="34" charset="0"/>
              </a:rPr>
              <a:t> Increased Availability</a:t>
            </a:r>
          </a:p>
          <a:p>
            <a:pPr lvl="2">
              <a:lnSpc>
                <a:spcPct val="80000"/>
              </a:lnSpc>
              <a:buClr>
                <a:schemeClr val="hlink"/>
              </a:buClr>
              <a:buSzPct val="120000"/>
              <a:buFont typeface="Wingdings" pitchFamily="2" charset="2"/>
              <a:buChar char="v"/>
            </a:pPr>
            <a:r>
              <a:rPr lang="en-US" dirty="0" smtClean="0">
                <a:latin typeface="Arial" pitchFamily="34" charset="0"/>
              </a:rPr>
              <a:t> Of service. When servers fail or when the network is partitioned.</a:t>
            </a:r>
            <a:endParaRPr lang="en-US" sz="2000" dirty="0" smtClean="0">
              <a:latin typeface="Arial" pitchFamily="34" charset="0"/>
            </a:endParaRPr>
          </a:p>
          <a:p>
            <a:pPr lvl="1">
              <a:lnSpc>
                <a:spcPct val="80000"/>
              </a:lnSpc>
              <a:buClr>
                <a:schemeClr val="hlink"/>
              </a:buClr>
              <a:buSzPct val="120000"/>
              <a:buFont typeface="Wingdings" pitchFamily="2" charset="2"/>
              <a:buChar char="v"/>
            </a:pPr>
            <a:r>
              <a:rPr lang="en-US" sz="2400" dirty="0" smtClean="0">
                <a:solidFill>
                  <a:schemeClr val="hlink"/>
                </a:solidFill>
                <a:latin typeface="Arial" pitchFamily="34" charset="0"/>
              </a:rPr>
              <a:t> Fault Tolerance</a:t>
            </a:r>
          </a:p>
          <a:p>
            <a:pPr lvl="2">
              <a:lnSpc>
                <a:spcPct val="80000"/>
              </a:lnSpc>
              <a:buClr>
                <a:schemeClr val="hlink"/>
              </a:buClr>
              <a:buSzPct val="120000"/>
              <a:buFont typeface="Wingdings" pitchFamily="2" charset="2"/>
              <a:buChar char="v"/>
            </a:pPr>
            <a:r>
              <a:rPr lang="en-US" dirty="0" smtClean="0">
                <a:latin typeface="Arial" pitchFamily="34" charset="0"/>
              </a:rPr>
              <a:t> Under the fail-stop model, if up to </a:t>
            </a:r>
            <a:r>
              <a:rPr lang="en-US" i="1" dirty="0" smtClean="0">
                <a:latin typeface="Arial" pitchFamily="34" charset="0"/>
              </a:rPr>
              <a:t>f</a:t>
            </a:r>
            <a:r>
              <a:rPr lang="en-US" dirty="0" smtClean="0">
                <a:latin typeface="Arial" pitchFamily="34" charset="0"/>
              </a:rPr>
              <a:t> of </a:t>
            </a:r>
            <a:r>
              <a:rPr lang="en-US" i="1" dirty="0" smtClean="0">
                <a:latin typeface="Arial" pitchFamily="34" charset="0"/>
              </a:rPr>
              <a:t>f+1</a:t>
            </a:r>
            <a:r>
              <a:rPr lang="en-US" dirty="0" smtClean="0">
                <a:latin typeface="Arial" pitchFamily="34" charset="0"/>
              </a:rPr>
              <a:t> servers crash, at least one is alive. </a:t>
            </a:r>
          </a:p>
          <a:p>
            <a:pPr lvl="1">
              <a:lnSpc>
                <a:spcPct val="80000"/>
              </a:lnSpc>
              <a:buClr>
                <a:schemeClr val="hlink"/>
              </a:buClr>
              <a:buSzPct val="120000"/>
              <a:buFont typeface="Wingdings" pitchFamily="2" charset="2"/>
              <a:buChar char="v"/>
            </a:pPr>
            <a:r>
              <a:rPr lang="en-US" sz="2400" dirty="0" smtClean="0">
                <a:solidFill>
                  <a:schemeClr val="hlink"/>
                </a:solidFill>
                <a:latin typeface="Arial" pitchFamily="34" charset="0"/>
              </a:rPr>
              <a:t>Load Balancing</a:t>
            </a:r>
          </a:p>
          <a:p>
            <a:pPr lvl="2">
              <a:lnSpc>
                <a:spcPct val="80000"/>
              </a:lnSpc>
              <a:buClr>
                <a:schemeClr val="hlink"/>
              </a:buClr>
              <a:buSzPct val="120000"/>
              <a:buFont typeface="Wingdings" pitchFamily="2" charset="2"/>
              <a:buChar char="v"/>
            </a:pPr>
            <a:r>
              <a:rPr lang="en-US" dirty="0" smtClean="0">
                <a:latin typeface="Arial" pitchFamily="34" charset="0"/>
              </a:rPr>
              <a:t> One approach: Multiple server IPs can be assigned to the same name in DNS, which returns answers round-robin.</a:t>
            </a:r>
          </a:p>
          <a:p>
            <a:pPr lvl="2">
              <a:lnSpc>
                <a:spcPct val="80000"/>
              </a:lnSpc>
              <a:buClr>
                <a:schemeClr val="hlink"/>
              </a:buClr>
              <a:buSzPct val="120000"/>
              <a:buFont typeface="Wingdings" pitchFamily="2" charset="2"/>
              <a:buChar char="v"/>
            </a:pPr>
            <a:endParaRPr lang="en-US" dirty="0" smtClean="0">
              <a:latin typeface="Arial" pitchFamily="34" charset="0"/>
            </a:endParaRPr>
          </a:p>
          <a:p>
            <a:pPr lvl="2">
              <a:lnSpc>
                <a:spcPct val="80000"/>
              </a:lnSpc>
              <a:buClr>
                <a:schemeClr val="hlink"/>
              </a:buClr>
              <a:buSzPct val="120000"/>
              <a:buFont typeface="Wingdings" pitchFamily="2" charset="2"/>
              <a:buChar char="v"/>
            </a:pPr>
            <a:endParaRPr lang="en-US" dirty="0" smtClean="0">
              <a:latin typeface="Arial" pitchFamily="34" charset="0"/>
            </a:endParaRPr>
          </a:p>
          <a:p>
            <a:pPr lvl="2">
              <a:lnSpc>
                <a:spcPct val="80000"/>
              </a:lnSpc>
              <a:buClr>
                <a:schemeClr val="hlink"/>
              </a:buClr>
              <a:buSzPct val="120000"/>
              <a:buFont typeface="Wingdings" pitchFamily="2" charset="2"/>
              <a:buChar char="v"/>
            </a:pPr>
            <a:endParaRPr lang="en-US" dirty="0" smtClean="0">
              <a:latin typeface="Arial" pitchFamily="34" charset="0"/>
            </a:endParaRPr>
          </a:p>
          <a:p>
            <a:pPr lvl="2">
              <a:lnSpc>
                <a:spcPct val="80000"/>
              </a:lnSpc>
              <a:buClr>
                <a:schemeClr val="hlink"/>
              </a:buClr>
              <a:buSzPct val="120000"/>
              <a:buFont typeface="Wingdings" pitchFamily="2" charset="2"/>
              <a:buNone/>
            </a:pPr>
            <a:endParaRPr lang="en-US" dirty="0" smtClean="0">
              <a:latin typeface="Arial" pitchFamily="34" charset="0"/>
            </a:endParaRPr>
          </a:p>
          <a:p>
            <a:pPr lvl="1">
              <a:lnSpc>
                <a:spcPct val="80000"/>
              </a:lnSpc>
              <a:buClr>
                <a:schemeClr val="hlink"/>
              </a:buClr>
              <a:buSzPct val="120000"/>
              <a:buFont typeface="Wingdings" pitchFamily="2" charset="2"/>
              <a:buNone/>
            </a:pPr>
            <a:r>
              <a:rPr lang="en-US" dirty="0" smtClean="0">
                <a:latin typeface="Arial" pitchFamily="34" charset="0"/>
              </a:rPr>
              <a:t> </a:t>
            </a:r>
          </a:p>
        </p:txBody>
      </p:sp>
      <p:sp>
        <p:nvSpPr>
          <p:cNvPr id="67588" name="Text Box 4"/>
          <p:cNvSpPr txBox="1">
            <a:spLocks noChangeArrowheads="1"/>
          </p:cNvSpPr>
          <p:nvPr/>
        </p:nvSpPr>
        <p:spPr bwMode="auto">
          <a:xfrm>
            <a:off x="1638300" y="4622800"/>
            <a:ext cx="6400800" cy="600075"/>
          </a:xfrm>
          <a:prstGeom prst="rect">
            <a:avLst/>
          </a:prstGeom>
          <a:noFill/>
          <a:ln w="12700">
            <a:solidFill>
              <a:schemeClr val="tx1"/>
            </a:solidFill>
            <a:miter lim="800000"/>
            <a:headEnd type="none" w="sm" len="sm"/>
            <a:tailEnd type="none" w="med" len="lg"/>
          </a:ln>
        </p:spPr>
        <p:txBody>
          <a:bodyPr>
            <a:spAutoFit/>
          </a:bodyPr>
          <a:lstStyle/>
          <a:p>
            <a:pPr>
              <a:spcBef>
                <a:spcPct val="50000"/>
              </a:spcBef>
            </a:pPr>
            <a:r>
              <a:rPr lang="en-US"/>
              <a:t>P:  probability that one server fails= 1 – P= availability of service. e.g. P = 5% =&gt; service is available 95% of the time.</a:t>
            </a:r>
          </a:p>
        </p:txBody>
      </p:sp>
      <p:sp>
        <p:nvSpPr>
          <p:cNvPr id="67589" name="Text Box 5"/>
          <p:cNvSpPr txBox="1">
            <a:spLocks noChangeArrowheads="1"/>
          </p:cNvSpPr>
          <p:nvPr/>
        </p:nvSpPr>
        <p:spPr bwMode="auto">
          <a:xfrm>
            <a:off x="1651000" y="5410200"/>
            <a:ext cx="6388100" cy="847725"/>
          </a:xfrm>
          <a:prstGeom prst="rect">
            <a:avLst/>
          </a:prstGeom>
          <a:noFill/>
          <a:ln w="12700">
            <a:solidFill>
              <a:schemeClr val="tx1"/>
            </a:solidFill>
            <a:miter lim="800000"/>
            <a:headEnd type="none" w="sm" len="sm"/>
            <a:tailEnd type="none" w="med" len="lg"/>
          </a:ln>
        </p:spPr>
        <p:txBody>
          <a:bodyPr>
            <a:spAutoFit/>
          </a:bodyPr>
          <a:lstStyle/>
          <a:p>
            <a:pPr>
              <a:spcBef>
                <a:spcPct val="50000"/>
              </a:spcBef>
            </a:pPr>
            <a:r>
              <a:rPr lang="en-US"/>
              <a:t>P</a:t>
            </a:r>
            <a:r>
              <a:rPr lang="en-US" sz="2400" baseline="30000"/>
              <a:t>n</a:t>
            </a:r>
            <a:r>
              <a:rPr lang="en-US"/>
              <a:t>:  probability that n servers fail= 1 – P</a:t>
            </a:r>
            <a:r>
              <a:rPr lang="en-US" sz="2400" baseline="30000"/>
              <a:t>n</a:t>
            </a:r>
            <a:r>
              <a:rPr lang="en-US"/>
              <a:t>= availability of service. e.g. P = 5%, n = 3 =&gt; service available 99.875% of the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additive="base">
                                        <p:cTn id="7" dur="500" fill="hold"/>
                                        <p:tgtEl>
                                          <p:spTgt spid="67588"/>
                                        </p:tgtEl>
                                        <p:attrNameLst>
                                          <p:attrName>ppt_x</p:attrName>
                                        </p:attrNameLst>
                                      </p:cBhvr>
                                      <p:tavLst>
                                        <p:tav tm="0">
                                          <p:val>
                                            <p:strVal val="0-#ppt_w/2"/>
                                          </p:val>
                                        </p:tav>
                                        <p:tav tm="100000">
                                          <p:val>
                                            <p:strVal val="#ppt_x"/>
                                          </p:val>
                                        </p:tav>
                                      </p:tavLst>
                                    </p:anim>
                                    <p:anim calcmode="lin" valueType="num">
                                      <p:cBhvr additive="base">
                                        <p:cTn id="8" dur="500" fill="hold"/>
                                        <p:tgtEl>
                                          <p:spTgt spid="6758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89"/>
                                        </p:tgtEl>
                                        <p:attrNameLst>
                                          <p:attrName>style.visibility</p:attrName>
                                        </p:attrNameLst>
                                      </p:cBhvr>
                                      <p:to>
                                        <p:strVal val="visible"/>
                                      </p:to>
                                    </p:set>
                                    <p:anim calcmode="lin" valueType="num">
                                      <p:cBhvr additive="base">
                                        <p:cTn id="13" dur="500" fill="hold"/>
                                        <p:tgtEl>
                                          <p:spTgt spid="67589"/>
                                        </p:tgtEl>
                                        <p:attrNameLst>
                                          <p:attrName>ppt_x</p:attrName>
                                        </p:attrNameLst>
                                      </p:cBhvr>
                                      <p:tavLst>
                                        <p:tav tm="0">
                                          <p:val>
                                            <p:strVal val="0-#ppt_w/2"/>
                                          </p:val>
                                        </p:tav>
                                        <p:tav tm="100000">
                                          <p:val>
                                            <p:strVal val="#ppt_x"/>
                                          </p:val>
                                        </p:tav>
                                      </p:tavLst>
                                    </p:anim>
                                    <p:anim calcmode="lin" valueType="num">
                                      <p:cBhvr additive="base">
                                        <p:cTn id="14" dur="500" fill="hold"/>
                                        <p:tgtEl>
                                          <p:spTgt spid="675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animBg="1" autoUpdateAnimBg="0"/>
      <p:bldP spid="67589" grpId="0" animBg="1" autoUpdateAnimBg="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effectLst>
            <a:outerShdw blurRad="63500" dist="107763" dir="2700000" algn="ctr" rotWithShape="0">
              <a:srgbClr val="790015">
                <a:alpha val="74997"/>
              </a:srgbClr>
            </a:outerShdw>
          </a:effectLst>
        </p:spPr>
        <p:txBody>
          <a:bodyPr>
            <a:normAutofit/>
          </a:bodyPr>
          <a:lstStyle/>
          <a:p>
            <a:pPr>
              <a:defRPr/>
            </a:pPr>
            <a:r>
              <a:rPr lang="en-US" dirty="0">
                <a:solidFill>
                  <a:schemeClr val="tx1"/>
                </a:solidFill>
              </a:rPr>
              <a:t>Replication Management </a:t>
            </a:r>
          </a:p>
        </p:txBody>
      </p:sp>
      <p:sp>
        <p:nvSpPr>
          <p:cNvPr id="43011" name="Rectangle 3"/>
          <p:cNvSpPr>
            <a:spLocks noGrp="1" noChangeArrowheads="1"/>
          </p:cNvSpPr>
          <p:nvPr>
            <p:ph sz="quarter" idx="1"/>
          </p:nvPr>
        </p:nvSpPr>
        <p:spPr/>
        <p:txBody>
          <a:bodyPr/>
          <a:lstStyle/>
          <a:p>
            <a:pPr>
              <a:buClr>
                <a:schemeClr val="hlink"/>
              </a:buClr>
              <a:buSzPct val="120000"/>
              <a:buFont typeface="Wingdings" pitchFamily="2" charset="2"/>
              <a:buChar char="v"/>
            </a:pPr>
            <a:r>
              <a:rPr lang="en-US" dirty="0" smtClean="0">
                <a:solidFill>
                  <a:schemeClr val="hlink"/>
                </a:solidFill>
                <a:latin typeface="Arial" pitchFamily="34" charset="0"/>
              </a:rPr>
              <a:t> </a:t>
            </a:r>
            <a:r>
              <a:rPr lang="en-US" sz="2400" dirty="0" smtClean="0">
                <a:solidFill>
                  <a:schemeClr val="accent1">
                    <a:lumMod val="75000"/>
                  </a:schemeClr>
                </a:solidFill>
                <a:latin typeface="Arial" pitchFamily="34" charset="0"/>
              </a:rPr>
              <a:t>Request Communication</a:t>
            </a:r>
          </a:p>
          <a:p>
            <a:pPr lvl="1">
              <a:buClr>
                <a:schemeClr val="hlink"/>
              </a:buClr>
              <a:buSzPct val="120000"/>
              <a:buFont typeface="Wingdings" pitchFamily="2" charset="2"/>
              <a:buChar char="v"/>
            </a:pPr>
            <a:r>
              <a:rPr lang="en-US" sz="1600" dirty="0" smtClean="0">
                <a:latin typeface="Arial" pitchFamily="34" charset="0"/>
              </a:rPr>
              <a:t> Requests can be made to a single RM or to multiple RMs</a:t>
            </a:r>
          </a:p>
          <a:p>
            <a:pPr>
              <a:buClr>
                <a:schemeClr val="hlink"/>
              </a:buClr>
              <a:buSzPct val="120000"/>
              <a:buFont typeface="Wingdings" pitchFamily="2" charset="2"/>
              <a:buChar char="v"/>
            </a:pPr>
            <a:r>
              <a:rPr lang="en-US" sz="2400" dirty="0" smtClean="0">
                <a:latin typeface="Arial" pitchFamily="34" charset="0"/>
              </a:rPr>
              <a:t> </a:t>
            </a:r>
            <a:r>
              <a:rPr lang="en-US" sz="2400" dirty="0" smtClean="0">
                <a:solidFill>
                  <a:schemeClr val="accent1">
                    <a:lumMod val="75000"/>
                  </a:schemeClr>
                </a:solidFill>
                <a:latin typeface="Arial" pitchFamily="34" charset="0"/>
              </a:rPr>
              <a:t>Coordination: The RMs decide</a:t>
            </a:r>
          </a:p>
          <a:p>
            <a:pPr lvl="1">
              <a:buClr>
                <a:schemeClr val="hlink"/>
              </a:buClr>
              <a:buSzPct val="120000"/>
              <a:buFont typeface="Wingdings" pitchFamily="2" charset="2"/>
              <a:buChar char="v"/>
            </a:pPr>
            <a:r>
              <a:rPr lang="en-US" sz="1600" dirty="0" smtClean="0">
                <a:latin typeface="Arial" pitchFamily="34" charset="0"/>
              </a:rPr>
              <a:t> whether the request is to be applied</a:t>
            </a:r>
          </a:p>
          <a:p>
            <a:pPr lvl="1">
              <a:buClr>
                <a:schemeClr val="hlink"/>
              </a:buClr>
              <a:buSzPct val="120000"/>
              <a:buFont typeface="Wingdings" pitchFamily="2" charset="2"/>
              <a:buChar char="v"/>
            </a:pPr>
            <a:r>
              <a:rPr lang="en-US" sz="1600" dirty="0" smtClean="0">
                <a:latin typeface="Arial" pitchFamily="34" charset="0"/>
              </a:rPr>
              <a:t> the order of requests</a:t>
            </a:r>
          </a:p>
          <a:p>
            <a:pPr lvl="2">
              <a:buClr>
                <a:schemeClr val="hlink"/>
              </a:buClr>
              <a:buSzPct val="120000"/>
              <a:buFont typeface="Wingdings" pitchFamily="2" charset="2"/>
              <a:buChar char="v"/>
            </a:pPr>
            <a:r>
              <a:rPr lang="en-US" sz="1600" dirty="0" smtClean="0">
                <a:solidFill>
                  <a:schemeClr val="accent1">
                    <a:lumMod val="75000"/>
                  </a:schemeClr>
                </a:solidFill>
                <a:latin typeface="Arial" pitchFamily="34" charset="0"/>
              </a:rPr>
              <a:t>FIFO ordering: </a:t>
            </a:r>
            <a:r>
              <a:rPr lang="en-US" sz="1600" dirty="0" smtClean="0">
                <a:latin typeface="Arial" pitchFamily="34" charset="0"/>
              </a:rPr>
              <a:t>If a FE issues </a:t>
            </a:r>
            <a:r>
              <a:rPr lang="en-US" sz="1600" i="1" dirty="0" smtClean="0">
                <a:latin typeface="Arial" pitchFamily="34" charset="0"/>
              </a:rPr>
              <a:t>r</a:t>
            </a:r>
            <a:r>
              <a:rPr lang="en-US" sz="1600" dirty="0" smtClean="0">
                <a:latin typeface="Arial" pitchFamily="34" charset="0"/>
              </a:rPr>
              <a:t> then </a:t>
            </a:r>
            <a:r>
              <a:rPr lang="en-US" sz="1600" i="1" dirty="0" smtClean="0">
                <a:latin typeface="Arial" pitchFamily="34" charset="0"/>
              </a:rPr>
              <a:t>r’</a:t>
            </a:r>
            <a:r>
              <a:rPr lang="en-US" sz="1600" dirty="0" smtClean="0">
                <a:latin typeface="Arial" pitchFamily="34" charset="0"/>
              </a:rPr>
              <a:t>, then any correct RM handles </a:t>
            </a:r>
            <a:r>
              <a:rPr lang="en-US" sz="1600" i="1" dirty="0" smtClean="0">
                <a:latin typeface="Arial" pitchFamily="34" charset="0"/>
              </a:rPr>
              <a:t>r</a:t>
            </a:r>
            <a:r>
              <a:rPr lang="en-US" sz="1600" dirty="0" smtClean="0">
                <a:latin typeface="Arial" pitchFamily="34" charset="0"/>
              </a:rPr>
              <a:t> and then </a:t>
            </a:r>
            <a:r>
              <a:rPr lang="en-US" sz="1600" i="1" dirty="0" smtClean="0">
                <a:latin typeface="Arial" pitchFamily="34" charset="0"/>
              </a:rPr>
              <a:t>r’</a:t>
            </a:r>
            <a:r>
              <a:rPr lang="en-US" sz="1600" dirty="0" smtClean="0">
                <a:latin typeface="Arial" pitchFamily="34" charset="0"/>
              </a:rPr>
              <a:t>.</a:t>
            </a:r>
          </a:p>
          <a:p>
            <a:pPr lvl="2">
              <a:buClr>
                <a:schemeClr val="hlink"/>
              </a:buClr>
              <a:buSzPct val="120000"/>
              <a:buFont typeface="Wingdings" pitchFamily="2" charset="2"/>
              <a:buChar char="v"/>
            </a:pPr>
            <a:r>
              <a:rPr lang="en-US" sz="1600" dirty="0" smtClean="0">
                <a:solidFill>
                  <a:schemeClr val="accent1">
                    <a:lumMod val="75000"/>
                  </a:schemeClr>
                </a:solidFill>
                <a:latin typeface="Arial" pitchFamily="34" charset="0"/>
              </a:rPr>
              <a:t>Causal ordering: </a:t>
            </a:r>
            <a:r>
              <a:rPr lang="en-US" sz="1600" dirty="0" smtClean="0">
                <a:latin typeface="Arial" pitchFamily="34" charset="0"/>
              </a:rPr>
              <a:t>If the issue of </a:t>
            </a:r>
            <a:r>
              <a:rPr lang="en-US" sz="1600" i="1" dirty="0" smtClean="0">
                <a:latin typeface="Arial" pitchFamily="34" charset="0"/>
              </a:rPr>
              <a:t>r</a:t>
            </a:r>
            <a:r>
              <a:rPr lang="en-US" sz="1600" dirty="0" smtClean="0">
                <a:latin typeface="Arial" pitchFamily="34" charset="0"/>
              </a:rPr>
              <a:t> “happened before” the issue of </a:t>
            </a:r>
            <a:r>
              <a:rPr lang="en-US" sz="1600" i="1" dirty="0" smtClean="0">
                <a:latin typeface="Arial" pitchFamily="34" charset="0"/>
              </a:rPr>
              <a:t>r’</a:t>
            </a:r>
            <a:r>
              <a:rPr lang="en-US" sz="1600" dirty="0" smtClean="0">
                <a:latin typeface="Arial" pitchFamily="34" charset="0"/>
              </a:rPr>
              <a:t>, then any correct RM handles </a:t>
            </a:r>
            <a:r>
              <a:rPr lang="en-US" sz="1600" i="1" dirty="0" smtClean="0">
                <a:latin typeface="Arial" pitchFamily="34" charset="0"/>
              </a:rPr>
              <a:t>r</a:t>
            </a:r>
            <a:r>
              <a:rPr lang="en-US" sz="1600" dirty="0" smtClean="0">
                <a:latin typeface="Arial" pitchFamily="34" charset="0"/>
              </a:rPr>
              <a:t> and then </a:t>
            </a:r>
            <a:r>
              <a:rPr lang="en-US" sz="1600" i="1" dirty="0" smtClean="0">
                <a:latin typeface="Arial" pitchFamily="34" charset="0"/>
              </a:rPr>
              <a:t>r’</a:t>
            </a:r>
            <a:r>
              <a:rPr lang="en-US" sz="1600" dirty="0" smtClean="0">
                <a:latin typeface="Arial" pitchFamily="34" charset="0"/>
              </a:rPr>
              <a:t>.</a:t>
            </a:r>
          </a:p>
          <a:p>
            <a:pPr lvl="2">
              <a:buClr>
                <a:schemeClr val="hlink"/>
              </a:buClr>
              <a:buSzPct val="120000"/>
              <a:buFont typeface="Wingdings" pitchFamily="2" charset="2"/>
              <a:buChar char="v"/>
            </a:pPr>
            <a:r>
              <a:rPr lang="en-US" sz="1600" dirty="0" smtClean="0">
                <a:solidFill>
                  <a:schemeClr val="accent1">
                    <a:lumMod val="75000"/>
                  </a:schemeClr>
                </a:solidFill>
                <a:latin typeface="Arial" pitchFamily="34" charset="0"/>
              </a:rPr>
              <a:t>Total ordering: </a:t>
            </a:r>
            <a:r>
              <a:rPr lang="en-US" sz="1600" dirty="0" smtClean="0">
                <a:latin typeface="Arial" pitchFamily="34" charset="0"/>
              </a:rPr>
              <a:t>If a correct RM handles </a:t>
            </a:r>
            <a:r>
              <a:rPr lang="en-US" sz="1600" i="1" dirty="0" smtClean="0">
                <a:latin typeface="Arial" pitchFamily="34" charset="0"/>
              </a:rPr>
              <a:t>r</a:t>
            </a:r>
            <a:r>
              <a:rPr lang="en-US" sz="1600" dirty="0" smtClean="0">
                <a:latin typeface="Arial" pitchFamily="34" charset="0"/>
              </a:rPr>
              <a:t> and then </a:t>
            </a:r>
            <a:r>
              <a:rPr lang="en-US" sz="1600" i="1" dirty="0" smtClean="0">
                <a:latin typeface="Arial" pitchFamily="34" charset="0"/>
              </a:rPr>
              <a:t>r’</a:t>
            </a:r>
            <a:r>
              <a:rPr lang="en-US" sz="1600" dirty="0" smtClean="0">
                <a:latin typeface="Arial" pitchFamily="34" charset="0"/>
              </a:rPr>
              <a:t>, then any correct RM handles </a:t>
            </a:r>
            <a:r>
              <a:rPr lang="en-US" sz="1600" i="1" dirty="0" smtClean="0">
                <a:latin typeface="Arial" pitchFamily="34" charset="0"/>
              </a:rPr>
              <a:t>r</a:t>
            </a:r>
            <a:r>
              <a:rPr lang="en-US" sz="1600" dirty="0" smtClean="0">
                <a:latin typeface="Arial" pitchFamily="34" charset="0"/>
              </a:rPr>
              <a:t> and then </a:t>
            </a:r>
            <a:r>
              <a:rPr lang="en-US" sz="1600" i="1" dirty="0" smtClean="0">
                <a:latin typeface="Arial" pitchFamily="34" charset="0"/>
              </a:rPr>
              <a:t>r’</a:t>
            </a:r>
            <a:r>
              <a:rPr lang="en-US" sz="1600" dirty="0" smtClean="0">
                <a:latin typeface="Arial" pitchFamily="34" charset="0"/>
              </a:rPr>
              <a:t>.</a:t>
            </a:r>
          </a:p>
          <a:p>
            <a:pPr>
              <a:buClr>
                <a:schemeClr val="hlink"/>
              </a:buClr>
              <a:buSzPct val="120000"/>
              <a:buFont typeface="Wingdings" pitchFamily="2" charset="2"/>
              <a:buChar char="v"/>
            </a:pPr>
            <a:r>
              <a:rPr lang="en-US" sz="2400" dirty="0" smtClean="0">
                <a:latin typeface="Arial" pitchFamily="34" charset="0"/>
              </a:rPr>
              <a:t> </a:t>
            </a:r>
            <a:r>
              <a:rPr lang="en-US" sz="2400" dirty="0" smtClean="0">
                <a:solidFill>
                  <a:schemeClr val="accent1">
                    <a:lumMod val="75000"/>
                  </a:schemeClr>
                </a:solidFill>
                <a:latin typeface="Arial" pitchFamily="34" charset="0"/>
              </a:rPr>
              <a:t>Execution:</a:t>
            </a:r>
            <a:r>
              <a:rPr lang="en-US" sz="2400" dirty="0" smtClean="0">
                <a:solidFill>
                  <a:schemeClr val="bg2"/>
                </a:solidFill>
                <a:latin typeface="Arial" pitchFamily="34" charset="0"/>
              </a:rPr>
              <a:t> </a:t>
            </a:r>
            <a:r>
              <a:rPr lang="en-US" sz="2400" dirty="0" smtClean="0">
                <a:latin typeface="Arial" pitchFamily="34" charset="0"/>
              </a:rPr>
              <a:t>The RMs execute the request (often they do this tentatively).</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5765800" y="889000"/>
            <a:ext cx="2451100" cy="20828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94211" name="Rectangle 3"/>
          <p:cNvSpPr>
            <a:spLocks noChangeArrowheads="1"/>
          </p:cNvSpPr>
          <p:nvPr/>
        </p:nvSpPr>
        <p:spPr bwMode="auto">
          <a:xfrm>
            <a:off x="1066800" y="1066800"/>
            <a:ext cx="3886200" cy="685800"/>
          </a:xfrm>
          <a:prstGeom prst="rect">
            <a:avLst/>
          </a:prstGeom>
          <a:gradFill rotWithShape="0">
            <a:gsLst>
              <a:gs pos="0">
                <a:srgbClr val="FF7A31"/>
              </a:gs>
              <a:gs pos="50000">
                <a:schemeClr val="tx2"/>
              </a:gs>
              <a:gs pos="100000">
                <a:srgbClr val="FF7A31"/>
              </a:gs>
            </a:gsLst>
            <a:lin ang="2700000" scaled="1"/>
          </a:grad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endParaRPr>
          </a:p>
        </p:txBody>
      </p:sp>
      <p:sp>
        <p:nvSpPr>
          <p:cNvPr id="94212" name="Rectangle 4"/>
          <p:cNvSpPr>
            <a:spLocks noGrp="1" noChangeArrowheads="1"/>
          </p:cNvSpPr>
          <p:nvPr>
            <p:ph type="title"/>
          </p:nvPr>
        </p:nvSpPr>
        <p:spPr>
          <a:xfrm>
            <a:off x="685800" y="152400"/>
            <a:ext cx="7772400" cy="1143000"/>
          </a:xfrm>
          <a:effectLst>
            <a:outerShdw blurRad="63500" dist="107763" dir="2700000" algn="ctr" rotWithShape="0">
              <a:srgbClr val="790015">
                <a:alpha val="74997"/>
              </a:srgbClr>
            </a:outerShdw>
          </a:effectLst>
        </p:spPr>
        <p:txBody>
          <a:bodyPr>
            <a:normAutofit/>
          </a:bodyPr>
          <a:lstStyle/>
          <a:p>
            <a:pPr>
              <a:defRPr/>
            </a:pPr>
            <a:r>
              <a:rPr lang="en-US" sz="3200" dirty="0">
                <a:solidFill>
                  <a:schemeClr val="tx1"/>
                </a:solidFill>
              </a:rPr>
              <a:t>Passive </a:t>
            </a:r>
            <a:r>
              <a:rPr lang="en-US" sz="3200" dirty="0" smtClean="0">
                <a:solidFill>
                  <a:schemeClr val="tx1"/>
                </a:solidFill>
              </a:rPr>
              <a:t> Replication </a:t>
            </a:r>
            <a:br>
              <a:rPr lang="en-US" sz="3200" dirty="0" smtClean="0">
                <a:solidFill>
                  <a:schemeClr val="tx1"/>
                </a:solidFill>
              </a:rPr>
            </a:br>
            <a:r>
              <a:rPr lang="en-US" sz="2400" dirty="0" smtClean="0">
                <a:solidFill>
                  <a:schemeClr val="tx1"/>
                </a:solidFill>
              </a:rPr>
              <a:t>(Primary-Backup)</a:t>
            </a:r>
            <a:endParaRPr lang="en-US" sz="2400" dirty="0">
              <a:solidFill>
                <a:schemeClr val="tx1"/>
              </a:solidFill>
            </a:endParaRPr>
          </a:p>
        </p:txBody>
      </p:sp>
      <p:sp>
        <p:nvSpPr>
          <p:cNvPr id="49157" name="Rectangle 5"/>
          <p:cNvSpPr>
            <a:spLocks noGrp="1" noChangeArrowheads="1"/>
          </p:cNvSpPr>
          <p:nvPr>
            <p:ph sz="quarter" idx="1"/>
          </p:nvPr>
        </p:nvSpPr>
        <p:spPr>
          <a:xfrm>
            <a:off x="914400" y="2286000"/>
            <a:ext cx="7772400" cy="3733800"/>
          </a:xfrm>
        </p:spPr>
        <p:txBody>
          <a:bodyPr>
            <a:normAutofit fontScale="92500" lnSpcReduction="10000"/>
          </a:bodyPr>
          <a:lstStyle/>
          <a:p>
            <a:pPr>
              <a:lnSpc>
                <a:spcPct val="80000"/>
              </a:lnSpc>
              <a:buClr>
                <a:schemeClr val="hlink"/>
              </a:buClr>
              <a:buSzPct val="120000"/>
              <a:buFont typeface="Wingdings" pitchFamily="2" charset="2"/>
              <a:buNone/>
            </a:pPr>
            <a:r>
              <a:rPr lang="en-US" dirty="0" smtClean="0">
                <a:latin typeface="Arial" pitchFamily="34" charset="0"/>
              </a:rPr>
              <a:t> </a:t>
            </a: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Char char="v"/>
            </a:pPr>
            <a:r>
              <a:rPr lang="en-US" sz="2400" dirty="0" smtClean="0">
                <a:solidFill>
                  <a:schemeClr val="accent1">
                    <a:lumMod val="75000"/>
                  </a:schemeClr>
                </a:solidFill>
                <a:latin typeface="Arial" pitchFamily="34" charset="0"/>
              </a:rPr>
              <a:t>Request Communication:</a:t>
            </a:r>
            <a:r>
              <a:rPr lang="en-US" sz="2000" dirty="0" smtClean="0">
                <a:solidFill>
                  <a:schemeClr val="accent1">
                    <a:lumMod val="75000"/>
                  </a:schemeClr>
                </a:solidFill>
                <a:latin typeface="Arial" pitchFamily="34" charset="0"/>
              </a:rPr>
              <a:t> </a:t>
            </a:r>
            <a:r>
              <a:rPr lang="en-US" sz="1600" dirty="0" smtClean="0">
                <a:latin typeface="Arial" pitchFamily="34" charset="0"/>
              </a:rPr>
              <a:t>the request is issued to the primary RM and carries a unique request </a:t>
            </a:r>
            <a:r>
              <a:rPr lang="en-US" sz="1800" dirty="0" smtClean="0">
                <a:latin typeface="Arial" pitchFamily="34" charset="0"/>
              </a:rPr>
              <a:t>id.</a:t>
            </a:r>
          </a:p>
          <a:p>
            <a:pPr>
              <a:lnSpc>
                <a:spcPct val="80000"/>
              </a:lnSpc>
              <a:buClr>
                <a:schemeClr val="hlink"/>
              </a:buClr>
              <a:buSzPct val="120000"/>
              <a:buFont typeface="Wingdings" pitchFamily="2" charset="2"/>
              <a:buChar char="v"/>
            </a:pPr>
            <a:r>
              <a:rPr lang="en-US" dirty="0" smtClean="0">
                <a:solidFill>
                  <a:srgbClr val="C00000"/>
                </a:solidFill>
                <a:latin typeface="Arial" pitchFamily="34" charset="0"/>
              </a:rPr>
              <a:t>Coordination:</a:t>
            </a:r>
            <a:r>
              <a:rPr lang="en-US" sz="2400" dirty="0" smtClean="0">
                <a:latin typeface="Arial" pitchFamily="34" charset="0"/>
              </a:rPr>
              <a:t> </a:t>
            </a:r>
            <a:r>
              <a:rPr lang="en-US" sz="1800" dirty="0" smtClean="0">
                <a:latin typeface="Arial" pitchFamily="34" charset="0"/>
              </a:rPr>
              <a:t>Primary takes requests atomically, in order, checks id (resends response if not new id.)</a:t>
            </a:r>
          </a:p>
          <a:p>
            <a:pPr>
              <a:lnSpc>
                <a:spcPct val="80000"/>
              </a:lnSpc>
              <a:buClr>
                <a:schemeClr val="hlink"/>
              </a:buClr>
              <a:buSzPct val="120000"/>
              <a:buFont typeface="Wingdings" pitchFamily="2" charset="2"/>
              <a:buChar char="v"/>
            </a:pPr>
            <a:r>
              <a:rPr lang="en-US" dirty="0" smtClean="0">
                <a:solidFill>
                  <a:srgbClr val="C00000"/>
                </a:solidFill>
                <a:latin typeface="Arial" pitchFamily="34" charset="0"/>
              </a:rPr>
              <a:t>Execution:</a:t>
            </a:r>
            <a:r>
              <a:rPr lang="en-US" sz="2400" dirty="0" smtClean="0">
                <a:latin typeface="Arial" pitchFamily="34" charset="0"/>
              </a:rPr>
              <a:t> </a:t>
            </a:r>
            <a:r>
              <a:rPr lang="en-US" sz="1800" dirty="0" smtClean="0">
                <a:latin typeface="Arial" pitchFamily="34" charset="0"/>
              </a:rPr>
              <a:t>Primary executes &amp; stores the response  </a:t>
            </a:r>
          </a:p>
          <a:p>
            <a:pPr>
              <a:lnSpc>
                <a:spcPct val="80000"/>
              </a:lnSpc>
              <a:buClr>
                <a:schemeClr val="hlink"/>
              </a:buClr>
              <a:buSzPct val="120000"/>
              <a:buFont typeface="Wingdings" pitchFamily="2" charset="2"/>
              <a:buChar char="v"/>
            </a:pPr>
            <a:r>
              <a:rPr lang="en-US" dirty="0" smtClean="0">
                <a:solidFill>
                  <a:srgbClr val="C00000"/>
                </a:solidFill>
                <a:latin typeface="Arial" pitchFamily="34" charset="0"/>
              </a:rPr>
              <a:t>Agreement:</a:t>
            </a:r>
            <a:r>
              <a:rPr lang="en-US" sz="1800" dirty="0" smtClean="0">
                <a:latin typeface="Arial" pitchFamily="34" charset="0"/>
              </a:rPr>
              <a:t> If update, primary sends updated state/result, </a:t>
            </a:r>
            <a:r>
              <a:rPr lang="en-US" sz="1800" dirty="0" err="1" smtClean="0">
                <a:latin typeface="Arial" pitchFamily="34" charset="0"/>
              </a:rPr>
              <a:t>req</a:t>
            </a:r>
            <a:r>
              <a:rPr lang="en-US" sz="1800" dirty="0" smtClean="0">
                <a:latin typeface="Arial" pitchFamily="34" charset="0"/>
              </a:rPr>
              <a:t>-id and response to all backup RMs (1-phase commit enough).</a:t>
            </a:r>
          </a:p>
          <a:p>
            <a:pPr>
              <a:lnSpc>
                <a:spcPct val="110000"/>
              </a:lnSpc>
              <a:buClr>
                <a:schemeClr val="hlink"/>
              </a:buClr>
              <a:buSzPct val="120000"/>
              <a:buFont typeface="Wingdings" pitchFamily="2" charset="2"/>
              <a:buChar char="v"/>
            </a:pPr>
            <a:r>
              <a:rPr lang="en-US" dirty="0" smtClean="0">
                <a:solidFill>
                  <a:srgbClr val="C00000"/>
                </a:solidFill>
                <a:latin typeface="Arial" pitchFamily="34" charset="0"/>
              </a:rPr>
              <a:t>Response:</a:t>
            </a:r>
            <a:r>
              <a:rPr lang="en-US" sz="2800" dirty="0" smtClean="0">
                <a:solidFill>
                  <a:schemeClr val="bg2"/>
                </a:solidFill>
                <a:latin typeface="Arial" pitchFamily="34" charset="0"/>
              </a:rPr>
              <a:t> </a:t>
            </a:r>
            <a:r>
              <a:rPr lang="en-US" sz="1800" dirty="0" smtClean="0">
                <a:latin typeface="Arial" pitchFamily="34" charset="0"/>
              </a:rPr>
              <a:t>primary sends result to the front end</a:t>
            </a:r>
            <a:endParaRPr lang="en-US" sz="2800" dirty="0" smtClean="0">
              <a:solidFill>
                <a:schemeClr val="bg2"/>
              </a:solidFill>
              <a:latin typeface="Arial" pitchFamily="34" charset="0"/>
            </a:endParaRPr>
          </a:p>
          <a:p>
            <a:pPr>
              <a:lnSpc>
                <a:spcPct val="80000"/>
              </a:lnSpc>
              <a:buClr>
                <a:schemeClr val="hlink"/>
              </a:buClr>
              <a:buSzPct val="120000"/>
              <a:buFont typeface="Wingdings" pitchFamily="2" charset="2"/>
              <a:buNone/>
            </a:pPr>
            <a:endParaRPr lang="en-US" dirty="0" smtClean="0">
              <a:latin typeface="Arial" pitchFamily="34" charset="0"/>
            </a:endParaRPr>
          </a:p>
        </p:txBody>
      </p:sp>
      <p:sp>
        <p:nvSpPr>
          <p:cNvPr id="49158" name="Oval 6"/>
          <p:cNvSpPr>
            <a:spLocks noChangeArrowheads="1"/>
          </p:cNvSpPr>
          <p:nvPr/>
        </p:nvSpPr>
        <p:spPr bwMode="auto">
          <a:xfrm>
            <a:off x="1371600" y="1104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59" name="Text Box 7"/>
          <p:cNvSpPr txBox="1">
            <a:spLocks noChangeArrowheads="1"/>
          </p:cNvSpPr>
          <p:nvPr/>
        </p:nvSpPr>
        <p:spPr bwMode="auto">
          <a:xfrm>
            <a:off x="1384300" y="1155700"/>
            <a:ext cx="876300" cy="312738"/>
          </a:xfrm>
          <a:prstGeom prst="rect">
            <a:avLst/>
          </a:prstGeom>
          <a:noFill/>
          <a:ln w="12700">
            <a:noFill/>
            <a:miter lim="800000"/>
            <a:headEnd type="none" w="sm" len="sm"/>
            <a:tailEnd type="none" w="med" len="lg"/>
          </a:ln>
        </p:spPr>
        <p:txBody>
          <a:bodyPr>
            <a:spAutoFit/>
          </a:bodyPr>
          <a:lstStyle/>
          <a:p>
            <a:pPr>
              <a:spcBef>
                <a:spcPct val="50000"/>
              </a:spcBef>
            </a:pPr>
            <a:r>
              <a:rPr lang="en-US" sz="1600" b="1"/>
              <a:t>Client</a:t>
            </a:r>
          </a:p>
        </p:txBody>
      </p:sp>
      <p:sp>
        <p:nvSpPr>
          <p:cNvPr id="49160" name="Text Box 8"/>
          <p:cNvSpPr txBox="1">
            <a:spLocks noChangeArrowheads="1"/>
          </p:cNvSpPr>
          <p:nvPr/>
        </p:nvSpPr>
        <p:spPr bwMode="auto">
          <a:xfrm>
            <a:off x="3378200" y="1143000"/>
            <a:ext cx="1193800" cy="325438"/>
          </a:xfrm>
          <a:prstGeom prst="rect">
            <a:avLst/>
          </a:prstGeom>
          <a:solidFill>
            <a:schemeClr val="accent1"/>
          </a:solidFill>
          <a:ln w="12700">
            <a:solidFill>
              <a:schemeClr val="tx1"/>
            </a:solidFill>
            <a:miter lim="800000"/>
            <a:headEnd type="none" w="sm" len="sm"/>
            <a:tailEnd type="none" w="med" len="lg"/>
          </a:ln>
        </p:spPr>
        <p:txBody>
          <a:bodyPr>
            <a:spAutoFit/>
          </a:bodyPr>
          <a:lstStyle/>
          <a:p>
            <a:pPr>
              <a:spcBef>
                <a:spcPct val="50000"/>
              </a:spcBef>
            </a:pPr>
            <a:r>
              <a:rPr lang="en-US" sz="1600" b="1"/>
              <a:t>Front End</a:t>
            </a:r>
          </a:p>
        </p:txBody>
      </p:sp>
      <p:sp>
        <p:nvSpPr>
          <p:cNvPr id="49161" name="Oval 9"/>
          <p:cNvSpPr>
            <a:spLocks noChangeArrowheads="1"/>
          </p:cNvSpPr>
          <p:nvPr/>
        </p:nvSpPr>
        <p:spPr bwMode="auto">
          <a:xfrm>
            <a:off x="5994400" y="13589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62" name="Oval 10"/>
          <p:cNvSpPr>
            <a:spLocks noChangeArrowheads="1"/>
          </p:cNvSpPr>
          <p:nvPr/>
        </p:nvSpPr>
        <p:spPr bwMode="auto">
          <a:xfrm>
            <a:off x="7302500" y="18923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63" name="Oval 11"/>
          <p:cNvSpPr>
            <a:spLocks noChangeArrowheads="1"/>
          </p:cNvSpPr>
          <p:nvPr/>
        </p:nvSpPr>
        <p:spPr bwMode="auto">
          <a:xfrm>
            <a:off x="7289800" y="9906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64" name="Text Box 12"/>
          <p:cNvSpPr txBox="1">
            <a:spLocks noChangeArrowheads="1"/>
          </p:cNvSpPr>
          <p:nvPr/>
        </p:nvSpPr>
        <p:spPr bwMode="auto">
          <a:xfrm>
            <a:off x="5956300" y="14605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49165" name="Text Box 13"/>
          <p:cNvSpPr txBox="1">
            <a:spLocks noChangeArrowheads="1"/>
          </p:cNvSpPr>
          <p:nvPr/>
        </p:nvSpPr>
        <p:spPr bwMode="auto">
          <a:xfrm>
            <a:off x="7251700" y="11557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49166" name="Text Box 14"/>
          <p:cNvSpPr txBox="1">
            <a:spLocks noChangeArrowheads="1"/>
          </p:cNvSpPr>
          <p:nvPr/>
        </p:nvSpPr>
        <p:spPr bwMode="auto">
          <a:xfrm>
            <a:off x="7277100" y="20193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94223" name="Rectangle 15"/>
          <p:cNvSpPr>
            <a:spLocks noChangeArrowheads="1"/>
          </p:cNvSpPr>
          <p:nvPr/>
        </p:nvSpPr>
        <p:spPr bwMode="auto">
          <a:xfrm>
            <a:off x="1079500" y="2209800"/>
            <a:ext cx="3886200" cy="685800"/>
          </a:xfrm>
          <a:prstGeom prst="rect">
            <a:avLst/>
          </a:prstGeom>
          <a:gradFill rotWithShape="0">
            <a:gsLst>
              <a:gs pos="0">
                <a:srgbClr val="FF7A31"/>
              </a:gs>
              <a:gs pos="50000">
                <a:schemeClr val="tx2"/>
              </a:gs>
              <a:gs pos="100000">
                <a:srgbClr val="FF7A31"/>
              </a:gs>
            </a:gsLst>
            <a:lin ang="2700000" scaled="1"/>
          </a:grad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endParaRPr>
          </a:p>
        </p:txBody>
      </p:sp>
      <p:sp>
        <p:nvSpPr>
          <p:cNvPr id="49168" name="Oval 16"/>
          <p:cNvSpPr>
            <a:spLocks noChangeArrowheads="1"/>
          </p:cNvSpPr>
          <p:nvPr/>
        </p:nvSpPr>
        <p:spPr bwMode="auto">
          <a:xfrm>
            <a:off x="1371600" y="23622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69" name="Text Box 17"/>
          <p:cNvSpPr txBox="1">
            <a:spLocks noChangeArrowheads="1"/>
          </p:cNvSpPr>
          <p:nvPr/>
        </p:nvSpPr>
        <p:spPr bwMode="auto">
          <a:xfrm>
            <a:off x="1384300" y="2413000"/>
            <a:ext cx="876300" cy="312738"/>
          </a:xfrm>
          <a:prstGeom prst="rect">
            <a:avLst/>
          </a:prstGeom>
          <a:noFill/>
          <a:ln w="12700">
            <a:noFill/>
            <a:miter lim="800000"/>
            <a:headEnd type="none" w="sm" len="sm"/>
            <a:tailEnd type="none" w="med" len="lg"/>
          </a:ln>
        </p:spPr>
        <p:txBody>
          <a:bodyPr>
            <a:spAutoFit/>
          </a:bodyPr>
          <a:lstStyle/>
          <a:p>
            <a:pPr>
              <a:spcBef>
                <a:spcPct val="50000"/>
              </a:spcBef>
            </a:pPr>
            <a:r>
              <a:rPr lang="en-US" sz="1600" b="1"/>
              <a:t>Client</a:t>
            </a:r>
          </a:p>
        </p:txBody>
      </p:sp>
      <p:sp>
        <p:nvSpPr>
          <p:cNvPr id="49170" name="Text Box 18"/>
          <p:cNvSpPr txBox="1">
            <a:spLocks noChangeArrowheads="1"/>
          </p:cNvSpPr>
          <p:nvPr/>
        </p:nvSpPr>
        <p:spPr bwMode="auto">
          <a:xfrm>
            <a:off x="3378200" y="2387600"/>
            <a:ext cx="1193800" cy="325438"/>
          </a:xfrm>
          <a:prstGeom prst="rect">
            <a:avLst/>
          </a:prstGeom>
          <a:solidFill>
            <a:schemeClr val="accent1"/>
          </a:solidFill>
          <a:ln w="12700">
            <a:solidFill>
              <a:schemeClr val="tx1"/>
            </a:solidFill>
            <a:miter lim="800000"/>
            <a:headEnd type="none" w="sm" len="sm"/>
            <a:tailEnd type="none" w="med" len="lg"/>
          </a:ln>
        </p:spPr>
        <p:txBody>
          <a:bodyPr>
            <a:spAutoFit/>
          </a:bodyPr>
          <a:lstStyle/>
          <a:p>
            <a:pPr>
              <a:spcBef>
                <a:spcPct val="50000"/>
              </a:spcBef>
            </a:pPr>
            <a:r>
              <a:rPr lang="en-US" sz="1600" b="1"/>
              <a:t>Front End</a:t>
            </a:r>
          </a:p>
        </p:txBody>
      </p:sp>
      <p:sp>
        <p:nvSpPr>
          <p:cNvPr id="49171" name="Line 19"/>
          <p:cNvSpPr>
            <a:spLocks noChangeShapeType="1"/>
          </p:cNvSpPr>
          <p:nvPr/>
        </p:nvSpPr>
        <p:spPr bwMode="auto">
          <a:xfrm>
            <a:off x="2247900" y="1320800"/>
            <a:ext cx="1143000"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2" name="Line 20"/>
          <p:cNvSpPr>
            <a:spLocks noChangeShapeType="1"/>
          </p:cNvSpPr>
          <p:nvPr/>
        </p:nvSpPr>
        <p:spPr bwMode="auto">
          <a:xfrm>
            <a:off x="2273300" y="2565400"/>
            <a:ext cx="1143000"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3" name="Line 21"/>
          <p:cNvSpPr>
            <a:spLocks noChangeShapeType="1"/>
          </p:cNvSpPr>
          <p:nvPr/>
        </p:nvSpPr>
        <p:spPr bwMode="auto">
          <a:xfrm>
            <a:off x="4584700" y="1333500"/>
            <a:ext cx="1397000" cy="27940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4" name="Line 22"/>
          <p:cNvSpPr>
            <a:spLocks noChangeShapeType="1"/>
          </p:cNvSpPr>
          <p:nvPr/>
        </p:nvSpPr>
        <p:spPr bwMode="auto">
          <a:xfrm flipV="1">
            <a:off x="4572000" y="1816100"/>
            <a:ext cx="1549400" cy="72390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5" name="Oval 23"/>
          <p:cNvSpPr>
            <a:spLocks noChangeArrowheads="1"/>
          </p:cNvSpPr>
          <p:nvPr/>
        </p:nvSpPr>
        <p:spPr bwMode="auto">
          <a:xfrm>
            <a:off x="6375400" y="22098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49176" name="Text Box 24"/>
          <p:cNvSpPr txBox="1">
            <a:spLocks noChangeArrowheads="1"/>
          </p:cNvSpPr>
          <p:nvPr/>
        </p:nvSpPr>
        <p:spPr bwMode="auto">
          <a:xfrm>
            <a:off x="6337300" y="23749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dirty="0"/>
              <a:t>RM</a:t>
            </a:r>
          </a:p>
        </p:txBody>
      </p:sp>
      <p:sp>
        <p:nvSpPr>
          <p:cNvPr id="49177" name="Line 25"/>
          <p:cNvSpPr>
            <a:spLocks noChangeShapeType="1"/>
          </p:cNvSpPr>
          <p:nvPr/>
        </p:nvSpPr>
        <p:spPr bwMode="auto">
          <a:xfrm flipV="1">
            <a:off x="6565900" y="1270000"/>
            <a:ext cx="736600" cy="31750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8" name="Line 26"/>
          <p:cNvSpPr>
            <a:spLocks noChangeShapeType="1"/>
          </p:cNvSpPr>
          <p:nvPr/>
        </p:nvSpPr>
        <p:spPr bwMode="auto">
          <a:xfrm>
            <a:off x="6540500" y="1778000"/>
            <a:ext cx="787400" cy="33020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79" name="Line 27"/>
          <p:cNvSpPr>
            <a:spLocks noChangeShapeType="1"/>
          </p:cNvSpPr>
          <p:nvPr/>
        </p:nvSpPr>
        <p:spPr bwMode="auto">
          <a:xfrm>
            <a:off x="6375400" y="1943100"/>
            <a:ext cx="177800" cy="31750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180" name="Text Box 28"/>
          <p:cNvSpPr txBox="1">
            <a:spLocks noChangeArrowheads="1"/>
          </p:cNvSpPr>
          <p:nvPr/>
        </p:nvSpPr>
        <p:spPr bwMode="auto">
          <a:xfrm>
            <a:off x="5854700" y="1104900"/>
            <a:ext cx="1079500" cy="369332"/>
          </a:xfrm>
          <a:prstGeom prst="rect">
            <a:avLst/>
          </a:prstGeom>
          <a:noFill/>
          <a:ln w="12700">
            <a:noFill/>
            <a:miter lim="800000"/>
            <a:headEnd type="none" w="sm" len="sm"/>
            <a:tailEnd type="none" w="med" len="lg"/>
          </a:ln>
        </p:spPr>
        <p:txBody>
          <a:bodyPr wrap="square">
            <a:spAutoFit/>
          </a:bodyPr>
          <a:lstStyle/>
          <a:p>
            <a:pPr>
              <a:spcBef>
                <a:spcPct val="50000"/>
              </a:spcBef>
            </a:pPr>
            <a:r>
              <a:rPr lang="en-US" b="1" dirty="0">
                <a:solidFill>
                  <a:schemeClr val="hlink"/>
                </a:solidFill>
              </a:rPr>
              <a:t>primary</a:t>
            </a:r>
          </a:p>
        </p:txBody>
      </p:sp>
      <p:sp>
        <p:nvSpPr>
          <p:cNvPr id="49181" name="Text Box 29"/>
          <p:cNvSpPr txBox="1">
            <a:spLocks noChangeArrowheads="1"/>
          </p:cNvSpPr>
          <p:nvPr/>
        </p:nvSpPr>
        <p:spPr bwMode="auto">
          <a:xfrm>
            <a:off x="7188200" y="1536700"/>
            <a:ext cx="1041400" cy="369332"/>
          </a:xfrm>
          <a:prstGeom prst="rect">
            <a:avLst/>
          </a:prstGeom>
          <a:noFill/>
          <a:ln w="12700">
            <a:noFill/>
            <a:miter lim="800000"/>
            <a:headEnd type="none" w="sm" len="sm"/>
            <a:tailEnd type="none" w="med" len="lg"/>
          </a:ln>
        </p:spPr>
        <p:txBody>
          <a:bodyPr wrap="square">
            <a:spAutoFit/>
          </a:bodyPr>
          <a:lstStyle/>
          <a:p>
            <a:pPr>
              <a:spcBef>
                <a:spcPct val="50000"/>
              </a:spcBef>
            </a:pPr>
            <a:r>
              <a:rPr lang="en-US" b="1" dirty="0">
                <a:solidFill>
                  <a:schemeClr val="hlink"/>
                </a:solidFill>
              </a:rPr>
              <a:t>Backup</a:t>
            </a:r>
          </a:p>
        </p:txBody>
      </p:sp>
      <p:sp>
        <p:nvSpPr>
          <p:cNvPr id="49182" name="Text Box 30"/>
          <p:cNvSpPr txBox="1">
            <a:spLocks noChangeArrowheads="1"/>
          </p:cNvSpPr>
          <p:nvPr/>
        </p:nvSpPr>
        <p:spPr bwMode="auto">
          <a:xfrm>
            <a:off x="7188200" y="2413000"/>
            <a:ext cx="1270000" cy="369332"/>
          </a:xfrm>
          <a:prstGeom prst="rect">
            <a:avLst/>
          </a:prstGeom>
          <a:noFill/>
          <a:ln w="12700">
            <a:noFill/>
            <a:miter lim="800000"/>
            <a:headEnd type="none" w="sm" len="sm"/>
            <a:tailEnd type="none" w="med" len="lg"/>
          </a:ln>
        </p:spPr>
        <p:txBody>
          <a:bodyPr wrap="square">
            <a:spAutoFit/>
          </a:bodyPr>
          <a:lstStyle/>
          <a:p>
            <a:pPr>
              <a:spcBef>
                <a:spcPct val="50000"/>
              </a:spcBef>
            </a:pPr>
            <a:r>
              <a:rPr lang="en-US" b="1" dirty="0">
                <a:solidFill>
                  <a:schemeClr val="hlink"/>
                </a:solidFill>
              </a:rPr>
              <a:t>Backup</a:t>
            </a:r>
          </a:p>
        </p:txBody>
      </p:sp>
      <p:sp>
        <p:nvSpPr>
          <p:cNvPr id="49183" name="Text Box 31"/>
          <p:cNvSpPr txBox="1">
            <a:spLocks noChangeArrowheads="1"/>
          </p:cNvSpPr>
          <p:nvPr/>
        </p:nvSpPr>
        <p:spPr bwMode="auto">
          <a:xfrm>
            <a:off x="6223000" y="2692400"/>
            <a:ext cx="1168400" cy="369332"/>
          </a:xfrm>
          <a:prstGeom prst="rect">
            <a:avLst/>
          </a:prstGeom>
          <a:noFill/>
          <a:ln w="12700">
            <a:noFill/>
            <a:miter lim="800000"/>
            <a:headEnd type="none" w="sm" len="sm"/>
            <a:tailEnd type="none" w="med" len="lg"/>
          </a:ln>
        </p:spPr>
        <p:txBody>
          <a:bodyPr wrap="square">
            <a:spAutoFit/>
          </a:bodyPr>
          <a:lstStyle/>
          <a:p>
            <a:pPr>
              <a:spcBef>
                <a:spcPct val="50000"/>
              </a:spcBef>
            </a:pPr>
            <a:r>
              <a:rPr lang="en-US" b="1" dirty="0">
                <a:solidFill>
                  <a:schemeClr val="hlink"/>
                </a:solidFill>
              </a:rPr>
              <a:t>Backup</a:t>
            </a:r>
          </a:p>
        </p:txBody>
      </p:sp>
      <p:sp>
        <p:nvSpPr>
          <p:cNvPr id="49184" name="Text Box 32"/>
          <p:cNvSpPr txBox="1">
            <a:spLocks noChangeArrowheads="1"/>
          </p:cNvSpPr>
          <p:nvPr/>
        </p:nvSpPr>
        <p:spPr bwMode="auto">
          <a:xfrm>
            <a:off x="2374900" y="1714500"/>
            <a:ext cx="1320800" cy="366713"/>
          </a:xfrm>
          <a:prstGeom prst="rect">
            <a:avLst/>
          </a:prstGeom>
          <a:noFill/>
          <a:ln w="12700">
            <a:noFill/>
            <a:miter lim="800000"/>
            <a:headEnd type="none" w="sm" len="sm"/>
            <a:tailEnd type="none" w="med" len="lg"/>
          </a:ln>
        </p:spPr>
        <p:txBody>
          <a:bodyPr>
            <a:spAutoFit/>
          </a:bodyPr>
          <a:lstStyle/>
          <a:p>
            <a:pPr>
              <a:spcBef>
                <a:spcPct val="50000"/>
              </a:spcBef>
            </a:pPr>
            <a:r>
              <a:rPr lang="en-US" sz="2000" b="1"/>
              <a:t>….</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5765800" y="889000"/>
            <a:ext cx="2451100" cy="20828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98307" name="Rectangle 3"/>
          <p:cNvSpPr>
            <a:spLocks noChangeArrowheads="1"/>
          </p:cNvSpPr>
          <p:nvPr/>
        </p:nvSpPr>
        <p:spPr bwMode="auto">
          <a:xfrm>
            <a:off x="1079500" y="952500"/>
            <a:ext cx="3886200" cy="685800"/>
          </a:xfrm>
          <a:prstGeom prst="rect">
            <a:avLst/>
          </a:prstGeom>
          <a:gradFill rotWithShape="0">
            <a:gsLst>
              <a:gs pos="0">
                <a:srgbClr val="FF7A31"/>
              </a:gs>
              <a:gs pos="50000">
                <a:schemeClr val="tx2"/>
              </a:gs>
              <a:gs pos="100000">
                <a:srgbClr val="FF7A31"/>
              </a:gs>
            </a:gsLst>
            <a:lin ang="2700000" scaled="1"/>
          </a:grad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endParaRPr>
          </a:p>
        </p:txBody>
      </p:sp>
      <p:sp>
        <p:nvSpPr>
          <p:cNvPr id="98308" name="Rectangle 4"/>
          <p:cNvSpPr>
            <a:spLocks noGrp="1" noChangeArrowheads="1"/>
          </p:cNvSpPr>
          <p:nvPr>
            <p:ph type="title"/>
          </p:nvPr>
        </p:nvSpPr>
        <p:spPr>
          <a:xfrm>
            <a:off x="914400" y="274638"/>
            <a:ext cx="7772400" cy="563562"/>
          </a:xfrm>
          <a:effectLst>
            <a:outerShdw blurRad="63500" dist="107763" dir="2700000" algn="ctr" rotWithShape="0">
              <a:srgbClr val="790015">
                <a:alpha val="74997"/>
              </a:srgbClr>
            </a:outerShdw>
          </a:effectLst>
        </p:spPr>
        <p:txBody>
          <a:bodyPr>
            <a:normAutofit fontScale="90000"/>
          </a:bodyPr>
          <a:lstStyle/>
          <a:p>
            <a:pPr>
              <a:defRPr/>
            </a:pPr>
            <a:r>
              <a:rPr lang="en-US" dirty="0">
                <a:solidFill>
                  <a:schemeClr val="tx1"/>
                </a:solidFill>
              </a:rPr>
              <a:t>Active Replication</a:t>
            </a:r>
          </a:p>
        </p:txBody>
      </p:sp>
      <p:sp>
        <p:nvSpPr>
          <p:cNvPr id="51205" name="Rectangle 5"/>
          <p:cNvSpPr>
            <a:spLocks noGrp="1" noChangeArrowheads="1"/>
          </p:cNvSpPr>
          <p:nvPr>
            <p:ph sz="quarter" idx="1"/>
          </p:nvPr>
        </p:nvSpPr>
        <p:spPr>
          <a:xfrm>
            <a:off x="914400" y="1676400"/>
            <a:ext cx="7772400" cy="4343400"/>
          </a:xfrm>
        </p:spPr>
        <p:txBody>
          <a:bodyPr>
            <a:normAutofit fontScale="92500" lnSpcReduction="10000"/>
          </a:bodyPr>
          <a:lstStyle/>
          <a:p>
            <a:pPr>
              <a:lnSpc>
                <a:spcPct val="80000"/>
              </a:lnSpc>
              <a:buClr>
                <a:schemeClr val="hlink"/>
              </a:buClr>
              <a:buSzPct val="120000"/>
              <a:buFont typeface="Wingdings" pitchFamily="2" charset="2"/>
              <a:buNone/>
            </a:pPr>
            <a:r>
              <a:rPr lang="en-US" dirty="0" smtClean="0">
                <a:latin typeface="Arial" pitchFamily="34" charset="0"/>
              </a:rPr>
              <a:t> </a:t>
            </a: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None/>
            </a:pPr>
            <a:endParaRPr lang="en-US" dirty="0" smtClean="0">
              <a:latin typeface="Arial" pitchFamily="34" charset="0"/>
            </a:endParaRPr>
          </a:p>
          <a:p>
            <a:pPr>
              <a:lnSpc>
                <a:spcPct val="80000"/>
              </a:lnSpc>
              <a:buClr>
                <a:schemeClr val="hlink"/>
              </a:buClr>
              <a:buSzPct val="120000"/>
              <a:buFont typeface="Wingdings" pitchFamily="2" charset="2"/>
              <a:buChar char="v"/>
            </a:pPr>
            <a:endParaRPr lang="en-US" sz="2000" dirty="0" smtClean="0">
              <a:solidFill>
                <a:schemeClr val="bg2"/>
              </a:solidFill>
              <a:latin typeface="Arial" pitchFamily="34" charset="0"/>
            </a:endParaRPr>
          </a:p>
          <a:p>
            <a:pPr>
              <a:lnSpc>
                <a:spcPct val="80000"/>
              </a:lnSpc>
              <a:buClr>
                <a:schemeClr val="hlink"/>
              </a:buClr>
              <a:buSzPct val="120000"/>
              <a:buFont typeface="Wingdings" pitchFamily="2" charset="2"/>
              <a:buChar char="v"/>
            </a:pPr>
            <a:r>
              <a:rPr lang="en-US" sz="2000" b="1" i="1" dirty="0" smtClean="0">
                <a:latin typeface="Arial" pitchFamily="34" charset="0"/>
              </a:rPr>
              <a:t>Request Communication:</a:t>
            </a:r>
            <a:r>
              <a:rPr lang="en-US" b="1" i="1" dirty="0" smtClean="0">
                <a:latin typeface="Arial" pitchFamily="34" charset="0"/>
              </a:rPr>
              <a:t> </a:t>
            </a:r>
            <a:r>
              <a:rPr lang="en-US" sz="1800" dirty="0" smtClean="0">
                <a:latin typeface="Arial" pitchFamily="34" charset="0"/>
              </a:rPr>
              <a:t>The request contains a unique identifier and is multicast to all by a reliable totally-ordered multicast.</a:t>
            </a:r>
          </a:p>
          <a:p>
            <a:pPr>
              <a:lnSpc>
                <a:spcPct val="80000"/>
              </a:lnSpc>
              <a:buClr>
                <a:schemeClr val="hlink"/>
              </a:buClr>
              <a:buSzPct val="120000"/>
              <a:buFont typeface="Wingdings" pitchFamily="2" charset="2"/>
              <a:buChar char="v"/>
            </a:pPr>
            <a:r>
              <a:rPr lang="en-US" sz="2000" b="1" i="1" dirty="0" smtClean="0">
                <a:latin typeface="Arial" pitchFamily="34" charset="0"/>
              </a:rPr>
              <a:t>Coordination:</a:t>
            </a:r>
            <a:r>
              <a:rPr lang="en-US" b="1" i="1" dirty="0" smtClean="0">
                <a:latin typeface="Arial" pitchFamily="34" charset="0"/>
              </a:rPr>
              <a:t> </a:t>
            </a:r>
            <a:r>
              <a:rPr lang="en-US" sz="1800" dirty="0" smtClean="0">
                <a:latin typeface="Arial" pitchFamily="34" charset="0"/>
              </a:rPr>
              <a:t>Group communication ensures that requests are delivered to each RM in the same order (but may be at different physical times!).</a:t>
            </a:r>
          </a:p>
          <a:p>
            <a:pPr>
              <a:lnSpc>
                <a:spcPct val="80000"/>
              </a:lnSpc>
              <a:buClr>
                <a:schemeClr val="hlink"/>
              </a:buClr>
              <a:buSzPct val="120000"/>
              <a:buFont typeface="Wingdings" pitchFamily="2" charset="2"/>
              <a:buChar char="v"/>
            </a:pPr>
            <a:r>
              <a:rPr lang="en-US" sz="2000" i="1" dirty="0" smtClean="0">
                <a:latin typeface="Arial" pitchFamily="34" charset="0"/>
              </a:rPr>
              <a:t>Execution:</a:t>
            </a:r>
            <a:r>
              <a:rPr lang="en-US" i="1" dirty="0" smtClean="0">
                <a:latin typeface="Arial" pitchFamily="34" charset="0"/>
              </a:rPr>
              <a:t> </a:t>
            </a:r>
            <a:r>
              <a:rPr lang="en-US" sz="1800" dirty="0" smtClean="0">
                <a:latin typeface="Arial" pitchFamily="34" charset="0"/>
              </a:rPr>
              <a:t>Each replica executes the request.  (Correct replicas return same result since they are running the same program, i.e., they are </a:t>
            </a:r>
            <a:r>
              <a:rPr lang="en-US" sz="1800" i="1" dirty="0" smtClean="0">
                <a:latin typeface="Arial" pitchFamily="34" charset="0"/>
              </a:rPr>
              <a:t>replicated protocols </a:t>
            </a:r>
            <a:r>
              <a:rPr lang="en-US" sz="1800" dirty="0" smtClean="0">
                <a:latin typeface="Arial" pitchFamily="34" charset="0"/>
              </a:rPr>
              <a:t>or </a:t>
            </a:r>
            <a:r>
              <a:rPr lang="en-US" sz="1800" i="1" dirty="0" smtClean="0">
                <a:latin typeface="Arial" pitchFamily="34" charset="0"/>
              </a:rPr>
              <a:t>replicated state machines</a:t>
            </a:r>
            <a:r>
              <a:rPr lang="en-US" sz="1800" dirty="0" smtClean="0">
                <a:latin typeface="Arial" pitchFamily="34" charset="0"/>
              </a:rPr>
              <a:t>)</a:t>
            </a:r>
          </a:p>
          <a:p>
            <a:pPr>
              <a:lnSpc>
                <a:spcPct val="80000"/>
              </a:lnSpc>
              <a:buClr>
                <a:schemeClr val="hlink"/>
              </a:buClr>
              <a:buSzPct val="120000"/>
              <a:buFont typeface="Wingdings" pitchFamily="2" charset="2"/>
              <a:buChar char="v"/>
            </a:pPr>
            <a:r>
              <a:rPr lang="en-US" sz="2000" b="1" i="1" dirty="0" smtClean="0">
                <a:latin typeface="Arial" pitchFamily="34" charset="0"/>
              </a:rPr>
              <a:t>Agreement:</a:t>
            </a:r>
            <a:r>
              <a:rPr lang="en-US" sz="1800" b="1" i="1" dirty="0" smtClean="0">
                <a:latin typeface="Arial" pitchFamily="34" charset="0"/>
              </a:rPr>
              <a:t> No </a:t>
            </a:r>
            <a:r>
              <a:rPr lang="en-US" sz="1800" dirty="0" smtClean="0">
                <a:latin typeface="Arial" pitchFamily="34" charset="0"/>
              </a:rPr>
              <a:t>agreement phase is needed, because of multicast delivery semantics of requests</a:t>
            </a:r>
          </a:p>
          <a:p>
            <a:pPr>
              <a:lnSpc>
                <a:spcPct val="110000"/>
              </a:lnSpc>
              <a:buClr>
                <a:schemeClr val="hlink"/>
              </a:buClr>
              <a:buSzPct val="120000"/>
              <a:buFont typeface="Wingdings" pitchFamily="2" charset="2"/>
              <a:buChar char="v"/>
            </a:pPr>
            <a:r>
              <a:rPr lang="en-US" sz="2000" b="1" i="1" dirty="0" smtClean="0">
                <a:latin typeface="Arial" pitchFamily="34" charset="0"/>
              </a:rPr>
              <a:t>Response: </a:t>
            </a:r>
            <a:r>
              <a:rPr lang="en-US" sz="1800" dirty="0" smtClean="0">
                <a:latin typeface="Arial" pitchFamily="34" charset="0"/>
              </a:rPr>
              <a:t>Each replica sends response directly to FE</a:t>
            </a:r>
            <a:endParaRPr lang="en-US" sz="2800" dirty="0" smtClean="0">
              <a:latin typeface="Arial" pitchFamily="34" charset="0"/>
            </a:endParaRPr>
          </a:p>
        </p:txBody>
      </p:sp>
      <p:sp>
        <p:nvSpPr>
          <p:cNvPr id="51206" name="Oval 6"/>
          <p:cNvSpPr>
            <a:spLocks noChangeArrowheads="1"/>
          </p:cNvSpPr>
          <p:nvPr/>
        </p:nvSpPr>
        <p:spPr bwMode="auto">
          <a:xfrm>
            <a:off x="1371600" y="1104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51207" name="Text Box 7"/>
          <p:cNvSpPr txBox="1">
            <a:spLocks noChangeArrowheads="1"/>
          </p:cNvSpPr>
          <p:nvPr/>
        </p:nvSpPr>
        <p:spPr bwMode="auto">
          <a:xfrm>
            <a:off x="1384300" y="1155700"/>
            <a:ext cx="876300" cy="312738"/>
          </a:xfrm>
          <a:prstGeom prst="rect">
            <a:avLst/>
          </a:prstGeom>
          <a:noFill/>
          <a:ln w="12700">
            <a:noFill/>
            <a:miter lim="800000"/>
            <a:headEnd type="none" w="sm" len="sm"/>
            <a:tailEnd type="none" w="med" len="lg"/>
          </a:ln>
        </p:spPr>
        <p:txBody>
          <a:bodyPr>
            <a:spAutoFit/>
          </a:bodyPr>
          <a:lstStyle/>
          <a:p>
            <a:pPr>
              <a:spcBef>
                <a:spcPct val="50000"/>
              </a:spcBef>
            </a:pPr>
            <a:r>
              <a:rPr lang="en-US" sz="1600" b="1"/>
              <a:t>Client</a:t>
            </a:r>
          </a:p>
        </p:txBody>
      </p:sp>
      <p:sp>
        <p:nvSpPr>
          <p:cNvPr id="51208" name="Text Box 8"/>
          <p:cNvSpPr txBox="1">
            <a:spLocks noChangeArrowheads="1"/>
          </p:cNvSpPr>
          <p:nvPr/>
        </p:nvSpPr>
        <p:spPr bwMode="auto">
          <a:xfrm>
            <a:off x="3378200" y="1143000"/>
            <a:ext cx="1193800" cy="325438"/>
          </a:xfrm>
          <a:prstGeom prst="rect">
            <a:avLst/>
          </a:prstGeom>
          <a:solidFill>
            <a:schemeClr val="accent1"/>
          </a:solidFill>
          <a:ln w="12700">
            <a:solidFill>
              <a:schemeClr val="tx1"/>
            </a:solidFill>
            <a:miter lim="800000"/>
            <a:headEnd type="none" w="sm" len="sm"/>
            <a:tailEnd type="none" w="med" len="lg"/>
          </a:ln>
        </p:spPr>
        <p:txBody>
          <a:bodyPr>
            <a:spAutoFit/>
          </a:bodyPr>
          <a:lstStyle/>
          <a:p>
            <a:pPr>
              <a:spcBef>
                <a:spcPct val="50000"/>
              </a:spcBef>
            </a:pPr>
            <a:r>
              <a:rPr lang="en-US" sz="1600" b="1"/>
              <a:t>Front End</a:t>
            </a:r>
          </a:p>
        </p:txBody>
      </p:sp>
      <p:sp>
        <p:nvSpPr>
          <p:cNvPr id="51209" name="Oval 9"/>
          <p:cNvSpPr>
            <a:spLocks noChangeArrowheads="1"/>
          </p:cNvSpPr>
          <p:nvPr/>
        </p:nvSpPr>
        <p:spPr bwMode="auto">
          <a:xfrm>
            <a:off x="7112000" y="16764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51210" name="Oval 10"/>
          <p:cNvSpPr>
            <a:spLocks noChangeArrowheads="1"/>
          </p:cNvSpPr>
          <p:nvPr/>
        </p:nvSpPr>
        <p:spPr bwMode="auto">
          <a:xfrm>
            <a:off x="6350000" y="10033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51211" name="Text Box 11"/>
          <p:cNvSpPr txBox="1">
            <a:spLocks noChangeArrowheads="1"/>
          </p:cNvSpPr>
          <p:nvPr/>
        </p:nvSpPr>
        <p:spPr bwMode="auto">
          <a:xfrm>
            <a:off x="6311900" y="11684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51212" name="Text Box 12"/>
          <p:cNvSpPr txBox="1">
            <a:spLocks noChangeArrowheads="1"/>
          </p:cNvSpPr>
          <p:nvPr/>
        </p:nvSpPr>
        <p:spPr bwMode="auto">
          <a:xfrm>
            <a:off x="7086600" y="18034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98317" name="Rectangle 13"/>
          <p:cNvSpPr>
            <a:spLocks noChangeArrowheads="1"/>
          </p:cNvSpPr>
          <p:nvPr/>
        </p:nvSpPr>
        <p:spPr bwMode="auto">
          <a:xfrm>
            <a:off x="1079500" y="2209800"/>
            <a:ext cx="3886200" cy="685800"/>
          </a:xfrm>
          <a:prstGeom prst="rect">
            <a:avLst/>
          </a:prstGeom>
          <a:gradFill rotWithShape="0">
            <a:gsLst>
              <a:gs pos="0">
                <a:srgbClr val="FF7A31"/>
              </a:gs>
              <a:gs pos="50000">
                <a:schemeClr val="tx2"/>
              </a:gs>
              <a:gs pos="100000">
                <a:srgbClr val="FF7A31"/>
              </a:gs>
            </a:gsLst>
            <a:lin ang="2700000" scaled="1"/>
          </a:grad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endParaRPr>
          </a:p>
        </p:txBody>
      </p:sp>
      <p:sp>
        <p:nvSpPr>
          <p:cNvPr id="51214" name="Oval 14"/>
          <p:cNvSpPr>
            <a:spLocks noChangeArrowheads="1"/>
          </p:cNvSpPr>
          <p:nvPr/>
        </p:nvSpPr>
        <p:spPr bwMode="auto">
          <a:xfrm>
            <a:off x="1371600" y="23622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51215" name="Text Box 15"/>
          <p:cNvSpPr txBox="1">
            <a:spLocks noChangeArrowheads="1"/>
          </p:cNvSpPr>
          <p:nvPr/>
        </p:nvSpPr>
        <p:spPr bwMode="auto">
          <a:xfrm>
            <a:off x="1384300" y="2413000"/>
            <a:ext cx="876300" cy="312738"/>
          </a:xfrm>
          <a:prstGeom prst="rect">
            <a:avLst/>
          </a:prstGeom>
          <a:noFill/>
          <a:ln w="12700">
            <a:noFill/>
            <a:miter lim="800000"/>
            <a:headEnd type="none" w="sm" len="sm"/>
            <a:tailEnd type="none" w="med" len="lg"/>
          </a:ln>
        </p:spPr>
        <p:txBody>
          <a:bodyPr>
            <a:spAutoFit/>
          </a:bodyPr>
          <a:lstStyle/>
          <a:p>
            <a:pPr>
              <a:spcBef>
                <a:spcPct val="50000"/>
              </a:spcBef>
            </a:pPr>
            <a:r>
              <a:rPr lang="en-US" sz="1600" b="1"/>
              <a:t>Client</a:t>
            </a:r>
          </a:p>
        </p:txBody>
      </p:sp>
      <p:sp>
        <p:nvSpPr>
          <p:cNvPr id="51216" name="Text Box 16"/>
          <p:cNvSpPr txBox="1">
            <a:spLocks noChangeArrowheads="1"/>
          </p:cNvSpPr>
          <p:nvPr/>
        </p:nvSpPr>
        <p:spPr bwMode="auto">
          <a:xfrm>
            <a:off x="3378200" y="2387600"/>
            <a:ext cx="1193800" cy="325438"/>
          </a:xfrm>
          <a:prstGeom prst="rect">
            <a:avLst/>
          </a:prstGeom>
          <a:solidFill>
            <a:schemeClr val="accent1"/>
          </a:solidFill>
          <a:ln w="12700">
            <a:solidFill>
              <a:schemeClr val="tx1"/>
            </a:solidFill>
            <a:miter lim="800000"/>
            <a:headEnd type="none" w="sm" len="sm"/>
            <a:tailEnd type="none" w="med" len="lg"/>
          </a:ln>
        </p:spPr>
        <p:txBody>
          <a:bodyPr>
            <a:spAutoFit/>
          </a:bodyPr>
          <a:lstStyle/>
          <a:p>
            <a:pPr>
              <a:spcBef>
                <a:spcPct val="50000"/>
              </a:spcBef>
            </a:pPr>
            <a:r>
              <a:rPr lang="en-US" sz="1600" b="1"/>
              <a:t>Front End</a:t>
            </a:r>
          </a:p>
        </p:txBody>
      </p:sp>
      <p:sp>
        <p:nvSpPr>
          <p:cNvPr id="51217" name="Line 17"/>
          <p:cNvSpPr>
            <a:spLocks noChangeShapeType="1"/>
          </p:cNvSpPr>
          <p:nvPr/>
        </p:nvSpPr>
        <p:spPr bwMode="auto">
          <a:xfrm>
            <a:off x="2247900" y="1320800"/>
            <a:ext cx="1143000"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51218" name="Line 18"/>
          <p:cNvSpPr>
            <a:spLocks noChangeShapeType="1"/>
          </p:cNvSpPr>
          <p:nvPr/>
        </p:nvSpPr>
        <p:spPr bwMode="auto">
          <a:xfrm>
            <a:off x="2273300" y="2565400"/>
            <a:ext cx="1143000"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51219" name="Oval 19"/>
          <p:cNvSpPr>
            <a:spLocks noChangeArrowheads="1"/>
          </p:cNvSpPr>
          <p:nvPr/>
        </p:nvSpPr>
        <p:spPr bwMode="auto">
          <a:xfrm>
            <a:off x="6375400" y="23114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51220" name="Text Box 20"/>
          <p:cNvSpPr txBox="1">
            <a:spLocks noChangeArrowheads="1"/>
          </p:cNvSpPr>
          <p:nvPr/>
        </p:nvSpPr>
        <p:spPr bwMode="auto">
          <a:xfrm>
            <a:off x="6337300" y="2476500"/>
            <a:ext cx="673100" cy="339725"/>
          </a:xfrm>
          <a:prstGeom prst="rect">
            <a:avLst/>
          </a:prstGeom>
          <a:noFill/>
          <a:ln w="12700">
            <a:noFill/>
            <a:miter lim="800000"/>
            <a:headEnd type="none" w="sm" len="sm"/>
            <a:tailEnd type="none" w="med" len="lg"/>
          </a:ln>
        </p:spPr>
        <p:txBody>
          <a:bodyPr>
            <a:spAutoFit/>
          </a:bodyPr>
          <a:lstStyle/>
          <a:p>
            <a:pPr>
              <a:spcBef>
                <a:spcPct val="50000"/>
              </a:spcBef>
            </a:pPr>
            <a:r>
              <a:rPr lang="en-US"/>
              <a:t>RM</a:t>
            </a:r>
          </a:p>
        </p:txBody>
      </p:sp>
      <p:sp>
        <p:nvSpPr>
          <p:cNvPr id="51221" name="Text Box 21"/>
          <p:cNvSpPr txBox="1">
            <a:spLocks noChangeArrowheads="1"/>
          </p:cNvSpPr>
          <p:nvPr/>
        </p:nvSpPr>
        <p:spPr bwMode="auto">
          <a:xfrm>
            <a:off x="2374900" y="1714500"/>
            <a:ext cx="1320800" cy="366713"/>
          </a:xfrm>
          <a:prstGeom prst="rect">
            <a:avLst/>
          </a:prstGeom>
          <a:noFill/>
          <a:ln w="12700">
            <a:noFill/>
            <a:miter lim="800000"/>
            <a:headEnd type="none" w="sm" len="sm"/>
            <a:tailEnd type="none" w="med" len="lg"/>
          </a:ln>
        </p:spPr>
        <p:txBody>
          <a:bodyPr>
            <a:spAutoFit/>
          </a:bodyPr>
          <a:lstStyle/>
          <a:p>
            <a:pPr>
              <a:spcBef>
                <a:spcPct val="50000"/>
              </a:spcBef>
            </a:pPr>
            <a:r>
              <a:rPr lang="en-US" sz="2000" b="1"/>
              <a:t>….</a:t>
            </a:r>
          </a:p>
        </p:txBody>
      </p:sp>
      <p:sp>
        <p:nvSpPr>
          <p:cNvPr id="51222" name="Line 22"/>
          <p:cNvSpPr>
            <a:spLocks noChangeShapeType="1"/>
          </p:cNvSpPr>
          <p:nvPr/>
        </p:nvSpPr>
        <p:spPr bwMode="auto">
          <a:xfrm>
            <a:off x="4584700" y="1320800"/>
            <a:ext cx="647700" cy="0"/>
          </a:xfrm>
          <a:prstGeom prst="line">
            <a:avLst/>
          </a:prstGeom>
          <a:noFill/>
          <a:ln w="12700">
            <a:solidFill>
              <a:srgbClr val="000000"/>
            </a:solidFill>
            <a:round/>
            <a:headEnd type="none" w="sm" len="sm"/>
            <a:tailEnd type="none" w="med" len="lg"/>
          </a:ln>
        </p:spPr>
        <p:txBody>
          <a:bodyPr wrap="none" anchor="ctr"/>
          <a:lstStyle/>
          <a:p>
            <a:endParaRPr lang="en-US"/>
          </a:p>
        </p:txBody>
      </p:sp>
      <p:sp>
        <p:nvSpPr>
          <p:cNvPr id="51223" name="Line 23"/>
          <p:cNvSpPr>
            <a:spLocks noChangeShapeType="1"/>
          </p:cNvSpPr>
          <p:nvPr/>
        </p:nvSpPr>
        <p:spPr bwMode="auto">
          <a:xfrm flipV="1">
            <a:off x="5232400" y="1117600"/>
            <a:ext cx="1181100" cy="2159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24" name="Line 24"/>
          <p:cNvSpPr>
            <a:spLocks noChangeShapeType="1"/>
          </p:cNvSpPr>
          <p:nvPr/>
        </p:nvSpPr>
        <p:spPr bwMode="auto">
          <a:xfrm>
            <a:off x="5245100" y="1346200"/>
            <a:ext cx="1879600" cy="5715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25" name="Line 25"/>
          <p:cNvSpPr>
            <a:spLocks noChangeShapeType="1"/>
          </p:cNvSpPr>
          <p:nvPr/>
        </p:nvSpPr>
        <p:spPr bwMode="auto">
          <a:xfrm>
            <a:off x="5257800" y="1371600"/>
            <a:ext cx="1181100" cy="10668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26" name="Line 26"/>
          <p:cNvSpPr>
            <a:spLocks noChangeShapeType="1"/>
          </p:cNvSpPr>
          <p:nvPr/>
        </p:nvSpPr>
        <p:spPr bwMode="auto">
          <a:xfrm>
            <a:off x="4584700" y="2552700"/>
            <a:ext cx="647700" cy="0"/>
          </a:xfrm>
          <a:prstGeom prst="line">
            <a:avLst/>
          </a:prstGeom>
          <a:noFill/>
          <a:ln w="12700">
            <a:solidFill>
              <a:srgbClr val="000000"/>
            </a:solidFill>
            <a:round/>
            <a:headEnd type="none" w="sm" len="sm"/>
            <a:tailEnd type="none" w="med" len="lg"/>
          </a:ln>
        </p:spPr>
        <p:txBody>
          <a:bodyPr wrap="none" anchor="ctr"/>
          <a:lstStyle/>
          <a:p>
            <a:endParaRPr lang="en-US"/>
          </a:p>
        </p:txBody>
      </p:sp>
      <p:sp>
        <p:nvSpPr>
          <p:cNvPr id="51227" name="Line 27"/>
          <p:cNvSpPr>
            <a:spLocks noChangeShapeType="1"/>
          </p:cNvSpPr>
          <p:nvPr/>
        </p:nvSpPr>
        <p:spPr bwMode="auto">
          <a:xfrm flipV="1">
            <a:off x="5207000" y="1422400"/>
            <a:ext cx="1193800" cy="11303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28" name="Line 28"/>
          <p:cNvSpPr>
            <a:spLocks noChangeShapeType="1"/>
          </p:cNvSpPr>
          <p:nvPr/>
        </p:nvSpPr>
        <p:spPr bwMode="auto">
          <a:xfrm>
            <a:off x="5232400" y="2540000"/>
            <a:ext cx="1206500" cy="2032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29" name="Line 29"/>
          <p:cNvSpPr>
            <a:spLocks noChangeShapeType="1"/>
          </p:cNvSpPr>
          <p:nvPr/>
        </p:nvSpPr>
        <p:spPr bwMode="auto">
          <a:xfrm flipV="1">
            <a:off x="5245100" y="1968500"/>
            <a:ext cx="1854200" cy="571500"/>
          </a:xfrm>
          <a:prstGeom prst="line">
            <a:avLst/>
          </a:prstGeom>
          <a:noFill/>
          <a:ln w="12700">
            <a:solidFill>
              <a:srgbClr val="000000"/>
            </a:solidFill>
            <a:round/>
            <a:headEnd type="none" w="sm" len="sm"/>
            <a:tailEnd type="stealth" w="med" len="lg"/>
          </a:ln>
        </p:spPr>
        <p:txBody>
          <a:bodyPr wrap="none" anchor="ctr"/>
          <a:lstStyle/>
          <a:p>
            <a:endParaRPr lang="en-US"/>
          </a:p>
        </p:txBody>
      </p:sp>
      <p:sp>
        <p:nvSpPr>
          <p:cNvPr id="51230" name="Line 30"/>
          <p:cNvSpPr>
            <a:spLocks noChangeShapeType="1"/>
          </p:cNvSpPr>
          <p:nvPr/>
        </p:nvSpPr>
        <p:spPr bwMode="auto">
          <a:xfrm flipH="1" flipV="1">
            <a:off x="5588000" y="965200"/>
            <a:ext cx="762000" cy="330200"/>
          </a:xfrm>
          <a:prstGeom prst="line">
            <a:avLst/>
          </a:prstGeom>
          <a:noFill/>
          <a:ln w="12700">
            <a:solidFill>
              <a:schemeClr val="hlink"/>
            </a:solidFill>
            <a:round/>
            <a:headEnd type="none" w="sm" len="sm"/>
            <a:tailEnd type="none" w="med" len="lg"/>
          </a:ln>
        </p:spPr>
        <p:txBody>
          <a:bodyPr wrap="none" anchor="ctr"/>
          <a:lstStyle/>
          <a:p>
            <a:endParaRPr lang="en-US"/>
          </a:p>
        </p:txBody>
      </p:sp>
      <p:sp>
        <p:nvSpPr>
          <p:cNvPr id="51231" name="Line 31"/>
          <p:cNvSpPr>
            <a:spLocks noChangeShapeType="1"/>
          </p:cNvSpPr>
          <p:nvPr/>
        </p:nvSpPr>
        <p:spPr bwMode="auto">
          <a:xfrm flipH="1">
            <a:off x="4572000" y="977900"/>
            <a:ext cx="1041400" cy="228600"/>
          </a:xfrm>
          <a:prstGeom prst="line">
            <a:avLst/>
          </a:prstGeom>
          <a:noFill/>
          <a:ln w="12700">
            <a:solidFill>
              <a:schemeClr val="hlink"/>
            </a:solidFill>
            <a:round/>
            <a:headEnd type="none" w="sm" len="sm"/>
            <a:tailEnd type="stealth" w="med" len="lg"/>
          </a:ln>
        </p:spPr>
        <p:txBody>
          <a:bodyPr wrap="none" anchor="ctr"/>
          <a:lstStyle/>
          <a:p>
            <a:endParaRPr lang="en-US"/>
          </a:p>
        </p:txBody>
      </p:sp>
      <p:sp>
        <p:nvSpPr>
          <p:cNvPr id="51232" name="Line 32"/>
          <p:cNvSpPr>
            <a:spLocks noChangeShapeType="1"/>
          </p:cNvSpPr>
          <p:nvPr/>
        </p:nvSpPr>
        <p:spPr bwMode="auto">
          <a:xfrm flipH="1" flipV="1">
            <a:off x="4572000" y="1422400"/>
            <a:ext cx="1816100" cy="1155700"/>
          </a:xfrm>
          <a:prstGeom prst="line">
            <a:avLst/>
          </a:prstGeom>
          <a:noFill/>
          <a:ln w="12700">
            <a:solidFill>
              <a:schemeClr val="hlink"/>
            </a:solidFill>
            <a:round/>
            <a:headEnd type="none" w="sm" len="sm"/>
            <a:tailEnd type="stealth" w="med" len="lg"/>
          </a:ln>
        </p:spPr>
        <p:txBody>
          <a:bodyPr wrap="none" anchor="ctr"/>
          <a:lstStyle/>
          <a:p>
            <a:endParaRPr lang="en-US"/>
          </a:p>
        </p:txBody>
      </p:sp>
      <p:sp>
        <p:nvSpPr>
          <p:cNvPr id="51233" name="Line 33"/>
          <p:cNvSpPr>
            <a:spLocks noChangeShapeType="1"/>
          </p:cNvSpPr>
          <p:nvPr/>
        </p:nvSpPr>
        <p:spPr bwMode="auto">
          <a:xfrm flipH="1">
            <a:off x="5384800" y="2806700"/>
            <a:ext cx="1041400" cy="177800"/>
          </a:xfrm>
          <a:prstGeom prst="line">
            <a:avLst/>
          </a:prstGeom>
          <a:noFill/>
          <a:ln w="12700">
            <a:solidFill>
              <a:schemeClr val="hlink"/>
            </a:solidFill>
            <a:round/>
            <a:headEnd type="none" w="sm" len="sm"/>
            <a:tailEnd type="none" w="med" len="lg"/>
          </a:ln>
        </p:spPr>
        <p:txBody>
          <a:bodyPr wrap="none" anchor="ctr"/>
          <a:lstStyle/>
          <a:p>
            <a:endParaRPr lang="en-US"/>
          </a:p>
        </p:txBody>
      </p:sp>
      <p:sp>
        <p:nvSpPr>
          <p:cNvPr id="51234" name="Line 34"/>
          <p:cNvSpPr>
            <a:spLocks noChangeShapeType="1"/>
          </p:cNvSpPr>
          <p:nvPr/>
        </p:nvSpPr>
        <p:spPr bwMode="auto">
          <a:xfrm flipH="1" flipV="1">
            <a:off x="4572000" y="2667000"/>
            <a:ext cx="825500" cy="304800"/>
          </a:xfrm>
          <a:prstGeom prst="line">
            <a:avLst/>
          </a:prstGeom>
          <a:noFill/>
          <a:ln w="12700">
            <a:solidFill>
              <a:schemeClr val="hlink"/>
            </a:solidFill>
            <a:round/>
            <a:headEnd type="none" w="sm" len="sm"/>
            <a:tailEnd type="stealth" w="med" len="lg"/>
          </a:ln>
        </p:spPr>
        <p:txBody>
          <a:bodyPr wrap="none" anchor="ctr"/>
          <a:lstStyle/>
          <a:p>
            <a:endParaRPr lang="en-US"/>
          </a:p>
        </p:txBody>
      </p:sp>
      <p:sp>
        <p:nvSpPr>
          <p:cNvPr id="51235" name="Line 35"/>
          <p:cNvSpPr>
            <a:spLocks noChangeShapeType="1"/>
          </p:cNvSpPr>
          <p:nvPr/>
        </p:nvSpPr>
        <p:spPr bwMode="auto">
          <a:xfrm flipH="1">
            <a:off x="4572000" y="1549400"/>
            <a:ext cx="1968500" cy="939800"/>
          </a:xfrm>
          <a:prstGeom prst="line">
            <a:avLst/>
          </a:prstGeom>
          <a:noFill/>
          <a:ln w="12700">
            <a:solidFill>
              <a:schemeClr val="hlink"/>
            </a:solidFill>
            <a:round/>
            <a:headEnd type="none" w="sm" len="sm"/>
            <a:tailEnd type="stealth" w="med" len="lg"/>
          </a:ln>
        </p:spPr>
        <p:txBody>
          <a:bodyPr wrap="none" anchor="ctr"/>
          <a:lstStyle/>
          <a:p>
            <a:endParaRPr lang="en-US"/>
          </a:p>
        </p:txBody>
      </p:sp>
      <p:cxnSp>
        <p:nvCxnSpPr>
          <p:cNvPr id="51236" name="AutoShape 36"/>
          <p:cNvCxnSpPr>
            <a:cxnSpLocks noChangeShapeType="1"/>
            <a:stCxn id="51209" idx="7"/>
            <a:endCxn id="51208" idx="0"/>
          </p:cNvCxnSpPr>
          <p:nvPr/>
        </p:nvCxnSpPr>
        <p:spPr bwMode="auto">
          <a:xfrm rot="5400000" flipH="1">
            <a:off x="5478463" y="-360363"/>
            <a:ext cx="617538" cy="3624263"/>
          </a:xfrm>
          <a:prstGeom prst="curvedConnector3">
            <a:avLst>
              <a:gd name="adj1" fmla="val 142931"/>
            </a:avLst>
          </a:prstGeom>
          <a:noFill/>
          <a:ln w="12700">
            <a:solidFill>
              <a:schemeClr val="hlink"/>
            </a:solidFill>
            <a:round/>
            <a:headEnd type="none" w="sm" len="sm"/>
            <a:tailEnd type="stealth" w="med" len="lg"/>
          </a:ln>
        </p:spPr>
      </p:cxnSp>
      <p:cxnSp>
        <p:nvCxnSpPr>
          <p:cNvPr id="51237" name="AutoShape 37"/>
          <p:cNvCxnSpPr>
            <a:cxnSpLocks noChangeShapeType="1"/>
            <a:stCxn id="51220" idx="2"/>
            <a:endCxn id="51216" idx="2"/>
          </p:cNvCxnSpPr>
          <p:nvPr/>
        </p:nvCxnSpPr>
        <p:spPr bwMode="auto">
          <a:xfrm rot="16200000" flipV="1">
            <a:off x="5272881" y="1415257"/>
            <a:ext cx="103187" cy="2698750"/>
          </a:xfrm>
          <a:prstGeom prst="curvedConnector3">
            <a:avLst>
              <a:gd name="adj1" fmla="val -307694"/>
            </a:avLst>
          </a:prstGeom>
          <a:noFill/>
          <a:ln w="12700">
            <a:solidFill>
              <a:schemeClr val="hlink"/>
            </a:solidFill>
            <a:round/>
            <a:headEnd type="none" w="sm" len="sm"/>
            <a:tailEnd type="stealth" w="med" len="lg"/>
          </a:ln>
        </p:spPr>
      </p:cxn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t>Message Logging</a:t>
            </a:r>
          </a:p>
        </p:txBody>
      </p:sp>
      <p:sp>
        <p:nvSpPr>
          <p:cNvPr id="62467" name="Rectangle 3"/>
          <p:cNvSpPr>
            <a:spLocks noGrp="1" noChangeArrowheads="1"/>
          </p:cNvSpPr>
          <p:nvPr>
            <p:ph type="body" idx="1"/>
          </p:nvPr>
        </p:nvSpPr>
        <p:spPr/>
        <p:txBody>
          <a:bodyPr>
            <a:normAutofit lnSpcReduction="10000"/>
          </a:bodyPr>
          <a:lstStyle/>
          <a:p>
            <a:pPr lvl="1"/>
            <a:r>
              <a:rPr lang="en-US" dirty="0" smtClean="0"/>
              <a:t>Tolerate crash failures</a:t>
            </a:r>
          </a:p>
          <a:p>
            <a:pPr lvl="1"/>
            <a:r>
              <a:rPr lang="en-US" dirty="0" smtClean="0"/>
              <a:t>Each process periodically records its local state and log messages received after </a:t>
            </a:r>
          </a:p>
          <a:p>
            <a:pPr lvl="2"/>
            <a:r>
              <a:rPr lang="en-US" dirty="0" smtClean="0"/>
              <a:t>Once a crashed process recovers, its state must be consistent with the states of other processes</a:t>
            </a:r>
          </a:p>
          <a:p>
            <a:pPr lvl="2"/>
            <a:r>
              <a:rPr lang="en-US" dirty="0" smtClean="0"/>
              <a:t>Orphan processes</a:t>
            </a:r>
          </a:p>
          <a:p>
            <a:pPr lvl="3"/>
            <a:r>
              <a:rPr lang="en-US" dirty="0" smtClean="0"/>
              <a:t>surviving processes whose states are inconsistent with the recovered state of a crashed process</a:t>
            </a:r>
          </a:p>
          <a:p>
            <a:pPr lvl="2"/>
            <a:r>
              <a:rPr lang="en-US" dirty="0" smtClean="0"/>
              <a:t>Message Logging protocols guarantee that upon recovery no processes are orphan </a:t>
            </a:r>
            <a:r>
              <a:rPr lang="en-US" dirty="0" smtClean="0"/>
              <a:t>processes</a:t>
            </a:r>
          </a:p>
          <a:p>
            <a:pPr lvl="2"/>
            <a:r>
              <a:rPr lang="en-US" dirty="0" smtClean="0"/>
              <a:t>Pessimistic Logging – avoid creation of orphans</a:t>
            </a:r>
          </a:p>
          <a:p>
            <a:pPr lvl="2"/>
            <a:r>
              <a:rPr lang="en-US" dirty="0" smtClean="0"/>
              <a:t>Optimistic Logging – eliminate orphans during recovery</a:t>
            </a:r>
          </a:p>
          <a:p>
            <a:pPr lvl="2"/>
            <a:r>
              <a:rPr lang="en-US" dirty="0" smtClean="0"/>
              <a:t>Causal Logging -- </a:t>
            </a:r>
            <a:r>
              <a:rPr lang="en-US" dirty="0" smtClean="0"/>
              <a:t>no orphans when failures happen and do not block processes when failures do not </a:t>
            </a:r>
            <a:r>
              <a:rPr lang="en-US" dirty="0" smtClean="0"/>
              <a:t>occur (add info to messages)</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Cristian’s (Time Server) Algorithm</a:t>
            </a:r>
          </a:p>
        </p:txBody>
      </p:sp>
      <p:sp>
        <p:nvSpPr>
          <p:cNvPr id="14339" name="Content Placeholder 2"/>
          <p:cNvSpPr>
            <a:spLocks noGrp="1"/>
          </p:cNvSpPr>
          <p:nvPr>
            <p:ph idx="1"/>
          </p:nvPr>
        </p:nvSpPr>
        <p:spPr>
          <a:xfrm>
            <a:off x="457200" y="1676400"/>
            <a:ext cx="8178800" cy="4953000"/>
          </a:xfrm>
        </p:spPr>
        <p:txBody>
          <a:bodyPr/>
          <a:lstStyle/>
          <a:p>
            <a:pPr>
              <a:lnSpc>
                <a:spcPct val="120000"/>
              </a:lnSpc>
              <a:buClr>
                <a:schemeClr val="hlink"/>
              </a:buClr>
            </a:pPr>
            <a:r>
              <a:rPr lang="en-US" sz="2400" smtClean="0"/>
              <a:t>Uses a </a:t>
            </a:r>
            <a:r>
              <a:rPr lang="en-US" sz="2400" i="1" smtClean="0">
                <a:solidFill>
                  <a:schemeClr val="hlink"/>
                </a:solidFill>
              </a:rPr>
              <a:t>time server</a:t>
            </a:r>
            <a:r>
              <a:rPr lang="en-US" sz="2400" smtClean="0"/>
              <a:t> to synchronize clocks</a:t>
            </a:r>
          </a:p>
          <a:p>
            <a:pPr lvl="1">
              <a:lnSpc>
                <a:spcPct val="120000"/>
              </a:lnSpc>
              <a:buClr>
                <a:schemeClr val="hlink"/>
              </a:buClr>
            </a:pPr>
            <a:r>
              <a:rPr lang="en-US" sz="2000" smtClean="0"/>
              <a:t>Time server keeps the reference time (say UTC)</a:t>
            </a:r>
          </a:p>
          <a:p>
            <a:pPr lvl="1">
              <a:lnSpc>
                <a:spcPct val="120000"/>
              </a:lnSpc>
              <a:buClr>
                <a:schemeClr val="hlink"/>
              </a:buClr>
            </a:pPr>
            <a:r>
              <a:rPr lang="en-US" sz="2000" smtClean="0">
                <a:solidFill>
                  <a:schemeClr val="hlink"/>
                </a:solidFill>
              </a:rPr>
              <a:t> </a:t>
            </a:r>
            <a:r>
              <a:rPr lang="en-US" sz="2000" smtClean="0"/>
              <a:t>A client asks the time server for time, the server responds with its current time, and the client uses the received value </a:t>
            </a:r>
            <a:r>
              <a:rPr lang="en-US" sz="2000" i="1" smtClean="0">
                <a:solidFill>
                  <a:schemeClr val="accent2"/>
                </a:solidFill>
              </a:rPr>
              <a:t>T</a:t>
            </a:r>
            <a:r>
              <a:rPr lang="en-US" sz="2000" smtClean="0"/>
              <a:t> to set its clock</a:t>
            </a:r>
          </a:p>
          <a:p>
            <a:pPr>
              <a:lnSpc>
                <a:spcPct val="120000"/>
              </a:lnSpc>
              <a:buClr>
                <a:schemeClr val="hlink"/>
              </a:buClr>
            </a:pPr>
            <a:r>
              <a:rPr lang="en-US" sz="2400" smtClean="0"/>
              <a:t>But network round-trip time introduces errors…</a:t>
            </a:r>
          </a:p>
          <a:p>
            <a:pPr lvl="1">
              <a:lnSpc>
                <a:spcPct val="120000"/>
              </a:lnSpc>
              <a:buClr>
                <a:schemeClr val="hlink"/>
              </a:buClr>
            </a:pPr>
            <a:r>
              <a:rPr lang="en-US" sz="1800" smtClean="0"/>
              <a:t>Let </a:t>
            </a:r>
            <a:r>
              <a:rPr lang="en-US" sz="1800" b="1" smtClean="0">
                <a:solidFill>
                  <a:srgbClr val="FF0000"/>
                </a:solidFill>
              </a:rPr>
              <a:t>RTT = response-received-time – request-sent-time </a:t>
            </a:r>
            <a:r>
              <a:rPr lang="en-US" sz="1800" smtClean="0"/>
              <a:t>(measurable at client), </a:t>
            </a:r>
          </a:p>
          <a:p>
            <a:pPr lvl="1">
              <a:lnSpc>
                <a:spcPct val="120000"/>
              </a:lnSpc>
              <a:buClr>
                <a:schemeClr val="hlink"/>
              </a:buClr>
            </a:pPr>
            <a:r>
              <a:rPr lang="en-US" sz="1800" smtClean="0"/>
              <a:t>If we know (a) min = minimum client-server one-way transmission time and (b) that the server timestamped the message at the last possible instant before sending it back</a:t>
            </a:r>
          </a:p>
          <a:p>
            <a:pPr lvl="1">
              <a:lnSpc>
                <a:spcPct val="120000"/>
              </a:lnSpc>
              <a:buClr>
                <a:schemeClr val="hlink"/>
              </a:buClr>
            </a:pPr>
            <a:r>
              <a:rPr lang="en-US" sz="1800" smtClean="0"/>
              <a:t>Then, the actual time could be between </a:t>
            </a:r>
            <a:r>
              <a:rPr lang="en-US" sz="1800" b="1" smtClean="0">
                <a:solidFill>
                  <a:srgbClr val="FF0000"/>
                </a:solidFill>
              </a:rPr>
              <a:t>[T+min,T+RTT— min]</a:t>
            </a:r>
          </a:p>
          <a:p>
            <a:pPr>
              <a:lnSpc>
                <a:spcPct val="120000"/>
              </a:lnSpc>
            </a:pPr>
            <a:endParaRPr lang="en-US" sz="2000" smtClean="0">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Berkeley UNIX algorithm</a:t>
            </a:r>
          </a:p>
        </p:txBody>
      </p:sp>
      <p:sp>
        <p:nvSpPr>
          <p:cNvPr id="16387" name="Rectangle 3"/>
          <p:cNvSpPr>
            <a:spLocks noGrp="1" noChangeArrowheads="1"/>
          </p:cNvSpPr>
          <p:nvPr>
            <p:ph type="body" idx="1"/>
          </p:nvPr>
        </p:nvSpPr>
        <p:spPr/>
        <p:txBody>
          <a:bodyPr/>
          <a:lstStyle/>
          <a:p>
            <a:r>
              <a:rPr lang="en-US" smtClean="0"/>
              <a:t>One daemon without UTC</a:t>
            </a:r>
          </a:p>
          <a:p>
            <a:r>
              <a:rPr lang="en-US" smtClean="0"/>
              <a:t>Periodically, this daemon polls and asks all the machines for their time</a:t>
            </a:r>
          </a:p>
          <a:p>
            <a:r>
              <a:rPr lang="en-US" smtClean="0"/>
              <a:t>The machines respond.</a:t>
            </a:r>
          </a:p>
          <a:p>
            <a:r>
              <a:rPr lang="en-US" smtClean="0"/>
              <a:t>The daemon computes an average time and then broadcasts this average time.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Decentralized Averaging Algorithm</a:t>
            </a:r>
          </a:p>
        </p:txBody>
      </p:sp>
      <p:sp>
        <p:nvSpPr>
          <p:cNvPr id="17411" name="Rectangle 3"/>
          <p:cNvSpPr>
            <a:spLocks noGrp="1" noChangeArrowheads="1"/>
          </p:cNvSpPr>
          <p:nvPr>
            <p:ph type="body" idx="1"/>
          </p:nvPr>
        </p:nvSpPr>
        <p:spPr/>
        <p:txBody>
          <a:bodyPr/>
          <a:lstStyle/>
          <a:p>
            <a:r>
              <a:rPr lang="en-US" dirty="0" smtClean="0"/>
              <a:t>Each machine has a daemon without UTC</a:t>
            </a:r>
          </a:p>
          <a:p>
            <a:r>
              <a:rPr lang="en-US" dirty="0" smtClean="0"/>
              <a:t>Periodically, at fixed agreed-upon times, each machine broadcasts its local time.</a:t>
            </a:r>
          </a:p>
          <a:p>
            <a:r>
              <a:rPr lang="en-US" dirty="0" smtClean="0"/>
              <a:t>Each of them calculates the average time by averaging all the received local times.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Clock Synchronization in DCE</a:t>
            </a:r>
          </a:p>
        </p:txBody>
      </p:sp>
      <p:sp>
        <p:nvSpPr>
          <p:cNvPr id="18435" name="Rectangle 3"/>
          <p:cNvSpPr>
            <a:spLocks noGrp="1" noChangeArrowheads="1"/>
          </p:cNvSpPr>
          <p:nvPr>
            <p:ph type="body" idx="1"/>
          </p:nvPr>
        </p:nvSpPr>
        <p:spPr/>
        <p:txBody>
          <a:bodyPr/>
          <a:lstStyle/>
          <a:p>
            <a:pPr>
              <a:lnSpc>
                <a:spcPct val="90000"/>
              </a:lnSpc>
            </a:pPr>
            <a:r>
              <a:rPr lang="en-US" sz="2800" smtClean="0"/>
              <a:t>DCE’s time model is actually in an interval</a:t>
            </a:r>
          </a:p>
          <a:p>
            <a:pPr lvl="1">
              <a:lnSpc>
                <a:spcPct val="90000"/>
              </a:lnSpc>
            </a:pPr>
            <a:r>
              <a:rPr lang="en-US" sz="2400" smtClean="0"/>
              <a:t>I.e. time in DCE is actually an interval</a:t>
            </a:r>
          </a:p>
          <a:p>
            <a:pPr lvl="1">
              <a:lnSpc>
                <a:spcPct val="90000"/>
              </a:lnSpc>
            </a:pPr>
            <a:r>
              <a:rPr lang="en-US" sz="2400" smtClean="0"/>
              <a:t>Comparing 2 times may yield 3 answers</a:t>
            </a:r>
          </a:p>
          <a:p>
            <a:pPr lvl="2">
              <a:lnSpc>
                <a:spcPct val="90000"/>
              </a:lnSpc>
            </a:pPr>
            <a:r>
              <a:rPr lang="en-US" sz="2000" smtClean="0"/>
              <a:t>t1 &lt; t2</a:t>
            </a:r>
          </a:p>
          <a:p>
            <a:pPr lvl="2">
              <a:lnSpc>
                <a:spcPct val="90000"/>
              </a:lnSpc>
            </a:pPr>
            <a:r>
              <a:rPr lang="en-US" sz="2000" smtClean="0"/>
              <a:t>t2 &lt; t1</a:t>
            </a:r>
          </a:p>
          <a:p>
            <a:pPr lvl="2">
              <a:lnSpc>
                <a:spcPct val="90000"/>
              </a:lnSpc>
            </a:pPr>
            <a:r>
              <a:rPr lang="en-US" sz="2000" smtClean="0"/>
              <a:t>not determined</a:t>
            </a:r>
          </a:p>
          <a:p>
            <a:pPr lvl="1">
              <a:lnSpc>
                <a:spcPct val="90000"/>
              </a:lnSpc>
            </a:pPr>
            <a:r>
              <a:rPr lang="en-US" sz="2400" smtClean="0"/>
              <a:t>Each machine is either a time server or a clerk</a:t>
            </a:r>
          </a:p>
          <a:p>
            <a:pPr lvl="1">
              <a:lnSpc>
                <a:spcPct val="90000"/>
              </a:lnSpc>
            </a:pPr>
            <a:r>
              <a:rPr lang="en-US" sz="2400" smtClean="0"/>
              <a:t>Periodically a clerk contacts all the time servers on its LAN</a:t>
            </a:r>
          </a:p>
          <a:p>
            <a:pPr lvl="1">
              <a:lnSpc>
                <a:spcPct val="90000"/>
              </a:lnSpc>
            </a:pPr>
            <a:r>
              <a:rPr lang="en-US" sz="2400" smtClean="0"/>
              <a:t>Based on their answers, it computes a new time and gradually converges to it.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Network Time Protocol (NTP)</a:t>
            </a:r>
          </a:p>
        </p:txBody>
      </p:sp>
      <p:sp>
        <p:nvSpPr>
          <p:cNvPr id="19459" name="Content Placeholder 4"/>
          <p:cNvSpPr>
            <a:spLocks noGrp="1"/>
          </p:cNvSpPr>
          <p:nvPr>
            <p:ph idx="1"/>
          </p:nvPr>
        </p:nvSpPr>
        <p:spPr/>
        <p:txBody>
          <a:bodyPr/>
          <a:lstStyle/>
          <a:p>
            <a:r>
              <a:rPr lang="en-US" sz="2400" dirty="0" smtClean="0"/>
              <a:t>Most widely used physical clock synchronization protocol on the </a:t>
            </a:r>
            <a:r>
              <a:rPr lang="en-US" sz="2400" dirty="0" smtClean="0"/>
              <a:t>Internet</a:t>
            </a:r>
            <a:endParaRPr lang="en-US" sz="2400" dirty="0" smtClean="0"/>
          </a:p>
          <a:p>
            <a:r>
              <a:rPr lang="en-US" sz="2400" dirty="0" smtClean="0"/>
              <a:t>10-20 </a:t>
            </a:r>
            <a:r>
              <a:rPr lang="en-US" sz="2400" dirty="0" smtClean="0"/>
              <a:t>million NTP servers and clients  in the Internet</a:t>
            </a:r>
          </a:p>
          <a:p>
            <a:r>
              <a:rPr lang="en-US" sz="2400" dirty="0" smtClean="0"/>
              <a:t>Claimed Accuracy (Varies)</a:t>
            </a:r>
          </a:p>
          <a:p>
            <a:pPr lvl="1"/>
            <a:r>
              <a:rPr lang="en-US" sz="2000" dirty="0" smtClean="0"/>
              <a:t>milliseconds on WANs, </a:t>
            </a:r>
            <a:r>
              <a:rPr lang="en-US" sz="2000" dirty="0" err="1" smtClean="0"/>
              <a:t>submilliseconds</a:t>
            </a:r>
            <a:r>
              <a:rPr lang="en-US" sz="2000" dirty="0" smtClean="0"/>
              <a:t> on </a:t>
            </a:r>
            <a:r>
              <a:rPr lang="en-US" sz="2000" dirty="0" smtClean="0"/>
              <a:t>LANs</a:t>
            </a:r>
          </a:p>
          <a:p>
            <a:r>
              <a:rPr lang="en-US" sz="2000" dirty="0" smtClean="0"/>
              <a:t>Hierarchical tree of time servers.</a:t>
            </a:r>
          </a:p>
          <a:p>
            <a:pPr lvl="1"/>
            <a:r>
              <a:rPr lang="en-US" sz="1800" dirty="0" smtClean="0"/>
              <a:t>The primary server at the root synchronizes with the UTC.</a:t>
            </a:r>
          </a:p>
          <a:p>
            <a:pPr lvl="1"/>
            <a:r>
              <a:rPr lang="en-US" sz="1800" dirty="0" smtClean="0"/>
              <a:t>S</a:t>
            </a:r>
            <a:r>
              <a:rPr lang="en-US" sz="1800" dirty="0" smtClean="0"/>
              <a:t>econdary servers - backup </a:t>
            </a:r>
            <a:r>
              <a:rPr lang="en-US" sz="1800" dirty="0" smtClean="0"/>
              <a:t>to </a:t>
            </a:r>
            <a:r>
              <a:rPr lang="en-US" sz="1800" dirty="0" smtClean="0"/>
              <a:t>primary </a:t>
            </a:r>
            <a:r>
              <a:rPr lang="en-US" sz="1800" dirty="0" smtClean="0"/>
              <a:t>server.</a:t>
            </a:r>
          </a:p>
          <a:p>
            <a:pPr lvl="1"/>
            <a:r>
              <a:rPr lang="en-US" sz="1800" dirty="0" smtClean="0"/>
              <a:t>Lowest</a:t>
            </a:r>
          </a:p>
          <a:p>
            <a:pPr lvl="2"/>
            <a:r>
              <a:rPr lang="en-US" sz="1400" dirty="0" smtClean="0"/>
              <a:t>synchronization </a:t>
            </a:r>
            <a:r>
              <a:rPr lang="en-US" sz="1400" dirty="0" smtClean="0"/>
              <a:t>subnet </a:t>
            </a:r>
            <a:r>
              <a:rPr lang="en-US" sz="1400" dirty="0" smtClean="0"/>
              <a:t>with clients</a:t>
            </a:r>
            <a:r>
              <a:rPr lang="en-US" sz="1400" dirty="0" smtClean="0"/>
              <a:t>.</a:t>
            </a:r>
          </a:p>
          <a:p>
            <a:pPr lvl="1">
              <a:buNone/>
            </a:pPr>
            <a:endParaRPr lang="en-US" sz="2000" dirty="0" smtClean="0"/>
          </a:p>
          <a:p>
            <a:endParaRPr lang="en-US" sz="2400" dirty="0" smtClean="0"/>
          </a:p>
        </p:txBody>
      </p:sp>
      <p:pic>
        <p:nvPicPr>
          <p:cNvPr id="5" name="Picture 2" descr="ntp"/>
          <p:cNvPicPr>
            <a:picLocks noChangeAspect="1" noChangeArrowheads="1"/>
          </p:cNvPicPr>
          <p:nvPr/>
        </p:nvPicPr>
        <p:blipFill>
          <a:blip r:embed="rId2" cstate="print"/>
          <a:srcRect/>
          <a:stretch>
            <a:fillRect/>
          </a:stretch>
        </p:blipFill>
        <p:spPr>
          <a:xfrm>
            <a:off x="4800600" y="4160520"/>
            <a:ext cx="4191000" cy="239268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Time</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a:r>
              <a:rPr lang="en-US" sz="3200" smtClean="0"/>
              <a:t>Causal Relations</a:t>
            </a:r>
          </a:p>
        </p:txBody>
      </p:sp>
      <p:sp>
        <p:nvSpPr>
          <p:cNvPr id="26627" name="Rectangle 3"/>
          <p:cNvSpPr>
            <a:spLocks noGrp="1" noChangeArrowheads="1"/>
          </p:cNvSpPr>
          <p:nvPr>
            <p:ph type="body" idx="1"/>
          </p:nvPr>
        </p:nvSpPr>
        <p:spPr>
          <a:xfrm>
            <a:off x="457200" y="1885950"/>
            <a:ext cx="8178800" cy="4743450"/>
          </a:xfrm>
        </p:spPr>
        <p:txBody>
          <a:bodyPr/>
          <a:lstStyle/>
          <a:p>
            <a:r>
              <a:rPr lang="en-US" sz="2800" smtClean="0"/>
              <a:t>Distributed application results in a set of distributed events</a:t>
            </a:r>
          </a:p>
          <a:p>
            <a:pPr lvl="1"/>
            <a:r>
              <a:rPr lang="en-US" sz="2400" smtClean="0"/>
              <a:t>Induces a partial order </a:t>
            </a:r>
            <a:r>
              <a:rPr lang="en-US" sz="2400" smtClean="0">
                <a:sym typeface="Wingdings" pitchFamily="2" charset="2"/>
              </a:rPr>
              <a:t> causal precedence relation</a:t>
            </a:r>
          </a:p>
          <a:p>
            <a:r>
              <a:rPr lang="en-US" sz="2800" smtClean="0"/>
              <a:t>Knowledge of this causal precedence relation is useful in reasoning about and analyzing the properties of distributed computations</a:t>
            </a:r>
          </a:p>
          <a:p>
            <a:pPr lvl="1"/>
            <a:r>
              <a:rPr lang="en-US" sz="2400" smtClean="0"/>
              <a:t>Liveness and fairness in mutual exclusion</a:t>
            </a:r>
          </a:p>
          <a:p>
            <a:pPr lvl="1"/>
            <a:r>
              <a:rPr lang="en-US" sz="2400" smtClean="0"/>
              <a:t>Consistency in replicated databases</a:t>
            </a:r>
          </a:p>
          <a:p>
            <a:pPr lvl="1"/>
            <a:r>
              <a:rPr lang="en-US" sz="2400" smtClean="0"/>
              <a:t>Distributed debugging, checkpointing</a:t>
            </a:r>
          </a:p>
          <a:p>
            <a:endParaRPr lang="en-US" sz="2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r>
              <a:rPr lang="en-US" smtClean="0"/>
              <a:t>Characterizing Distributed Systems</a:t>
            </a:r>
          </a:p>
        </p:txBody>
      </p:sp>
      <p:sp>
        <p:nvSpPr>
          <p:cNvPr id="12290" name="Footer Placeholder 4"/>
          <p:cNvSpPr>
            <a:spLocks noGrp="1"/>
          </p:cNvSpPr>
          <p:nvPr>
            <p:ph type="ftr" sz="quarter" idx="11"/>
          </p:nvPr>
        </p:nvSpPr>
        <p:spPr>
          <a:noFill/>
        </p:spPr>
        <p:txBody>
          <a:bodyPr/>
          <a:lstStyle/>
          <a:p>
            <a:r>
              <a:rPr lang="en-US"/>
              <a:t>Distributed Systems </a:t>
            </a:r>
          </a:p>
        </p:txBody>
      </p:sp>
      <p:sp>
        <p:nvSpPr>
          <p:cNvPr id="12291" name="Slide Number Placeholder 5"/>
          <p:cNvSpPr>
            <a:spLocks noGrp="1"/>
          </p:cNvSpPr>
          <p:nvPr>
            <p:ph type="sldNum" sz="quarter" idx="12"/>
          </p:nvPr>
        </p:nvSpPr>
        <p:spPr>
          <a:noFill/>
        </p:spPr>
        <p:txBody>
          <a:bodyPr/>
          <a:lstStyle/>
          <a:p>
            <a:fld id="{48355A04-5D28-4D56-95FD-62BBB0BF262C}" type="slidenum">
              <a:rPr lang="en-US"/>
              <a:pPr/>
              <a:t>2</a:t>
            </a:fld>
            <a:endParaRPr lang="en-US"/>
          </a:p>
        </p:txBody>
      </p:sp>
      <p:sp>
        <p:nvSpPr>
          <p:cNvPr id="12293" name="Rectangle 3"/>
          <p:cNvSpPr>
            <a:spLocks noGrp="1" noChangeArrowheads="1"/>
          </p:cNvSpPr>
          <p:nvPr>
            <p:ph sz="quarter" idx="1"/>
          </p:nvPr>
        </p:nvSpPr>
        <p:spPr/>
        <p:txBody>
          <a:bodyPr/>
          <a:lstStyle/>
          <a:p>
            <a:r>
              <a:rPr lang="en-US" sz="2400" smtClean="0"/>
              <a:t>Multiple Autonomous Computers</a:t>
            </a:r>
          </a:p>
          <a:p>
            <a:pPr lvl="1"/>
            <a:r>
              <a:rPr lang="en-US" sz="2000" smtClean="0"/>
              <a:t>each consisting of CPU’s, local memory, stable storage, I/O paths connecting to the environment</a:t>
            </a:r>
          </a:p>
          <a:p>
            <a:pPr lvl="1"/>
            <a:r>
              <a:rPr lang="en-US" sz="2000" smtClean="0"/>
              <a:t>Geographically Distributed </a:t>
            </a:r>
          </a:p>
          <a:p>
            <a:r>
              <a:rPr lang="en-US" sz="2400" smtClean="0"/>
              <a:t>Interconnections</a:t>
            </a:r>
          </a:p>
          <a:p>
            <a:pPr lvl="1"/>
            <a:r>
              <a:rPr lang="en-US" sz="2000" smtClean="0"/>
              <a:t>some I/O paths interconnect computers that talk to each other</a:t>
            </a:r>
          </a:p>
          <a:p>
            <a:r>
              <a:rPr lang="en-US" sz="2400" smtClean="0"/>
              <a:t>Shared State</a:t>
            </a:r>
          </a:p>
          <a:p>
            <a:pPr lvl="1"/>
            <a:r>
              <a:rPr lang="en-US" sz="2000" smtClean="0"/>
              <a:t>No shared memory</a:t>
            </a:r>
          </a:p>
          <a:p>
            <a:pPr lvl="1"/>
            <a:r>
              <a:rPr lang="en-US" sz="2000" smtClean="0"/>
              <a:t>systems cooperate to maintain shared state</a:t>
            </a:r>
          </a:p>
          <a:p>
            <a:pPr lvl="1"/>
            <a:r>
              <a:rPr lang="en-US" sz="2000" smtClean="0"/>
              <a:t>maintaining global invariants requires correct and coordinated operation of multiple computers.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457200"/>
            <a:ext cx="7772400" cy="838200"/>
          </a:xfrm>
        </p:spPr>
        <p:txBody>
          <a:bodyPr/>
          <a:lstStyle/>
          <a:p>
            <a:r>
              <a:rPr lang="en-US" smtClean="0"/>
              <a:t>Event Ordering</a:t>
            </a:r>
          </a:p>
        </p:txBody>
      </p:sp>
      <p:sp>
        <p:nvSpPr>
          <p:cNvPr id="28675" name="Rectangle 3"/>
          <p:cNvSpPr>
            <a:spLocks noGrp="1" noChangeArrowheads="1"/>
          </p:cNvSpPr>
          <p:nvPr>
            <p:ph type="body" idx="1"/>
          </p:nvPr>
        </p:nvSpPr>
        <p:spPr>
          <a:xfrm>
            <a:off x="762000" y="1447800"/>
            <a:ext cx="7772400" cy="4876800"/>
          </a:xfrm>
        </p:spPr>
        <p:txBody>
          <a:bodyPr/>
          <a:lstStyle/>
          <a:p>
            <a:r>
              <a:rPr lang="en-US" smtClean="0"/>
              <a:t>Lamport defined the “happens before” (&lt;) relation</a:t>
            </a:r>
          </a:p>
          <a:p>
            <a:pPr lvl="1"/>
            <a:r>
              <a:rPr lang="en-US" smtClean="0"/>
              <a:t>If a and b are events in the same process, and a occurs before b, then a&lt;b.</a:t>
            </a:r>
          </a:p>
          <a:p>
            <a:pPr lvl="1"/>
            <a:r>
              <a:rPr lang="en-US" smtClean="0"/>
              <a:t>If a is the event of a message being sent by one process and b is the event of the message being received by another process, then a &lt; b.</a:t>
            </a:r>
          </a:p>
          <a:p>
            <a:pPr lvl="1"/>
            <a:r>
              <a:rPr lang="en-US" smtClean="0"/>
              <a:t>If X &lt;Y and Y&lt;Z then X &lt; Z.</a:t>
            </a:r>
          </a:p>
          <a:p>
            <a:pPr lvl="1" algn="ctr">
              <a:buFont typeface="Monotype Sorts" pitchFamily="2" charset="2"/>
              <a:buNone/>
            </a:pPr>
            <a:r>
              <a:rPr lang="en-US" b="1" i="1" smtClean="0">
                <a:solidFill>
                  <a:srgbClr val="009900"/>
                </a:solidFill>
              </a:rPr>
              <a:t>If a &lt; b then time (a) &lt; time (b)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Causal Ordering</a:t>
            </a:r>
          </a:p>
        </p:txBody>
      </p:sp>
      <p:sp>
        <p:nvSpPr>
          <p:cNvPr id="29699" name="Rectangle 3"/>
          <p:cNvSpPr>
            <a:spLocks noGrp="1" noChangeArrowheads="1"/>
          </p:cNvSpPr>
          <p:nvPr>
            <p:ph type="body" idx="1"/>
          </p:nvPr>
        </p:nvSpPr>
        <p:spPr/>
        <p:txBody>
          <a:bodyPr/>
          <a:lstStyle/>
          <a:p>
            <a:r>
              <a:rPr lang="en-US" sz="2800" smtClean="0"/>
              <a:t>“Happens Before” also called causal ordering</a:t>
            </a:r>
          </a:p>
          <a:p>
            <a:r>
              <a:rPr lang="en-US" sz="2800" smtClean="0"/>
              <a:t>Possible to draw a causality relation between  2 events if </a:t>
            </a:r>
          </a:p>
          <a:p>
            <a:pPr lvl="1"/>
            <a:r>
              <a:rPr lang="en-US" sz="2400" smtClean="0"/>
              <a:t>They happen in the same process</a:t>
            </a:r>
          </a:p>
          <a:p>
            <a:pPr lvl="1"/>
            <a:r>
              <a:rPr lang="en-US" sz="2400" smtClean="0"/>
              <a:t>There is a chain of messages between them</a:t>
            </a:r>
          </a:p>
          <a:p>
            <a:r>
              <a:rPr lang="en-US" sz="2800" smtClean="0"/>
              <a:t>“Happens Before” notion is not straightforward in distributed systems</a:t>
            </a:r>
          </a:p>
          <a:p>
            <a:pPr lvl="1"/>
            <a:r>
              <a:rPr lang="en-US" sz="2400" smtClean="0"/>
              <a:t>No guarantees of synchronized clocks</a:t>
            </a:r>
          </a:p>
          <a:p>
            <a:pPr lvl="1"/>
            <a:r>
              <a:rPr lang="en-US" sz="2400" smtClean="0"/>
              <a:t>Communication latency</a:t>
            </a:r>
          </a:p>
          <a:p>
            <a:pPr lvl="1"/>
            <a:endParaRPr lang="en-US" sz="2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3600" smtClean="0"/>
              <a:t>Implementing Logical Clocks</a:t>
            </a:r>
          </a:p>
        </p:txBody>
      </p:sp>
      <p:sp>
        <p:nvSpPr>
          <p:cNvPr id="31747" name="Rectangle 3"/>
          <p:cNvSpPr>
            <a:spLocks noGrp="1" noChangeArrowheads="1"/>
          </p:cNvSpPr>
          <p:nvPr>
            <p:ph type="body" idx="1"/>
          </p:nvPr>
        </p:nvSpPr>
        <p:spPr>
          <a:xfrm>
            <a:off x="457200" y="1885950"/>
            <a:ext cx="8178800" cy="4591050"/>
          </a:xfrm>
        </p:spPr>
        <p:txBody>
          <a:bodyPr/>
          <a:lstStyle/>
          <a:p>
            <a:pPr>
              <a:lnSpc>
                <a:spcPct val="80000"/>
              </a:lnSpc>
            </a:pPr>
            <a:r>
              <a:rPr lang="en-US" sz="2000" smtClean="0"/>
              <a:t>Requires 	</a:t>
            </a:r>
          </a:p>
          <a:p>
            <a:pPr lvl="1">
              <a:lnSpc>
                <a:spcPct val="80000"/>
              </a:lnSpc>
            </a:pPr>
            <a:r>
              <a:rPr lang="en-US" sz="1800" smtClean="0"/>
              <a:t>Data structures local to every process to represent logical time and</a:t>
            </a:r>
          </a:p>
          <a:p>
            <a:pPr lvl="1">
              <a:lnSpc>
                <a:spcPct val="80000"/>
              </a:lnSpc>
            </a:pPr>
            <a:r>
              <a:rPr lang="en-US" sz="1800" smtClean="0"/>
              <a:t>a protocol to update the data structures to ensure the consistency condition.</a:t>
            </a:r>
          </a:p>
          <a:p>
            <a:pPr>
              <a:lnSpc>
                <a:spcPct val="80000"/>
              </a:lnSpc>
            </a:pPr>
            <a:r>
              <a:rPr lang="en-US" sz="2000" smtClean="0"/>
              <a:t>Each process Pi maintains data structures that allow it the following two capabilities:</a:t>
            </a:r>
          </a:p>
          <a:p>
            <a:pPr lvl="1">
              <a:lnSpc>
                <a:spcPct val="80000"/>
              </a:lnSpc>
            </a:pPr>
            <a:r>
              <a:rPr lang="en-US" sz="1800" smtClean="0"/>
              <a:t>A local logical clock, denoted by LCi , that helps process Pi measure its own progress.</a:t>
            </a:r>
          </a:p>
          <a:p>
            <a:pPr lvl="1">
              <a:lnSpc>
                <a:spcPct val="80000"/>
              </a:lnSpc>
            </a:pPr>
            <a:r>
              <a:rPr lang="en-US" sz="1800" smtClean="0"/>
              <a:t>A logical global clock, denoted by GCi , that is a representation of process Pi ’s local view of the logical global time. Typically, LCi is a part of GCi </a:t>
            </a:r>
          </a:p>
          <a:p>
            <a:pPr>
              <a:lnSpc>
                <a:spcPct val="80000"/>
              </a:lnSpc>
            </a:pPr>
            <a:r>
              <a:rPr lang="en-US" sz="2000" smtClean="0"/>
              <a:t>The protocol ensures that a process’s logical clock, and thus its view of the global time, is managed consistently. </a:t>
            </a:r>
          </a:p>
          <a:p>
            <a:pPr lvl="1">
              <a:lnSpc>
                <a:spcPct val="80000"/>
              </a:lnSpc>
            </a:pPr>
            <a:r>
              <a:rPr lang="en-US" sz="1800" smtClean="0"/>
              <a:t>The protocol consists of the following two rules:</a:t>
            </a:r>
          </a:p>
          <a:p>
            <a:pPr lvl="2">
              <a:lnSpc>
                <a:spcPct val="80000"/>
              </a:lnSpc>
            </a:pPr>
            <a:r>
              <a:rPr lang="en-US" sz="1600" smtClean="0"/>
              <a:t>R1: This rule governs how the local logical clock is updated by a process when it executes an event.</a:t>
            </a:r>
          </a:p>
          <a:p>
            <a:pPr lvl="2">
              <a:lnSpc>
                <a:spcPct val="80000"/>
              </a:lnSpc>
            </a:pPr>
            <a:r>
              <a:rPr lang="en-US" sz="1600" smtClean="0"/>
              <a:t>R2: This rule governs how a process updates its global logical clock to update its view of the global time and global progress.</a:t>
            </a:r>
          </a:p>
          <a:p>
            <a:pPr>
              <a:lnSpc>
                <a:spcPct val="80000"/>
              </a:lnSpc>
            </a:pPr>
            <a:endParaRPr lang="en-US" sz="18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mtClean="0"/>
              <a:t>Types of Logical Clocks</a:t>
            </a:r>
          </a:p>
        </p:txBody>
      </p:sp>
      <p:sp>
        <p:nvSpPr>
          <p:cNvPr id="32771" name="Rectangle 3"/>
          <p:cNvSpPr>
            <a:spLocks noGrp="1" noChangeArrowheads="1"/>
          </p:cNvSpPr>
          <p:nvPr>
            <p:ph type="body" idx="1"/>
          </p:nvPr>
        </p:nvSpPr>
        <p:spPr/>
        <p:txBody>
          <a:bodyPr/>
          <a:lstStyle/>
          <a:p>
            <a:r>
              <a:rPr lang="en-US" smtClean="0"/>
              <a:t>Systems of logical clocks differ in their representation of logical time and also in the protocol to update the logical clocks.</a:t>
            </a:r>
          </a:p>
          <a:p>
            <a:r>
              <a:rPr lang="en-US" smtClean="0"/>
              <a:t>3 kinds of logical clocks</a:t>
            </a:r>
          </a:p>
          <a:p>
            <a:pPr lvl="1"/>
            <a:r>
              <a:rPr lang="en-US" smtClean="0"/>
              <a:t>Scalar</a:t>
            </a:r>
          </a:p>
          <a:p>
            <a:pPr lvl="1"/>
            <a:r>
              <a:rPr lang="en-US" smtClean="0"/>
              <a:t>Vector </a:t>
            </a:r>
          </a:p>
          <a:p>
            <a:pPr lvl="1"/>
            <a:r>
              <a:rPr lang="en-US" smtClean="0"/>
              <a:t>Matrix</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600" smtClean="0"/>
              <a:t>Scalar Logical Clocks - Lamport</a:t>
            </a:r>
          </a:p>
        </p:txBody>
      </p:sp>
      <p:sp>
        <p:nvSpPr>
          <p:cNvPr id="33795" name="Rectangle 3"/>
          <p:cNvSpPr>
            <a:spLocks noGrp="1" noChangeArrowheads="1"/>
          </p:cNvSpPr>
          <p:nvPr>
            <p:ph type="body" idx="1"/>
          </p:nvPr>
        </p:nvSpPr>
        <p:spPr/>
        <p:txBody>
          <a:bodyPr/>
          <a:lstStyle/>
          <a:p>
            <a:pPr>
              <a:lnSpc>
                <a:spcPct val="80000"/>
              </a:lnSpc>
            </a:pPr>
            <a:r>
              <a:rPr lang="en-US" sz="2800" smtClean="0"/>
              <a:t>Proposed by Lamport in 1978 as an attempt to totally order events in a distributed system.</a:t>
            </a:r>
          </a:p>
          <a:p>
            <a:pPr>
              <a:lnSpc>
                <a:spcPct val="80000"/>
              </a:lnSpc>
            </a:pPr>
            <a:r>
              <a:rPr lang="en-US" sz="2800" smtClean="0"/>
              <a:t>Time domain is the set of non-negative integers.</a:t>
            </a:r>
          </a:p>
          <a:p>
            <a:pPr>
              <a:lnSpc>
                <a:spcPct val="80000"/>
              </a:lnSpc>
            </a:pPr>
            <a:r>
              <a:rPr lang="en-US" sz="2800" smtClean="0"/>
              <a:t>The logical local clock of a process Pi and its local view of the global time are squashed into one integer variable Ci .</a:t>
            </a:r>
          </a:p>
          <a:p>
            <a:pPr>
              <a:lnSpc>
                <a:spcPct val="80000"/>
              </a:lnSpc>
            </a:pPr>
            <a:r>
              <a:rPr lang="en-US" sz="2800" smtClean="0"/>
              <a:t>Monotonically increasing counter</a:t>
            </a:r>
          </a:p>
          <a:p>
            <a:pPr lvl="1">
              <a:lnSpc>
                <a:spcPct val="80000"/>
              </a:lnSpc>
            </a:pPr>
            <a:r>
              <a:rPr lang="en-US" sz="2400" smtClean="0"/>
              <a:t>No relation with real clock</a:t>
            </a:r>
          </a:p>
          <a:p>
            <a:pPr>
              <a:lnSpc>
                <a:spcPct val="80000"/>
              </a:lnSpc>
            </a:pPr>
            <a:r>
              <a:rPr lang="en-US" sz="2800" smtClean="0"/>
              <a:t>Each process keeps its own logical clock used to timestamp events</a:t>
            </a:r>
          </a:p>
          <a:p>
            <a:pPr>
              <a:lnSpc>
                <a:spcPct val="80000"/>
              </a:lnSpc>
              <a:buFont typeface="Monotype Sorts" pitchFamily="2" charset="2"/>
              <a:buNone/>
            </a:pPr>
            <a:endParaRPr lang="en-US" sz="2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600" smtClean="0"/>
              <a:t>Consistency with Scalar Clocks</a:t>
            </a:r>
          </a:p>
        </p:txBody>
      </p:sp>
      <p:sp>
        <p:nvSpPr>
          <p:cNvPr id="34819" name="Rectangle 3"/>
          <p:cNvSpPr>
            <a:spLocks noGrp="1" noChangeArrowheads="1"/>
          </p:cNvSpPr>
          <p:nvPr>
            <p:ph type="body" idx="1"/>
          </p:nvPr>
        </p:nvSpPr>
        <p:spPr/>
        <p:txBody>
          <a:bodyPr/>
          <a:lstStyle/>
          <a:p>
            <a:pPr>
              <a:lnSpc>
                <a:spcPct val="80000"/>
              </a:lnSpc>
            </a:pPr>
            <a:r>
              <a:rPr lang="en-US" sz="2800" dirty="0" smtClean="0"/>
              <a:t>L</a:t>
            </a:r>
            <a:r>
              <a:rPr lang="en-US" sz="2800" dirty="0" smtClean="0"/>
              <a:t>ocal </a:t>
            </a:r>
            <a:r>
              <a:rPr lang="en-US" sz="2800" dirty="0" smtClean="0"/>
              <a:t>clocks must obey a simple protocol:</a:t>
            </a:r>
          </a:p>
          <a:p>
            <a:pPr lvl="1">
              <a:lnSpc>
                <a:spcPct val="80000"/>
              </a:lnSpc>
            </a:pPr>
            <a:r>
              <a:rPr lang="en-US" sz="2400" dirty="0" smtClean="0"/>
              <a:t>When executing an internal event or a send event at process P</a:t>
            </a:r>
            <a:r>
              <a:rPr lang="en-US" sz="2400" baseline="-25000" dirty="0" smtClean="0"/>
              <a:t>i</a:t>
            </a:r>
            <a:r>
              <a:rPr lang="en-US" sz="2400" dirty="0" smtClean="0"/>
              <a:t> the clock </a:t>
            </a:r>
            <a:r>
              <a:rPr lang="en-US" sz="2400" dirty="0" err="1" smtClean="0"/>
              <a:t>C</a:t>
            </a:r>
            <a:r>
              <a:rPr lang="en-US" sz="2400" baseline="-25000" dirty="0" err="1" smtClean="0"/>
              <a:t>i</a:t>
            </a:r>
            <a:r>
              <a:rPr lang="en-US" sz="2400" dirty="0" smtClean="0"/>
              <a:t> ticks</a:t>
            </a:r>
          </a:p>
          <a:p>
            <a:pPr lvl="3">
              <a:lnSpc>
                <a:spcPct val="80000"/>
              </a:lnSpc>
            </a:pPr>
            <a:r>
              <a:rPr lang="en-US" sz="1800" dirty="0" err="1" smtClean="0">
                <a:solidFill>
                  <a:srgbClr val="000099"/>
                </a:solidFill>
              </a:rPr>
              <a:t>C</a:t>
            </a:r>
            <a:r>
              <a:rPr lang="en-US" sz="1800" baseline="-25000" dirty="0" err="1" smtClean="0">
                <a:solidFill>
                  <a:srgbClr val="000099"/>
                </a:solidFill>
              </a:rPr>
              <a:t>i</a:t>
            </a:r>
            <a:r>
              <a:rPr lang="en-US" sz="1800" dirty="0" smtClean="0">
                <a:solidFill>
                  <a:srgbClr val="000099"/>
                </a:solidFill>
              </a:rPr>
              <a:t> += d	(d&gt;0)</a:t>
            </a:r>
          </a:p>
          <a:p>
            <a:pPr lvl="1">
              <a:lnSpc>
                <a:spcPct val="80000"/>
              </a:lnSpc>
            </a:pPr>
            <a:r>
              <a:rPr lang="en-US" sz="2400" dirty="0" smtClean="0"/>
              <a:t>When P</a:t>
            </a:r>
            <a:r>
              <a:rPr lang="en-US" sz="2400" baseline="-25000" dirty="0" smtClean="0"/>
              <a:t>i</a:t>
            </a:r>
            <a:r>
              <a:rPr lang="en-US" sz="2400" dirty="0" smtClean="0"/>
              <a:t> sends a message m, it piggybacks a logical timestamp t which equals the time of the send event</a:t>
            </a:r>
          </a:p>
          <a:p>
            <a:pPr lvl="1">
              <a:lnSpc>
                <a:spcPct val="80000"/>
              </a:lnSpc>
            </a:pPr>
            <a:r>
              <a:rPr lang="en-US" sz="2400" dirty="0" smtClean="0"/>
              <a:t>When executing a receive event at P</a:t>
            </a:r>
            <a:r>
              <a:rPr lang="en-US" sz="2400" baseline="-25000" dirty="0" smtClean="0"/>
              <a:t>i</a:t>
            </a:r>
            <a:r>
              <a:rPr lang="en-US" sz="2400" dirty="0" smtClean="0"/>
              <a:t> where a message with timestamp </a:t>
            </a:r>
            <a:r>
              <a:rPr lang="en-US" sz="2400" i="1" dirty="0" smtClean="0"/>
              <a:t>t</a:t>
            </a:r>
            <a:r>
              <a:rPr lang="en-US" sz="2400" dirty="0" smtClean="0"/>
              <a:t> is received, the clock is advanced</a:t>
            </a:r>
          </a:p>
          <a:p>
            <a:pPr lvl="3">
              <a:lnSpc>
                <a:spcPct val="80000"/>
              </a:lnSpc>
            </a:pPr>
            <a:r>
              <a:rPr lang="en-US" sz="1800" dirty="0" err="1" smtClean="0">
                <a:solidFill>
                  <a:srgbClr val="000099"/>
                </a:solidFill>
              </a:rPr>
              <a:t>C</a:t>
            </a:r>
            <a:r>
              <a:rPr lang="en-US" sz="1800" baseline="-25000" dirty="0" err="1" smtClean="0">
                <a:solidFill>
                  <a:srgbClr val="000099"/>
                </a:solidFill>
              </a:rPr>
              <a:t>i</a:t>
            </a:r>
            <a:r>
              <a:rPr lang="en-US" sz="1800" dirty="0" smtClean="0">
                <a:solidFill>
                  <a:srgbClr val="000099"/>
                </a:solidFill>
              </a:rPr>
              <a:t> = max(</a:t>
            </a:r>
            <a:r>
              <a:rPr lang="en-US" sz="1800" dirty="0" err="1" smtClean="0">
                <a:solidFill>
                  <a:srgbClr val="000099"/>
                </a:solidFill>
              </a:rPr>
              <a:t>C</a:t>
            </a:r>
            <a:r>
              <a:rPr lang="en-US" sz="1800" baseline="-25000" dirty="0" err="1" smtClean="0">
                <a:solidFill>
                  <a:srgbClr val="000099"/>
                </a:solidFill>
              </a:rPr>
              <a:t>i</a:t>
            </a:r>
            <a:r>
              <a:rPr lang="en-US" sz="1800" dirty="0" err="1" smtClean="0">
                <a:solidFill>
                  <a:srgbClr val="000099"/>
                </a:solidFill>
              </a:rPr>
              <a:t>,</a:t>
            </a:r>
            <a:r>
              <a:rPr lang="en-US" sz="1800" i="1" dirty="0" err="1" smtClean="0">
                <a:solidFill>
                  <a:srgbClr val="000099"/>
                </a:solidFill>
              </a:rPr>
              <a:t>t</a:t>
            </a:r>
            <a:r>
              <a:rPr lang="en-US" sz="1800" dirty="0" smtClean="0">
                <a:solidFill>
                  <a:srgbClr val="000099"/>
                </a:solidFill>
              </a:rPr>
              <a:t>)+d   (d&gt;0)</a:t>
            </a:r>
          </a:p>
          <a:p>
            <a:pPr>
              <a:lnSpc>
                <a:spcPct val="80000"/>
              </a:lnSpc>
            </a:pPr>
            <a:r>
              <a:rPr lang="en-US" sz="2800" dirty="0" smtClean="0"/>
              <a:t>Results in a partial ordering of events.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mtClean="0"/>
              <a:t>Total Ordering</a:t>
            </a:r>
          </a:p>
        </p:txBody>
      </p:sp>
      <p:sp>
        <p:nvSpPr>
          <p:cNvPr id="36867" name="Rectangle 3"/>
          <p:cNvSpPr>
            <a:spLocks noGrp="1" noChangeArrowheads="1"/>
          </p:cNvSpPr>
          <p:nvPr>
            <p:ph type="body" idx="1"/>
          </p:nvPr>
        </p:nvSpPr>
        <p:spPr/>
        <p:txBody>
          <a:bodyPr/>
          <a:lstStyle/>
          <a:p>
            <a:r>
              <a:rPr lang="en-US" dirty="0" smtClean="0"/>
              <a:t>Extending partial order to total order</a:t>
            </a:r>
          </a:p>
          <a:p>
            <a:endParaRPr lang="en-US" dirty="0" smtClean="0"/>
          </a:p>
          <a:p>
            <a:endParaRPr lang="en-US" dirty="0" smtClean="0"/>
          </a:p>
          <a:p>
            <a:r>
              <a:rPr lang="en-US" dirty="0" smtClean="0"/>
              <a:t>Global timestamps:</a:t>
            </a:r>
          </a:p>
          <a:p>
            <a:pPr lvl="1"/>
            <a:r>
              <a:rPr lang="en-US" dirty="0" smtClean="0"/>
              <a:t>(Ta, Pa) where Ta is the local timestamp and Pa is the process id.</a:t>
            </a:r>
          </a:p>
          <a:p>
            <a:pPr lvl="1"/>
            <a:r>
              <a:rPr lang="en-US" dirty="0" smtClean="0"/>
              <a:t>(</a:t>
            </a:r>
            <a:r>
              <a:rPr lang="en-US" dirty="0" err="1" smtClean="0"/>
              <a:t>Ta,Pa</a:t>
            </a:r>
            <a:r>
              <a:rPr lang="en-US" dirty="0" smtClean="0"/>
              <a:t>) &lt; (</a:t>
            </a:r>
            <a:r>
              <a:rPr lang="en-US" dirty="0" err="1" smtClean="0"/>
              <a:t>Tb,Pb</a:t>
            </a:r>
            <a:r>
              <a:rPr lang="en-US" dirty="0" smtClean="0"/>
              <a:t>) </a:t>
            </a:r>
            <a:r>
              <a:rPr lang="en-US" dirty="0" err="1" smtClean="0"/>
              <a:t>iff</a:t>
            </a:r>
            <a:r>
              <a:rPr lang="en-US" dirty="0" smtClean="0"/>
              <a:t>  </a:t>
            </a:r>
          </a:p>
          <a:p>
            <a:pPr lvl="2"/>
            <a:r>
              <a:rPr lang="en-US" dirty="0" smtClean="0"/>
              <a:t>(Ta &lt; Tb) or   ( (Ta = Tb) and (Pa &lt; </a:t>
            </a:r>
            <a:r>
              <a:rPr lang="en-US" dirty="0" err="1" smtClean="0"/>
              <a:t>Pb</a:t>
            </a:r>
            <a:r>
              <a:rPr lang="en-US" dirty="0" smtClean="0"/>
              <a:t>))</a:t>
            </a:r>
          </a:p>
          <a:p>
            <a:pPr lvl="1"/>
            <a:r>
              <a:rPr lang="en-US" dirty="0" smtClean="0"/>
              <a:t>Total order is consistent with partial order.</a:t>
            </a:r>
          </a:p>
        </p:txBody>
      </p:sp>
      <p:sp>
        <p:nvSpPr>
          <p:cNvPr id="36868" name="Rectangle 4"/>
          <p:cNvSpPr>
            <a:spLocks noChangeArrowheads="1"/>
          </p:cNvSpPr>
          <p:nvPr/>
        </p:nvSpPr>
        <p:spPr bwMode="auto">
          <a:xfrm>
            <a:off x="2667000" y="1981200"/>
            <a:ext cx="3124200" cy="762000"/>
          </a:xfrm>
          <a:prstGeom prst="rect">
            <a:avLst/>
          </a:prstGeom>
          <a:solidFill>
            <a:schemeClr val="accent1"/>
          </a:solidFill>
          <a:ln w="9525">
            <a:solidFill>
              <a:schemeClr val="tx1"/>
            </a:solidFill>
            <a:miter lim="800000"/>
            <a:headEnd/>
            <a:tailEnd/>
          </a:ln>
        </p:spPr>
        <p:txBody>
          <a:bodyPr wrap="none" anchor="ctr"/>
          <a:lstStyle/>
          <a:p>
            <a:pPr algn="ctr"/>
            <a:endParaRPr lang="en-US"/>
          </a:p>
        </p:txBody>
      </p:sp>
      <p:sp>
        <p:nvSpPr>
          <p:cNvPr id="36869" name="Line 5"/>
          <p:cNvSpPr>
            <a:spLocks noChangeShapeType="1"/>
          </p:cNvSpPr>
          <p:nvPr/>
        </p:nvSpPr>
        <p:spPr bwMode="auto">
          <a:xfrm>
            <a:off x="4114800" y="1981200"/>
            <a:ext cx="0" cy="762000"/>
          </a:xfrm>
          <a:prstGeom prst="line">
            <a:avLst/>
          </a:prstGeom>
          <a:noFill/>
          <a:ln w="28575">
            <a:solidFill>
              <a:schemeClr val="tx1"/>
            </a:solidFill>
            <a:round/>
            <a:headEnd/>
            <a:tailEnd/>
          </a:ln>
        </p:spPr>
        <p:txBody>
          <a:bodyPr wrap="none" anchor="ctr"/>
          <a:lstStyle/>
          <a:p>
            <a:endParaRPr lang="en-US"/>
          </a:p>
        </p:txBody>
      </p:sp>
      <p:sp>
        <p:nvSpPr>
          <p:cNvPr id="36870" name="Text Box 6"/>
          <p:cNvSpPr txBox="1">
            <a:spLocks noChangeArrowheads="1"/>
          </p:cNvSpPr>
          <p:nvPr/>
        </p:nvSpPr>
        <p:spPr bwMode="auto">
          <a:xfrm>
            <a:off x="2971800" y="2743200"/>
            <a:ext cx="723900" cy="457200"/>
          </a:xfrm>
          <a:prstGeom prst="rect">
            <a:avLst/>
          </a:prstGeom>
          <a:noFill/>
          <a:ln w="9525">
            <a:noFill/>
            <a:miter lim="800000"/>
            <a:headEnd/>
            <a:tailEnd/>
          </a:ln>
        </p:spPr>
        <p:txBody>
          <a:bodyPr wrap="none">
            <a:spAutoFit/>
          </a:bodyPr>
          <a:lstStyle/>
          <a:p>
            <a:r>
              <a:rPr lang="en-US"/>
              <a:t>time</a:t>
            </a:r>
          </a:p>
        </p:txBody>
      </p:sp>
      <p:sp>
        <p:nvSpPr>
          <p:cNvPr id="36871" name="Text Box 7"/>
          <p:cNvSpPr txBox="1">
            <a:spLocks noChangeArrowheads="1"/>
          </p:cNvSpPr>
          <p:nvPr/>
        </p:nvSpPr>
        <p:spPr bwMode="auto">
          <a:xfrm>
            <a:off x="4419600" y="2743200"/>
            <a:ext cx="1131888" cy="457200"/>
          </a:xfrm>
          <a:prstGeom prst="rect">
            <a:avLst/>
          </a:prstGeom>
          <a:noFill/>
          <a:ln w="9525">
            <a:noFill/>
            <a:miter lim="800000"/>
            <a:headEnd/>
            <a:tailEnd/>
          </a:ln>
        </p:spPr>
        <p:txBody>
          <a:bodyPr wrap="none">
            <a:spAutoFit/>
          </a:bodyPr>
          <a:lstStyle/>
          <a:p>
            <a:r>
              <a:rPr lang="en-US"/>
              <a:t>Proc_id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a:r>
              <a:rPr lang="en-US" sz="3200" smtClean="0"/>
              <a:t>Vector Times</a:t>
            </a:r>
          </a:p>
        </p:txBody>
      </p:sp>
      <p:sp>
        <p:nvSpPr>
          <p:cNvPr id="41987" name="Rectangle 3"/>
          <p:cNvSpPr>
            <a:spLocks noGrp="1" noChangeArrowheads="1"/>
          </p:cNvSpPr>
          <p:nvPr>
            <p:ph type="body" idx="1"/>
          </p:nvPr>
        </p:nvSpPr>
        <p:spPr>
          <a:xfrm>
            <a:off x="457200" y="1828800"/>
            <a:ext cx="8178800" cy="4743450"/>
          </a:xfrm>
        </p:spPr>
        <p:txBody>
          <a:bodyPr/>
          <a:lstStyle/>
          <a:p>
            <a:pPr>
              <a:lnSpc>
                <a:spcPct val="80000"/>
              </a:lnSpc>
            </a:pPr>
            <a:r>
              <a:rPr lang="en-US" sz="2000" smtClean="0"/>
              <a:t>The system of vector clocks was developed independently by Fidge, Mattern and Schmuck.</a:t>
            </a:r>
          </a:p>
          <a:p>
            <a:pPr>
              <a:lnSpc>
                <a:spcPct val="80000"/>
              </a:lnSpc>
            </a:pPr>
            <a:r>
              <a:rPr lang="en-US" sz="2000" smtClean="0"/>
              <a:t>In the system of vector clocks, the time domain is represented by a set of n-dimensional non-negative integer vectors.</a:t>
            </a:r>
            <a:endParaRPr lang="en-US" sz="2400" smtClean="0"/>
          </a:p>
          <a:p>
            <a:pPr>
              <a:lnSpc>
                <a:spcPct val="80000"/>
              </a:lnSpc>
            </a:pPr>
            <a:r>
              <a:rPr lang="en-US" sz="2000" smtClean="0"/>
              <a:t>Each process has a clock </a:t>
            </a:r>
            <a:r>
              <a:rPr lang="en-US" sz="2000" smtClean="0">
                <a:solidFill>
                  <a:srgbClr val="000099"/>
                </a:solidFill>
              </a:rPr>
              <a:t>C</a:t>
            </a:r>
            <a:r>
              <a:rPr lang="en-US" sz="2000" baseline="-25000" smtClean="0">
                <a:solidFill>
                  <a:srgbClr val="000099"/>
                </a:solidFill>
              </a:rPr>
              <a:t>i </a:t>
            </a:r>
            <a:r>
              <a:rPr lang="en-US" sz="2000" smtClean="0"/>
              <a:t>consisting of a vector  of length </a:t>
            </a:r>
            <a:r>
              <a:rPr lang="en-US" sz="2000" i="1" smtClean="0">
                <a:solidFill>
                  <a:srgbClr val="000099"/>
                </a:solidFill>
              </a:rPr>
              <a:t>n</a:t>
            </a:r>
            <a:r>
              <a:rPr lang="en-US" sz="2000" smtClean="0"/>
              <a:t>, where </a:t>
            </a:r>
            <a:r>
              <a:rPr lang="en-US" sz="2000" i="1" smtClean="0">
                <a:solidFill>
                  <a:srgbClr val="000099"/>
                </a:solidFill>
              </a:rPr>
              <a:t>n</a:t>
            </a:r>
            <a:r>
              <a:rPr lang="en-US" sz="2000" smtClean="0"/>
              <a:t> is the total number of processes vt[1..n], where vt[j ] is the local logical clock of Pj and describes the logical time progress at process Pj .</a:t>
            </a:r>
          </a:p>
          <a:p>
            <a:pPr lvl="1">
              <a:lnSpc>
                <a:spcPct val="80000"/>
              </a:lnSpc>
            </a:pPr>
            <a:r>
              <a:rPr lang="en-US" sz="2000" smtClean="0"/>
              <a:t>A process P</a:t>
            </a:r>
            <a:r>
              <a:rPr lang="en-US" sz="2000" baseline="-25000" smtClean="0"/>
              <a:t>i </a:t>
            </a:r>
            <a:r>
              <a:rPr lang="en-US" sz="2000" smtClean="0"/>
              <a:t>ticks by incrementing its own component of its clock</a:t>
            </a:r>
          </a:p>
          <a:p>
            <a:pPr lvl="2">
              <a:lnSpc>
                <a:spcPct val="80000"/>
              </a:lnSpc>
            </a:pPr>
            <a:r>
              <a:rPr lang="en-US" sz="1800" smtClean="0">
                <a:solidFill>
                  <a:srgbClr val="000099"/>
                </a:solidFill>
              </a:rPr>
              <a:t>C</a:t>
            </a:r>
            <a:r>
              <a:rPr lang="en-US" sz="1800" baseline="-25000" smtClean="0">
                <a:solidFill>
                  <a:srgbClr val="000099"/>
                </a:solidFill>
              </a:rPr>
              <a:t>i</a:t>
            </a:r>
            <a:r>
              <a:rPr lang="en-US" sz="1800" smtClean="0">
                <a:solidFill>
                  <a:srgbClr val="000099"/>
                </a:solidFill>
              </a:rPr>
              <a:t>[i] += 1</a:t>
            </a:r>
          </a:p>
          <a:p>
            <a:pPr lvl="1">
              <a:lnSpc>
                <a:spcPct val="80000"/>
              </a:lnSpc>
            </a:pPr>
            <a:r>
              <a:rPr lang="en-US" sz="2000" smtClean="0"/>
              <a:t>The timestamp C(e) of an event e is the clock value after ticking</a:t>
            </a:r>
          </a:p>
          <a:p>
            <a:pPr lvl="1">
              <a:lnSpc>
                <a:spcPct val="80000"/>
              </a:lnSpc>
            </a:pPr>
            <a:r>
              <a:rPr lang="en-US" sz="2000" smtClean="0"/>
              <a:t>Each message gets a piggybacked timestamp consisting of the vector of the local clock</a:t>
            </a:r>
          </a:p>
          <a:p>
            <a:pPr lvl="2">
              <a:lnSpc>
                <a:spcPct val="80000"/>
              </a:lnSpc>
            </a:pPr>
            <a:r>
              <a:rPr lang="en-US" sz="1800" smtClean="0"/>
              <a:t>The process gets some knowledge about the other process’ time approximation</a:t>
            </a:r>
          </a:p>
          <a:p>
            <a:pPr lvl="2">
              <a:lnSpc>
                <a:spcPct val="80000"/>
              </a:lnSpc>
            </a:pPr>
            <a:r>
              <a:rPr lang="en-US" sz="1800" smtClean="0">
                <a:solidFill>
                  <a:srgbClr val="000099"/>
                </a:solidFill>
              </a:rPr>
              <a:t>C</a:t>
            </a:r>
            <a:r>
              <a:rPr lang="en-US" sz="1800" baseline="-25000" smtClean="0">
                <a:solidFill>
                  <a:srgbClr val="000099"/>
                </a:solidFill>
              </a:rPr>
              <a:t>i</a:t>
            </a:r>
            <a:r>
              <a:rPr lang="en-US" sz="1800" smtClean="0">
                <a:solidFill>
                  <a:srgbClr val="000099"/>
                </a:solidFill>
              </a:rPr>
              <a:t>=sup(C</a:t>
            </a:r>
            <a:r>
              <a:rPr lang="en-US" sz="1800" baseline="-25000" smtClean="0">
                <a:solidFill>
                  <a:srgbClr val="000099"/>
                </a:solidFill>
              </a:rPr>
              <a:t>i</a:t>
            </a:r>
            <a:r>
              <a:rPr lang="en-US" sz="1800" smtClean="0">
                <a:solidFill>
                  <a:srgbClr val="000099"/>
                </a:solidFill>
              </a:rPr>
              <a:t>,t):: sup(u,v)=w : w[i]=max(u[i],v[i]), </a:t>
            </a:r>
            <a:r>
              <a:rPr lang="en-US" sz="1800" smtClean="0">
                <a:solidFill>
                  <a:srgbClr val="000099"/>
                </a:solidFill>
                <a:sym typeface="Symbol" pitchFamily="18" charset="2"/>
              </a:rPr>
              <a:t>i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Vector Clocks example</a:t>
            </a:r>
            <a:endParaRPr lang="en-US" smtClean="0">
              <a:solidFill>
                <a:schemeClr val="tx1"/>
              </a:solidFill>
            </a:endParaRPr>
          </a:p>
        </p:txBody>
      </p:sp>
      <p:sp>
        <p:nvSpPr>
          <p:cNvPr id="5" name="Content Placeholder 2"/>
          <p:cNvSpPr txBox="1">
            <a:spLocks/>
          </p:cNvSpPr>
          <p:nvPr/>
        </p:nvSpPr>
        <p:spPr>
          <a:xfrm>
            <a:off x="152400" y="6400800"/>
            <a:ext cx="8229600" cy="685800"/>
          </a:xfrm>
          <a:prstGeom prst="rect">
            <a:avLst/>
          </a:prstGeom>
        </p:spPr>
        <p:txBody>
          <a:bodyPr>
            <a:normAutofit/>
          </a:bodyPr>
          <a:lstStyle/>
          <a:p>
            <a:pPr>
              <a:defRPr/>
            </a:pPr>
            <a:r>
              <a:rPr lang="en-US" sz="1600" b="1" dirty="0">
                <a:solidFill>
                  <a:schemeClr val="accent5">
                    <a:lumMod val="75000"/>
                  </a:schemeClr>
                </a:solidFill>
              </a:rPr>
              <a:t>From A. </a:t>
            </a:r>
            <a:r>
              <a:rPr lang="en-US" sz="1600" b="1" dirty="0" err="1">
                <a:solidFill>
                  <a:schemeClr val="accent5">
                    <a:lumMod val="75000"/>
                  </a:schemeClr>
                </a:solidFill>
              </a:rPr>
              <a:t>Kshemkalyani</a:t>
            </a:r>
            <a:r>
              <a:rPr lang="en-US" sz="1600" b="1" dirty="0">
                <a:solidFill>
                  <a:schemeClr val="accent5">
                    <a:lumMod val="75000"/>
                  </a:schemeClr>
                </a:solidFill>
              </a:rPr>
              <a:t> and M. </a:t>
            </a:r>
            <a:r>
              <a:rPr lang="en-US" sz="1600" b="1" dirty="0" err="1">
                <a:solidFill>
                  <a:schemeClr val="accent5">
                    <a:lumMod val="75000"/>
                  </a:schemeClr>
                </a:solidFill>
              </a:rPr>
              <a:t>Singhal</a:t>
            </a:r>
            <a:r>
              <a:rPr lang="en-US" sz="1600" b="1" dirty="0">
                <a:solidFill>
                  <a:schemeClr val="accent5">
                    <a:lumMod val="75000"/>
                  </a:schemeClr>
                </a:solidFill>
              </a:rPr>
              <a:t> (Distributed Computing)</a:t>
            </a:r>
          </a:p>
        </p:txBody>
      </p:sp>
      <p:sp>
        <p:nvSpPr>
          <p:cNvPr id="43012" name="Rectangle 5"/>
          <p:cNvSpPr>
            <a:spLocks noChangeArrowheads="1"/>
          </p:cNvSpPr>
          <p:nvPr/>
        </p:nvSpPr>
        <p:spPr bwMode="auto">
          <a:xfrm>
            <a:off x="2803525" y="5878513"/>
            <a:ext cx="3536950" cy="369887"/>
          </a:xfrm>
          <a:prstGeom prst="rect">
            <a:avLst/>
          </a:prstGeom>
          <a:noFill/>
          <a:ln w="9525">
            <a:noFill/>
            <a:miter lim="800000"/>
            <a:headEnd/>
            <a:tailEnd/>
          </a:ln>
        </p:spPr>
        <p:txBody>
          <a:bodyPr wrap="none">
            <a:spAutoFit/>
          </a:bodyPr>
          <a:lstStyle/>
          <a:p>
            <a:r>
              <a:rPr lang="en-US"/>
              <a:t>Figure 3.2: Evolution of vector time.</a:t>
            </a:r>
          </a:p>
        </p:txBody>
      </p:sp>
      <p:pic>
        <p:nvPicPr>
          <p:cNvPr id="43013" name="Picture 7"/>
          <p:cNvPicPr>
            <a:picLocks noChangeAspect="1" noChangeArrowheads="1"/>
          </p:cNvPicPr>
          <p:nvPr/>
        </p:nvPicPr>
        <p:blipFill>
          <a:blip r:embed="rId2" cstate="print"/>
          <a:srcRect/>
          <a:stretch>
            <a:fillRect/>
          </a:stretch>
        </p:blipFill>
        <p:spPr bwMode="auto">
          <a:xfrm>
            <a:off x="762000" y="1828800"/>
            <a:ext cx="8408988" cy="4017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t>Matrix Time</a:t>
            </a:r>
          </a:p>
        </p:txBody>
      </p:sp>
      <p:sp>
        <p:nvSpPr>
          <p:cNvPr id="47107" name="Rectangle 3"/>
          <p:cNvSpPr>
            <a:spLocks noGrp="1" noChangeArrowheads="1"/>
          </p:cNvSpPr>
          <p:nvPr>
            <p:ph type="body" idx="1"/>
          </p:nvPr>
        </p:nvSpPr>
        <p:spPr/>
        <p:txBody>
          <a:bodyPr/>
          <a:lstStyle/>
          <a:p>
            <a:pPr>
              <a:lnSpc>
                <a:spcPct val="90000"/>
              </a:lnSpc>
            </a:pPr>
            <a:r>
              <a:rPr lang="en-US" sz="2800" smtClean="0"/>
              <a:t>Vector time contains information about latest direct dependencies</a:t>
            </a:r>
          </a:p>
          <a:p>
            <a:pPr lvl="1">
              <a:lnSpc>
                <a:spcPct val="90000"/>
              </a:lnSpc>
            </a:pPr>
            <a:r>
              <a:rPr lang="en-US" sz="2400" smtClean="0"/>
              <a:t>What does Pi know about Pk</a:t>
            </a:r>
          </a:p>
          <a:p>
            <a:pPr>
              <a:lnSpc>
                <a:spcPct val="90000"/>
              </a:lnSpc>
            </a:pPr>
            <a:r>
              <a:rPr lang="en-US" sz="2800" smtClean="0"/>
              <a:t>Also contains info about latest direct dependencies of those dependencies</a:t>
            </a:r>
          </a:p>
          <a:p>
            <a:pPr lvl="1">
              <a:lnSpc>
                <a:spcPct val="90000"/>
              </a:lnSpc>
            </a:pPr>
            <a:r>
              <a:rPr lang="en-US" sz="2400" smtClean="0"/>
              <a:t>What does Pi know about what Pk knows about Pj</a:t>
            </a:r>
          </a:p>
          <a:p>
            <a:pPr>
              <a:lnSpc>
                <a:spcPct val="90000"/>
              </a:lnSpc>
            </a:pPr>
            <a:r>
              <a:rPr lang="en-US" sz="2800" smtClean="0"/>
              <a:t>Message and computation overheads are high</a:t>
            </a:r>
          </a:p>
          <a:p>
            <a:pPr>
              <a:lnSpc>
                <a:spcPct val="90000"/>
              </a:lnSpc>
            </a:pPr>
            <a:r>
              <a:rPr lang="en-US" sz="2800" smtClean="0"/>
              <a:t>Powerful and useful for applications like distributed garbage collection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en-US" smtClean="0"/>
              <a:t>Classifying Distributed Systems</a:t>
            </a:r>
          </a:p>
        </p:txBody>
      </p:sp>
      <p:sp>
        <p:nvSpPr>
          <p:cNvPr id="20482" name="Footer Placeholder 4"/>
          <p:cNvSpPr>
            <a:spLocks noGrp="1"/>
          </p:cNvSpPr>
          <p:nvPr>
            <p:ph type="ftr" sz="quarter" idx="11"/>
          </p:nvPr>
        </p:nvSpPr>
        <p:spPr>
          <a:noFill/>
        </p:spPr>
        <p:txBody>
          <a:bodyPr/>
          <a:lstStyle/>
          <a:p>
            <a:r>
              <a:rPr lang="en-US"/>
              <a:t>Distributed Systems </a:t>
            </a:r>
          </a:p>
        </p:txBody>
      </p:sp>
      <p:sp>
        <p:nvSpPr>
          <p:cNvPr id="20483" name="Slide Number Placeholder 5"/>
          <p:cNvSpPr>
            <a:spLocks noGrp="1"/>
          </p:cNvSpPr>
          <p:nvPr>
            <p:ph type="sldNum" sz="quarter" idx="12"/>
          </p:nvPr>
        </p:nvSpPr>
        <p:spPr>
          <a:noFill/>
        </p:spPr>
        <p:txBody>
          <a:bodyPr/>
          <a:lstStyle/>
          <a:p>
            <a:fld id="{8CE47869-1754-467B-AB94-48D865924445}" type="slidenum">
              <a:rPr lang="en-US"/>
              <a:pPr/>
              <a:t>3</a:t>
            </a:fld>
            <a:endParaRPr lang="en-US"/>
          </a:p>
        </p:txBody>
      </p:sp>
      <p:sp>
        <p:nvSpPr>
          <p:cNvPr id="20485" name="Rectangle 3"/>
          <p:cNvSpPr>
            <a:spLocks noGrp="1" noChangeArrowheads="1"/>
          </p:cNvSpPr>
          <p:nvPr>
            <p:ph sz="quarter" idx="1"/>
          </p:nvPr>
        </p:nvSpPr>
        <p:spPr/>
        <p:txBody>
          <a:bodyPr/>
          <a:lstStyle/>
          <a:p>
            <a:pPr>
              <a:lnSpc>
                <a:spcPct val="80000"/>
              </a:lnSpc>
            </a:pPr>
            <a:r>
              <a:rPr lang="en-US" smtClean="0"/>
              <a:t>Based on degree of synchrony</a:t>
            </a:r>
          </a:p>
          <a:p>
            <a:pPr lvl="1">
              <a:lnSpc>
                <a:spcPct val="80000"/>
              </a:lnSpc>
            </a:pPr>
            <a:r>
              <a:rPr lang="en-US" smtClean="0"/>
              <a:t>Synchronous</a:t>
            </a:r>
          </a:p>
          <a:p>
            <a:pPr lvl="1">
              <a:lnSpc>
                <a:spcPct val="80000"/>
              </a:lnSpc>
            </a:pPr>
            <a:r>
              <a:rPr lang="en-US" smtClean="0"/>
              <a:t>Asynchronous</a:t>
            </a:r>
          </a:p>
          <a:p>
            <a:pPr>
              <a:lnSpc>
                <a:spcPct val="80000"/>
              </a:lnSpc>
            </a:pPr>
            <a:r>
              <a:rPr lang="en-US" smtClean="0"/>
              <a:t>Based on communication medium</a:t>
            </a:r>
          </a:p>
          <a:p>
            <a:pPr lvl="1">
              <a:lnSpc>
                <a:spcPct val="80000"/>
              </a:lnSpc>
            </a:pPr>
            <a:r>
              <a:rPr lang="en-US" smtClean="0"/>
              <a:t>Message Passing</a:t>
            </a:r>
          </a:p>
          <a:p>
            <a:pPr lvl="1">
              <a:lnSpc>
                <a:spcPct val="80000"/>
              </a:lnSpc>
            </a:pPr>
            <a:r>
              <a:rPr lang="en-US" smtClean="0"/>
              <a:t>Shared Memory</a:t>
            </a:r>
          </a:p>
          <a:p>
            <a:pPr>
              <a:lnSpc>
                <a:spcPct val="80000"/>
              </a:lnSpc>
            </a:pPr>
            <a:r>
              <a:rPr lang="en-US" smtClean="0"/>
              <a:t>Fault model</a:t>
            </a:r>
          </a:p>
          <a:p>
            <a:pPr lvl="1">
              <a:lnSpc>
                <a:spcPct val="80000"/>
              </a:lnSpc>
            </a:pPr>
            <a:r>
              <a:rPr lang="en-US" smtClean="0"/>
              <a:t>Crash failures</a:t>
            </a:r>
          </a:p>
          <a:p>
            <a:pPr lvl="1">
              <a:lnSpc>
                <a:spcPct val="80000"/>
              </a:lnSpc>
            </a:pPr>
            <a:r>
              <a:rPr lang="en-US" smtClean="0"/>
              <a:t>Byzantine failures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n-US" sz="3200" smtClean="0"/>
              <a:t>Simulate A Global State</a:t>
            </a:r>
          </a:p>
        </p:txBody>
      </p:sp>
      <p:sp>
        <p:nvSpPr>
          <p:cNvPr id="50179" name="Rectangle 3"/>
          <p:cNvSpPr>
            <a:spLocks noGrp="1" noChangeArrowheads="1"/>
          </p:cNvSpPr>
          <p:nvPr>
            <p:ph type="body" idx="1"/>
          </p:nvPr>
        </p:nvSpPr>
        <p:spPr>
          <a:xfrm>
            <a:off x="457200" y="1885950"/>
            <a:ext cx="8178800" cy="4591050"/>
          </a:xfrm>
        </p:spPr>
        <p:txBody>
          <a:bodyPr/>
          <a:lstStyle/>
          <a:p>
            <a:r>
              <a:rPr lang="en-US" sz="2400" smtClean="0"/>
              <a:t>Recording the global state of a distributed system on-the-fly is an important paradigm.</a:t>
            </a:r>
          </a:p>
          <a:p>
            <a:pPr lvl="1"/>
            <a:r>
              <a:rPr lang="en-US" sz="2000" smtClean="0"/>
              <a:t>Challenge: lack of globally shared memory, global clock and unpredictable message delays in a distributed system</a:t>
            </a:r>
          </a:p>
          <a:p>
            <a:r>
              <a:rPr lang="en-US" sz="2400" smtClean="0"/>
              <a:t>Notions of global time and global state closely related</a:t>
            </a:r>
          </a:p>
          <a:p>
            <a:r>
              <a:rPr lang="en-US" sz="2400" smtClean="0"/>
              <a:t>A process can (without </a:t>
            </a:r>
            <a:r>
              <a:rPr lang="en-US" sz="2400" i="1" smtClean="0"/>
              <a:t>freezing</a:t>
            </a:r>
            <a:r>
              <a:rPr lang="en-US" sz="2400" smtClean="0"/>
              <a:t> the whole computation) compute the </a:t>
            </a:r>
            <a:r>
              <a:rPr lang="en-US" sz="2400" i="1" smtClean="0">
                <a:solidFill>
                  <a:srgbClr val="000099"/>
                </a:solidFill>
              </a:rPr>
              <a:t>best</a:t>
            </a:r>
            <a:r>
              <a:rPr lang="en-US" sz="2400" smtClean="0"/>
              <a:t> </a:t>
            </a:r>
            <a:r>
              <a:rPr lang="en-US" sz="2400" i="1" smtClean="0">
                <a:solidFill>
                  <a:srgbClr val="000099"/>
                </a:solidFill>
              </a:rPr>
              <a:t>possible</a:t>
            </a:r>
            <a:r>
              <a:rPr lang="en-US" sz="2400" smtClean="0"/>
              <a:t> </a:t>
            </a:r>
            <a:r>
              <a:rPr lang="en-US" sz="2400" i="1" smtClean="0">
                <a:solidFill>
                  <a:srgbClr val="000099"/>
                </a:solidFill>
              </a:rPr>
              <a:t>approximation</a:t>
            </a:r>
            <a:r>
              <a:rPr lang="en-US" sz="2400" smtClean="0"/>
              <a:t> of global state</a:t>
            </a:r>
          </a:p>
          <a:p>
            <a:r>
              <a:rPr lang="en-US" sz="2400" smtClean="0"/>
              <a:t>A global state that </a:t>
            </a:r>
            <a:r>
              <a:rPr lang="en-US" sz="2400" i="1" smtClean="0">
                <a:solidFill>
                  <a:srgbClr val="000099"/>
                </a:solidFill>
              </a:rPr>
              <a:t>could</a:t>
            </a:r>
            <a:r>
              <a:rPr lang="en-US" sz="2400" smtClean="0"/>
              <a:t> have occurred</a:t>
            </a:r>
          </a:p>
          <a:p>
            <a:pPr lvl="1"/>
            <a:r>
              <a:rPr lang="en-US" sz="2000" smtClean="0"/>
              <a:t>No process in the system can decide whether the state did really occur</a:t>
            </a:r>
          </a:p>
          <a:p>
            <a:pPr lvl="1"/>
            <a:r>
              <a:rPr lang="en-US" sz="2000" smtClean="0"/>
              <a:t>Guarantee stable properties (</a:t>
            </a:r>
            <a:r>
              <a:rPr lang="en-US" sz="2000" smtClean="0">
                <a:solidFill>
                  <a:srgbClr val="000099"/>
                </a:solidFill>
              </a:rPr>
              <a:t>i.e.</a:t>
            </a:r>
            <a:r>
              <a:rPr lang="en-US" sz="2000" smtClean="0"/>
              <a:t> once they become true, they remain true)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a:r>
              <a:rPr lang="en-US" sz="3200" smtClean="0"/>
              <a:t>Consistent Cuts</a:t>
            </a:r>
          </a:p>
        </p:txBody>
      </p:sp>
      <p:sp>
        <p:nvSpPr>
          <p:cNvPr id="54275" name="Rectangle 3"/>
          <p:cNvSpPr>
            <a:spLocks noGrp="1" noChangeArrowheads="1"/>
          </p:cNvSpPr>
          <p:nvPr>
            <p:ph type="body" idx="1"/>
          </p:nvPr>
        </p:nvSpPr>
        <p:spPr>
          <a:xfrm>
            <a:off x="457200" y="1885950"/>
            <a:ext cx="8178800" cy="4819650"/>
          </a:xfrm>
        </p:spPr>
        <p:txBody>
          <a:bodyPr/>
          <a:lstStyle/>
          <a:p>
            <a:r>
              <a:rPr lang="en-US" sz="2400" smtClean="0"/>
              <a:t>A cut (or time slice) is a zigzag line cutting a time diagram into 2 parts (past and future)</a:t>
            </a:r>
          </a:p>
          <a:p>
            <a:pPr lvl="1"/>
            <a:r>
              <a:rPr lang="en-US" sz="2000" smtClean="0">
                <a:solidFill>
                  <a:srgbClr val="000099"/>
                </a:solidFill>
              </a:rPr>
              <a:t>E</a:t>
            </a:r>
            <a:r>
              <a:rPr lang="en-US" sz="2000" smtClean="0"/>
              <a:t> is augmented with a cut event </a:t>
            </a:r>
            <a:r>
              <a:rPr lang="en-US" sz="2000" smtClean="0">
                <a:solidFill>
                  <a:srgbClr val="000099"/>
                </a:solidFill>
              </a:rPr>
              <a:t>c</a:t>
            </a:r>
            <a:r>
              <a:rPr lang="en-US" sz="2000" baseline="-25000" smtClean="0">
                <a:solidFill>
                  <a:srgbClr val="000099"/>
                </a:solidFill>
              </a:rPr>
              <a:t>i </a:t>
            </a:r>
            <a:r>
              <a:rPr lang="en-US" sz="2000" smtClean="0"/>
              <a:t>for each process </a:t>
            </a:r>
            <a:r>
              <a:rPr lang="en-US" sz="2000" smtClean="0">
                <a:solidFill>
                  <a:srgbClr val="000099"/>
                </a:solidFill>
              </a:rPr>
              <a:t>P</a:t>
            </a:r>
            <a:r>
              <a:rPr lang="en-US" sz="2000" baseline="-25000" smtClean="0">
                <a:solidFill>
                  <a:srgbClr val="000099"/>
                </a:solidFill>
              </a:rPr>
              <a:t>i</a:t>
            </a:r>
            <a:r>
              <a:rPr lang="en-US" sz="2000" smtClean="0">
                <a:solidFill>
                  <a:srgbClr val="000099"/>
                </a:solidFill>
              </a:rPr>
              <a:t>:E’ =E </a:t>
            </a:r>
            <a:r>
              <a:rPr lang="en-US" sz="2000" smtClean="0">
                <a:solidFill>
                  <a:srgbClr val="000099"/>
                </a:solidFill>
                <a:sym typeface="Symbol" pitchFamily="18" charset="2"/>
              </a:rPr>
              <a:t></a:t>
            </a:r>
            <a:r>
              <a:rPr lang="en-US" sz="2000" smtClean="0">
                <a:sym typeface="Symbol" pitchFamily="18" charset="2"/>
              </a:rPr>
              <a:t> </a:t>
            </a:r>
            <a:r>
              <a:rPr lang="en-US" sz="2000" smtClean="0">
                <a:solidFill>
                  <a:srgbClr val="000099"/>
                </a:solidFill>
                <a:sym typeface="Symbol" pitchFamily="18" charset="2"/>
              </a:rPr>
              <a:t>{</a:t>
            </a:r>
            <a:r>
              <a:rPr lang="en-US" sz="2000" smtClean="0">
                <a:solidFill>
                  <a:srgbClr val="000099"/>
                </a:solidFill>
              </a:rPr>
              <a:t>c</a:t>
            </a:r>
            <a:r>
              <a:rPr lang="en-US" sz="2000" baseline="-25000" smtClean="0">
                <a:solidFill>
                  <a:srgbClr val="000099"/>
                </a:solidFill>
              </a:rPr>
              <a:t>i</a:t>
            </a:r>
            <a:r>
              <a:rPr lang="en-US" sz="2000" smtClean="0">
                <a:solidFill>
                  <a:srgbClr val="000099"/>
                </a:solidFill>
              </a:rPr>
              <a:t>,…,c</a:t>
            </a:r>
            <a:r>
              <a:rPr lang="en-US" sz="2000" baseline="-25000" smtClean="0">
                <a:solidFill>
                  <a:srgbClr val="000099"/>
                </a:solidFill>
              </a:rPr>
              <a:t>n</a:t>
            </a:r>
            <a:r>
              <a:rPr lang="en-US" sz="2000" smtClean="0">
                <a:solidFill>
                  <a:srgbClr val="000099"/>
                </a:solidFill>
                <a:sym typeface="Symbol" pitchFamily="18" charset="2"/>
              </a:rPr>
              <a:t>} </a:t>
            </a:r>
          </a:p>
          <a:p>
            <a:pPr lvl="2"/>
            <a:r>
              <a:rPr lang="en-US" sz="1800" smtClean="0">
                <a:solidFill>
                  <a:srgbClr val="000099"/>
                </a:solidFill>
                <a:sym typeface="Symbol" pitchFamily="18" charset="2"/>
              </a:rPr>
              <a:t>A cut C of an event set E is a finite subset CE: eC  e’&lt;</a:t>
            </a:r>
            <a:r>
              <a:rPr lang="en-US" sz="1800" baseline="-25000" smtClean="0">
                <a:solidFill>
                  <a:srgbClr val="000099"/>
                </a:solidFill>
                <a:sym typeface="Symbol" pitchFamily="18" charset="2"/>
              </a:rPr>
              <a:t>l</a:t>
            </a:r>
            <a:r>
              <a:rPr lang="en-US" sz="1800" smtClean="0">
                <a:solidFill>
                  <a:srgbClr val="000099"/>
                </a:solidFill>
                <a:sym typeface="Symbol" pitchFamily="18" charset="2"/>
              </a:rPr>
              <a:t>e e’C</a:t>
            </a:r>
          </a:p>
          <a:p>
            <a:pPr lvl="2"/>
            <a:r>
              <a:rPr lang="en-US" sz="1800" smtClean="0">
                <a:solidFill>
                  <a:srgbClr val="000099"/>
                </a:solidFill>
                <a:sym typeface="Symbol" pitchFamily="18" charset="2"/>
              </a:rPr>
              <a:t>A cut C</a:t>
            </a:r>
            <a:r>
              <a:rPr lang="en-US" sz="1800" baseline="-25000" smtClean="0">
                <a:solidFill>
                  <a:srgbClr val="000099"/>
                </a:solidFill>
              </a:rPr>
              <a:t>1</a:t>
            </a:r>
            <a:r>
              <a:rPr lang="en-US" sz="1800" smtClean="0">
                <a:solidFill>
                  <a:srgbClr val="000099"/>
                </a:solidFill>
              </a:rPr>
              <a:t> is later than </a:t>
            </a:r>
            <a:r>
              <a:rPr lang="en-US" sz="1800" smtClean="0">
                <a:solidFill>
                  <a:srgbClr val="000099"/>
                </a:solidFill>
                <a:sym typeface="Symbol" pitchFamily="18" charset="2"/>
              </a:rPr>
              <a:t>C</a:t>
            </a:r>
            <a:r>
              <a:rPr lang="en-US" sz="1800" baseline="-25000" smtClean="0">
                <a:solidFill>
                  <a:srgbClr val="000099"/>
                </a:solidFill>
              </a:rPr>
              <a:t>2</a:t>
            </a:r>
            <a:r>
              <a:rPr lang="en-US" sz="1800" smtClean="0">
                <a:solidFill>
                  <a:srgbClr val="000099"/>
                </a:solidFill>
              </a:rPr>
              <a:t> if </a:t>
            </a:r>
            <a:r>
              <a:rPr lang="en-US" sz="1800" smtClean="0">
                <a:solidFill>
                  <a:srgbClr val="000099"/>
                </a:solidFill>
                <a:sym typeface="Symbol" pitchFamily="18" charset="2"/>
              </a:rPr>
              <a:t>C</a:t>
            </a:r>
            <a:r>
              <a:rPr lang="en-US" sz="1800" baseline="-25000" smtClean="0">
                <a:solidFill>
                  <a:srgbClr val="000099"/>
                </a:solidFill>
              </a:rPr>
              <a:t>1</a:t>
            </a:r>
            <a:r>
              <a:rPr lang="en-US" sz="1800" smtClean="0">
                <a:solidFill>
                  <a:srgbClr val="000099"/>
                </a:solidFill>
                <a:sym typeface="Symbol" pitchFamily="18" charset="2"/>
              </a:rPr>
              <a:t>C</a:t>
            </a:r>
            <a:r>
              <a:rPr lang="en-US" sz="1800" baseline="-25000" smtClean="0">
                <a:solidFill>
                  <a:srgbClr val="000099"/>
                </a:solidFill>
              </a:rPr>
              <a:t>2</a:t>
            </a:r>
            <a:r>
              <a:rPr lang="en-US" sz="1800" smtClean="0">
                <a:solidFill>
                  <a:srgbClr val="000099"/>
                </a:solidFill>
              </a:rPr>
              <a:t> </a:t>
            </a:r>
          </a:p>
          <a:p>
            <a:pPr lvl="2"/>
            <a:r>
              <a:rPr lang="en-US" sz="1800" smtClean="0">
                <a:solidFill>
                  <a:srgbClr val="000099"/>
                </a:solidFill>
                <a:sym typeface="Symbol" pitchFamily="18" charset="2"/>
              </a:rPr>
              <a:t>A consistent cut C of an event set E is a finite subset CE : eC  e’&lt;e e’ C</a:t>
            </a:r>
          </a:p>
          <a:p>
            <a:pPr lvl="3"/>
            <a:r>
              <a:rPr lang="en-US" sz="1600" smtClean="0">
                <a:sym typeface="Symbol" pitchFamily="18" charset="2"/>
              </a:rPr>
              <a:t>i.e. a cut is consistent if every message received was previously sent (</a:t>
            </a:r>
            <a:r>
              <a:rPr lang="en-US" sz="1600" smtClean="0">
                <a:solidFill>
                  <a:srgbClr val="FF0000"/>
                </a:solidFill>
                <a:sym typeface="Symbol" pitchFamily="18" charset="2"/>
              </a:rPr>
              <a:t>but not necessarily vice versa!</a:t>
            </a:r>
            <a:r>
              <a:rPr lang="en-US" sz="1600" smtClean="0">
                <a:sym typeface="Symbol" pitchFamily="18" charset="2"/>
              </a:rPr>
              <a:t>)</a:t>
            </a:r>
          </a:p>
          <a:p>
            <a:pPr lvl="3"/>
            <a:endParaRPr lang="en-US" sz="1600" smtClean="0">
              <a:solidFill>
                <a:srgbClr val="000099"/>
              </a:solidFill>
              <a:sym typeface="Symbol" pitchFamily="18" charset="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Line 2"/>
          <p:cNvSpPr>
            <a:spLocks noChangeShapeType="1"/>
          </p:cNvSpPr>
          <p:nvPr/>
        </p:nvSpPr>
        <p:spPr bwMode="auto">
          <a:xfrm>
            <a:off x="1371600" y="3429000"/>
            <a:ext cx="6858000" cy="0"/>
          </a:xfrm>
          <a:prstGeom prst="line">
            <a:avLst/>
          </a:prstGeom>
          <a:noFill/>
          <a:ln w="19050">
            <a:solidFill>
              <a:schemeClr val="tx1"/>
            </a:solidFill>
            <a:round/>
            <a:headEnd/>
            <a:tailEnd/>
          </a:ln>
        </p:spPr>
        <p:txBody>
          <a:bodyPr/>
          <a:lstStyle/>
          <a:p>
            <a:endParaRPr lang="en-US"/>
          </a:p>
        </p:txBody>
      </p:sp>
      <p:sp>
        <p:nvSpPr>
          <p:cNvPr id="55299" name="Text Box 3"/>
          <p:cNvSpPr txBox="1">
            <a:spLocks noChangeArrowheads="1"/>
          </p:cNvSpPr>
          <p:nvPr/>
        </p:nvSpPr>
        <p:spPr bwMode="auto">
          <a:xfrm>
            <a:off x="919163" y="3230563"/>
            <a:ext cx="452437" cy="396875"/>
          </a:xfrm>
          <a:prstGeom prst="rect">
            <a:avLst/>
          </a:prstGeom>
          <a:noFill/>
          <a:ln w="9525">
            <a:noFill/>
            <a:miter lim="800000"/>
            <a:headEnd/>
            <a:tailEnd/>
          </a:ln>
        </p:spPr>
        <p:txBody>
          <a:bodyPr wrap="none">
            <a:spAutoFit/>
          </a:bodyPr>
          <a:lstStyle/>
          <a:p>
            <a:r>
              <a:rPr lang="en-US" sz="2000"/>
              <a:t>P2</a:t>
            </a:r>
          </a:p>
        </p:txBody>
      </p:sp>
      <p:sp>
        <p:nvSpPr>
          <p:cNvPr id="55300" name="Line 4"/>
          <p:cNvSpPr>
            <a:spLocks noChangeShapeType="1"/>
          </p:cNvSpPr>
          <p:nvPr/>
        </p:nvSpPr>
        <p:spPr bwMode="auto">
          <a:xfrm>
            <a:off x="1371600" y="2514600"/>
            <a:ext cx="6858000" cy="0"/>
          </a:xfrm>
          <a:prstGeom prst="line">
            <a:avLst/>
          </a:prstGeom>
          <a:noFill/>
          <a:ln w="19050">
            <a:solidFill>
              <a:schemeClr val="tx1"/>
            </a:solidFill>
            <a:round/>
            <a:headEnd/>
            <a:tailEnd/>
          </a:ln>
        </p:spPr>
        <p:txBody>
          <a:bodyPr/>
          <a:lstStyle/>
          <a:p>
            <a:endParaRPr lang="en-US"/>
          </a:p>
        </p:txBody>
      </p:sp>
      <p:sp>
        <p:nvSpPr>
          <p:cNvPr id="55301" name="Text Box 5"/>
          <p:cNvSpPr txBox="1">
            <a:spLocks noChangeArrowheads="1"/>
          </p:cNvSpPr>
          <p:nvPr/>
        </p:nvSpPr>
        <p:spPr bwMode="auto">
          <a:xfrm>
            <a:off x="919163" y="2316163"/>
            <a:ext cx="452437" cy="396875"/>
          </a:xfrm>
          <a:prstGeom prst="rect">
            <a:avLst/>
          </a:prstGeom>
          <a:noFill/>
          <a:ln w="9525">
            <a:noFill/>
            <a:miter lim="800000"/>
            <a:headEnd/>
            <a:tailEnd/>
          </a:ln>
        </p:spPr>
        <p:txBody>
          <a:bodyPr wrap="none">
            <a:spAutoFit/>
          </a:bodyPr>
          <a:lstStyle/>
          <a:p>
            <a:r>
              <a:rPr lang="en-US" sz="2000"/>
              <a:t>P1</a:t>
            </a:r>
          </a:p>
        </p:txBody>
      </p:sp>
      <p:sp>
        <p:nvSpPr>
          <p:cNvPr id="55302" name="Line 6"/>
          <p:cNvSpPr>
            <a:spLocks noChangeShapeType="1"/>
          </p:cNvSpPr>
          <p:nvPr/>
        </p:nvSpPr>
        <p:spPr bwMode="auto">
          <a:xfrm>
            <a:off x="1371600" y="4343400"/>
            <a:ext cx="6858000" cy="0"/>
          </a:xfrm>
          <a:prstGeom prst="line">
            <a:avLst/>
          </a:prstGeom>
          <a:noFill/>
          <a:ln w="19050">
            <a:solidFill>
              <a:schemeClr val="tx1"/>
            </a:solidFill>
            <a:round/>
            <a:headEnd/>
            <a:tailEnd/>
          </a:ln>
        </p:spPr>
        <p:txBody>
          <a:bodyPr/>
          <a:lstStyle/>
          <a:p>
            <a:endParaRPr lang="en-US"/>
          </a:p>
        </p:txBody>
      </p:sp>
      <p:sp>
        <p:nvSpPr>
          <p:cNvPr id="55303" name="Text Box 7"/>
          <p:cNvSpPr txBox="1">
            <a:spLocks noChangeArrowheads="1"/>
          </p:cNvSpPr>
          <p:nvPr/>
        </p:nvSpPr>
        <p:spPr bwMode="auto">
          <a:xfrm>
            <a:off x="919163" y="4144963"/>
            <a:ext cx="452437" cy="396875"/>
          </a:xfrm>
          <a:prstGeom prst="rect">
            <a:avLst/>
          </a:prstGeom>
          <a:noFill/>
          <a:ln w="9525">
            <a:noFill/>
            <a:miter lim="800000"/>
            <a:headEnd/>
            <a:tailEnd/>
          </a:ln>
        </p:spPr>
        <p:txBody>
          <a:bodyPr wrap="none">
            <a:spAutoFit/>
          </a:bodyPr>
          <a:lstStyle/>
          <a:p>
            <a:r>
              <a:rPr lang="en-US" sz="2000"/>
              <a:t>P3</a:t>
            </a:r>
          </a:p>
        </p:txBody>
      </p:sp>
      <p:sp>
        <p:nvSpPr>
          <p:cNvPr id="55304" name="Oval 8"/>
          <p:cNvSpPr>
            <a:spLocks noChangeArrowheads="1"/>
          </p:cNvSpPr>
          <p:nvPr/>
        </p:nvSpPr>
        <p:spPr bwMode="auto">
          <a:xfrm>
            <a:off x="2133600" y="33528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55305" name="Oval 9"/>
          <p:cNvSpPr>
            <a:spLocks noChangeArrowheads="1"/>
          </p:cNvSpPr>
          <p:nvPr/>
        </p:nvSpPr>
        <p:spPr bwMode="auto">
          <a:xfrm>
            <a:off x="2819400" y="24384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cxnSp>
        <p:nvCxnSpPr>
          <p:cNvPr id="55306" name="AutoShape 10"/>
          <p:cNvCxnSpPr>
            <a:cxnSpLocks noChangeShapeType="1"/>
            <a:stCxn id="55304" idx="7"/>
            <a:endCxn id="55305" idx="3"/>
          </p:cNvCxnSpPr>
          <p:nvPr/>
        </p:nvCxnSpPr>
        <p:spPr bwMode="auto">
          <a:xfrm flipV="1">
            <a:off x="2263775" y="2568575"/>
            <a:ext cx="577850" cy="806450"/>
          </a:xfrm>
          <a:prstGeom prst="straightConnector1">
            <a:avLst/>
          </a:prstGeom>
          <a:noFill/>
          <a:ln w="19050">
            <a:solidFill>
              <a:srgbClr val="0033CC"/>
            </a:solidFill>
            <a:round/>
            <a:headEnd/>
            <a:tailEnd type="triangle" w="med" len="med"/>
          </a:ln>
        </p:spPr>
      </p:cxnSp>
      <p:sp>
        <p:nvSpPr>
          <p:cNvPr id="55307" name="Rectangle 11"/>
          <p:cNvSpPr>
            <a:spLocks noChangeArrowheads="1"/>
          </p:cNvSpPr>
          <p:nvPr/>
        </p:nvSpPr>
        <p:spPr bwMode="auto">
          <a:xfrm>
            <a:off x="2438400" y="24384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08" name="Rectangle 12"/>
          <p:cNvSpPr>
            <a:spLocks noChangeArrowheads="1"/>
          </p:cNvSpPr>
          <p:nvPr/>
        </p:nvSpPr>
        <p:spPr bwMode="auto">
          <a:xfrm>
            <a:off x="2438400" y="42672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09" name="Rectangle 13"/>
          <p:cNvSpPr>
            <a:spLocks noChangeArrowheads="1"/>
          </p:cNvSpPr>
          <p:nvPr/>
        </p:nvSpPr>
        <p:spPr bwMode="auto">
          <a:xfrm>
            <a:off x="2438400" y="33528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cxnSp>
        <p:nvCxnSpPr>
          <p:cNvPr id="55310" name="AutoShape 14"/>
          <p:cNvCxnSpPr>
            <a:cxnSpLocks noChangeShapeType="1"/>
            <a:stCxn id="55307" idx="2"/>
            <a:endCxn id="55309" idx="0"/>
          </p:cNvCxnSpPr>
          <p:nvPr/>
        </p:nvCxnSpPr>
        <p:spPr bwMode="auto">
          <a:xfrm>
            <a:off x="2514600" y="2600325"/>
            <a:ext cx="0" cy="742950"/>
          </a:xfrm>
          <a:prstGeom prst="straightConnector1">
            <a:avLst/>
          </a:prstGeom>
          <a:noFill/>
          <a:ln w="28575">
            <a:solidFill>
              <a:schemeClr val="tx1"/>
            </a:solidFill>
            <a:prstDash val="dash"/>
            <a:round/>
            <a:headEnd/>
            <a:tailEnd/>
          </a:ln>
        </p:spPr>
      </p:cxnSp>
      <p:cxnSp>
        <p:nvCxnSpPr>
          <p:cNvPr id="55311" name="AutoShape 15"/>
          <p:cNvCxnSpPr>
            <a:cxnSpLocks noChangeShapeType="1"/>
            <a:stCxn id="55309" idx="2"/>
            <a:endCxn id="55308" idx="0"/>
          </p:cNvCxnSpPr>
          <p:nvPr/>
        </p:nvCxnSpPr>
        <p:spPr bwMode="auto">
          <a:xfrm>
            <a:off x="2514600" y="3514725"/>
            <a:ext cx="0" cy="742950"/>
          </a:xfrm>
          <a:prstGeom prst="straightConnector1">
            <a:avLst/>
          </a:prstGeom>
          <a:noFill/>
          <a:ln w="28575">
            <a:solidFill>
              <a:schemeClr val="tx1"/>
            </a:solidFill>
            <a:prstDash val="dash"/>
            <a:round/>
            <a:headEnd/>
            <a:tailEnd/>
          </a:ln>
        </p:spPr>
      </p:cxnSp>
      <p:sp>
        <p:nvSpPr>
          <p:cNvPr id="55312" name="Oval 16"/>
          <p:cNvSpPr>
            <a:spLocks noChangeArrowheads="1"/>
          </p:cNvSpPr>
          <p:nvPr/>
        </p:nvSpPr>
        <p:spPr bwMode="auto">
          <a:xfrm>
            <a:off x="3810000" y="42672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55313" name="Oval 17"/>
          <p:cNvSpPr>
            <a:spLocks noChangeArrowheads="1"/>
          </p:cNvSpPr>
          <p:nvPr/>
        </p:nvSpPr>
        <p:spPr bwMode="auto">
          <a:xfrm>
            <a:off x="5105400" y="33528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cxnSp>
        <p:nvCxnSpPr>
          <p:cNvPr id="55314" name="AutoShape 18"/>
          <p:cNvCxnSpPr>
            <a:cxnSpLocks noChangeShapeType="1"/>
            <a:stCxn id="55312" idx="7"/>
            <a:endCxn id="55313" idx="3"/>
          </p:cNvCxnSpPr>
          <p:nvPr/>
        </p:nvCxnSpPr>
        <p:spPr bwMode="auto">
          <a:xfrm flipV="1">
            <a:off x="3940175" y="3482975"/>
            <a:ext cx="1187450" cy="806450"/>
          </a:xfrm>
          <a:prstGeom prst="straightConnector1">
            <a:avLst/>
          </a:prstGeom>
          <a:noFill/>
          <a:ln w="19050">
            <a:solidFill>
              <a:srgbClr val="0033CC"/>
            </a:solidFill>
            <a:round/>
            <a:headEnd/>
            <a:tailEnd type="triangle" w="med" len="med"/>
          </a:ln>
        </p:spPr>
      </p:cxnSp>
      <p:sp>
        <p:nvSpPr>
          <p:cNvPr id="55315" name="Oval 19"/>
          <p:cNvSpPr>
            <a:spLocks noChangeArrowheads="1"/>
          </p:cNvSpPr>
          <p:nvPr/>
        </p:nvSpPr>
        <p:spPr bwMode="auto">
          <a:xfrm>
            <a:off x="6553200" y="42672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55316" name="Oval 20"/>
          <p:cNvSpPr>
            <a:spLocks noChangeArrowheads="1"/>
          </p:cNvSpPr>
          <p:nvPr/>
        </p:nvSpPr>
        <p:spPr bwMode="auto">
          <a:xfrm>
            <a:off x="7239000" y="33528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cxnSp>
        <p:nvCxnSpPr>
          <p:cNvPr id="55317" name="AutoShape 21"/>
          <p:cNvCxnSpPr>
            <a:cxnSpLocks noChangeShapeType="1"/>
            <a:stCxn id="55315" idx="7"/>
            <a:endCxn id="55316" idx="3"/>
          </p:cNvCxnSpPr>
          <p:nvPr/>
        </p:nvCxnSpPr>
        <p:spPr bwMode="auto">
          <a:xfrm flipV="1">
            <a:off x="6683375" y="3482975"/>
            <a:ext cx="577850" cy="806450"/>
          </a:xfrm>
          <a:prstGeom prst="straightConnector1">
            <a:avLst/>
          </a:prstGeom>
          <a:noFill/>
          <a:ln w="19050">
            <a:solidFill>
              <a:srgbClr val="0033CC"/>
            </a:solidFill>
            <a:round/>
            <a:headEnd/>
            <a:tailEnd type="triangle" w="med" len="med"/>
          </a:ln>
        </p:spPr>
      </p:cxnSp>
      <p:sp>
        <p:nvSpPr>
          <p:cNvPr id="55318" name="Rectangle 22"/>
          <p:cNvSpPr>
            <a:spLocks noChangeArrowheads="1"/>
          </p:cNvSpPr>
          <p:nvPr/>
        </p:nvSpPr>
        <p:spPr bwMode="auto">
          <a:xfrm>
            <a:off x="4876800" y="24384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19" name="Rectangle 23"/>
          <p:cNvSpPr>
            <a:spLocks noChangeArrowheads="1"/>
          </p:cNvSpPr>
          <p:nvPr/>
        </p:nvSpPr>
        <p:spPr bwMode="auto">
          <a:xfrm>
            <a:off x="4419600" y="33528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20" name="Rectangle 24"/>
          <p:cNvSpPr>
            <a:spLocks noChangeArrowheads="1"/>
          </p:cNvSpPr>
          <p:nvPr/>
        </p:nvSpPr>
        <p:spPr bwMode="auto">
          <a:xfrm>
            <a:off x="4876800" y="42672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21" name="Rectangle 25"/>
          <p:cNvSpPr>
            <a:spLocks noChangeArrowheads="1"/>
          </p:cNvSpPr>
          <p:nvPr/>
        </p:nvSpPr>
        <p:spPr bwMode="auto">
          <a:xfrm>
            <a:off x="6248400" y="42672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22" name="Rectangle 26"/>
          <p:cNvSpPr>
            <a:spLocks noChangeArrowheads="1"/>
          </p:cNvSpPr>
          <p:nvPr/>
        </p:nvSpPr>
        <p:spPr bwMode="auto">
          <a:xfrm>
            <a:off x="7391400" y="24384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sp>
        <p:nvSpPr>
          <p:cNvPr id="55323" name="Rectangle 27"/>
          <p:cNvSpPr>
            <a:spLocks noChangeArrowheads="1"/>
          </p:cNvSpPr>
          <p:nvPr/>
        </p:nvSpPr>
        <p:spPr bwMode="auto">
          <a:xfrm>
            <a:off x="7924800" y="3352800"/>
            <a:ext cx="152400" cy="152400"/>
          </a:xfrm>
          <a:prstGeom prst="rect">
            <a:avLst/>
          </a:prstGeom>
          <a:solidFill>
            <a:schemeClr val="bg1"/>
          </a:solidFill>
          <a:ln w="19050">
            <a:solidFill>
              <a:schemeClr val="tx1"/>
            </a:solidFill>
            <a:miter lim="800000"/>
            <a:headEnd/>
            <a:tailEnd/>
          </a:ln>
        </p:spPr>
        <p:txBody>
          <a:bodyPr wrap="none" anchor="ctr"/>
          <a:lstStyle/>
          <a:p>
            <a:endParaRPr lang="en-US"/>
          </a:p>
        </p:txBody>
      </p:sp>
      <p:cxnSp>
        <p:nvCxnSpPr>
          <p:cNvPr id="55324" name="AutoShape 28"/>
          <p:cNvCxnSpPr>
            <a:cxnSpLocks noChangeShapeType="1"/>
            <a:stCxn id="55318" idx="2"/>
            <a:endCxn id="55319" idx="0"/>
          </p:cNvCxnSpPr>
          <p:nvPr/>
        </p:nvCxnSpPr>
        <p:spPr bwMode="auto">
          <a:xfrm flipH="1">
            <a:off x="4495800" y="2600325"/>
            <a:ext cx="457200" cy="742950"/>
          </a:xfrm>
          <a:prstGeom prst="straightConnector1">
            <a:avLst/>
          </a:prstGeom>
          <a:noFill/>
          <a:ln w="28575">
            <a:solidFill>
              <a:schemeClr val="tx1"/>
            </a:solidFill>
            <a:prstDash val="dash"/>
            <a:round/>
            <a:headEnd/>
            <a:tailEnd/>
          </a:ln>
        </p:spPr>
      </p:cxnSp>
      <p:cxnSp>
        <p:nvCxnSpPr>
          <p:cNvPr id="55325" name="AutoShape 29"/>
          <p:cNvCxnSpPr>
            <a:cxnSpLocks noChangeShapeType="1"/>
            <a:stCxn id="55319" idx="2"/>
            <a:endCxn id="55320" idx="0"/>
          </p:cNvCxnSpPr>
          <p:nvPr/>
        </p:nvCxnSpPr>
        <p:spPr bwMode="auto">
          <a:xfrm>
            <a:off x="4495800" y="3514725"/>
            <a:ext cx="457200" cy="742950"/>
          </a:xfrm>
          <a:prstGeom prst="straightConnector1">
            <a:avLst/>
          </a:prstGeom>
          <a:noFill/>
          <a:ln w="28575">
            <a:solidFill>
              <a:schemeClr val="tx1"/>
            </a:solidFill>
            <a:prstDash val="dash"/>
            <a:round/>
            <a:headEnd/>
            <a:tailEnd/>
          </a:ln>
        </p:spPr>
      </p:cxnSp>
      <p:cxnSp>
        <p:nvCxnSpPr>
          <p:cNvPr id="55326" name="AutoShape 30"/>
          <p:cNvCxnSpPr>
            <a:cxnSpLocks noChangeShapeType="1"/>
            <a:stCxn id="55308" idx="2"/>
          </p:cNvCxnSpPr>
          <p:nvPr/>
        </p:nvCxnSpPr>
        <p:spPr bwMode="auto">
          <a:xfrm>
            <a:off x="2514600" y="4429125"/>
            <a:ext cx="0" cy="142875"/>
          </a:xfrm>
          <a:prstGeom prst="straightConnector1">
            <a:avLst/>
          </a:prstGeom>
          <a:noFill/>
          <a:ln w="28575">
            <a:solidFill>
              <a:schemeClr val="tx1"/>
            </a:solidFill>
            <a:prstDash val="dash"/>
            <a:round/>
            <a:headEnd/>
            <a:tailEnd/>
          </a:ln>
        </p:spPr>
      </p:cxnSp>
      <p:cxnSp>
        <p:nvCxnSpPr>
          <p:cNvPr id="55327" name="AutoShape 31"/>
          <p:cNvCxnSpPr>
            <a:cxnSpLocks noChangeShapeType="1"/>
            <a:endCxn id="55307" idx="0"/>
          </p:cNvCxnSpPr>
          <p:nvPr/>
        </p:nvCxnSpPr>
        <p:spPr bwMode="auto">
          <a:xfrm flipH="1">
            <a:off x="2514600" y="2286000"/>
            <a:ext cx="3175" cy="142875"/>
          </a:xfrm>
          <a:prstGeom prst="straightConnector1">
            <a:avLst/>
          </a:prstGeom>
          <a:noFill/>
          <a:ln w="28575">
            <a:solidFill>
              <a:schemeClr val="tx1"/>
            </a:solidFill>
            <a:prstDash val="dash"/>
            <a:round/>
            <a:headEnd/>
            <a:tailEnd/>
          </a:ln>
        </p:spPr>
      </p:cxnSp>
      <p:cxnSp>
        <p:nvCxnSpPr>
          <p:cNvPr id="55328" name="AutoShape 32"/>
          <p:cNvCxnSpPr>
            <a:cxnSpLocks noChangeShapeType="1"/>
            <a:endCxn id="55318" idx="0"/>
          </p:cNvCxnSpPr>
          <p:nvPr/>
        </p:nvCxnSpPr>
        <p:spPr bwMode="auto">
          <a:xfrm flipH="1">
            <a:off x="4953000" y="2286000"/>
            <a:ext cx="3175" cy="142875"/>
          </a:xfrm>
          <a:prstGeom prst="straightConnector1">
            <a:avLst/>
          </a:prstGeom>
          <a:noFill/>
          <a:ln w="28575">
            <a:solidFill>
              <a:schemeClr val="tx1"/>
            </a:solidFill>
            <a:prstDash val="dash"/>
            <a:round/>
            <a:headEnd/>
            <a:tailEnd/>
          </a:ln>
        </p:spPr>
      </p:cxnSp>
      <p:cxnSp>
        <p:nvCxnSpPr>
          <p:cNvPr id="55329" name="AutoShape 33"/>
          <p:cNvCxnSpPr>
            <a:cxnSpLocks noChangeShapeType="1"/>
            <a:stCxn id="55320" idx="2"/>
          </p:cNvCxnSpPr>
          <p:nvPr/>
        </p:nvCxnSpPr>
        <p:spPr bwMode="auto">
          <a:xfrm>
            <a:off x="4953000" y="4429125"/>
            <a:ext cx="1588" cy="142875"/>
          </a:xfrm>
          <a:prstGeom prst="straightConnector1">
            <a:avLst/>
          </a:prstGeom>
          <a:noFill/>
          <a:ln w="28575">
            <a:solidFill>
              <a:schemeClr val="tx1"/>
            </a:solidFill>
            <a:prstDash val="dash"/>
            <a:round/>
            <a:headEnd/>
            <a:tailEnd/>
          </a:ln>
        </p:spPr>
      </p:cxnSp>
      <p:cxnSp>
        <p:nvCxnSpPr>
          <p:cNvPr id="55330" name="AutoShape 34"/>
          <p:cNvCxnSpPr>
            <a:cxnSpLocks noChangeShapeType="1"/>
            <a:endCxn id="55322" idx="0"/>
          </p:cNvCxnSpPr>
          <p:nvPr/>
        </p:nvCxnSpPr>
        <p:spPr bwMode="auto">
          <a:xfrm>
            <a:off x="7467600" y="2286000"/>
            <a:ext cx="0" cy="142875"/>
          </a:xfrm>
          <a:prstGeom prst="straightConnector1">
            <a:avLst/>
          </a:prstGeom>
          <a:noFill/>
          <a:ln w="28575">
            <a:solidFill>
              <a:schemeClr val="tx1"/>
            </a:solidFill>
            <a:prstDash val="dash"/>
            <a:round/>
            <a:headEnd/>
            <a:tailEnd/>
          </a:ln>
        </p:spPr>
      </p:cxnSp>
      <p:cxnSp>
        <p:nvCxnSpPr>
          <p:cNvPr id="55331" name="AutoShape 35"/>
          <p:cNvCxnSpPr>
            <a:cxnSpLocks noChangeShapeType="1"/>
            <a:stCxn id="55321" idx="2"/>
          </p:cNvCxnSpPr>
          <p:nvPr/>
        </p:nvCxnSpPr>
        <p:spPr bwMode="auto">
          <a:xfrm>
            <a:off x="6324600" y="4429125"/>
            <a:ext cx="1588" cy="142875"/>
          </a:xfrm>
          <a:prstGeom prst="straightConnector1">
            <a:avLst/>
          </a:prstGeom>
          <a:noFill/>
          <a:ln w="28575">
            <a:solidFill>
              <a:schemeClr val="tx1"/>
            </a:solidFill>
            <a:prstDash val="dash"/>
            <a:round/>
            <a:headEnd/>
            <a:tailEnd/>
          </a:ln>
        </p:spPr>
      </p:cxnSp>
      <p:cxnSp>
        <p:nvCxnSpPr>
          <p:cNvPr id="55332" name="AutoShape 36"/>
          <p:cNvCxnSpPr>
            <a:cxnSpLocks noChangeShapeType="1"/>
            <a:stCxn id="55322" idx="2"/>
            <a:endCxn id="55323" idx="0"/>
          </p:cNvCxnSpPr>
          <p:nvPr/>
        </p:nvCxnSpPr>
        <p:spPr bwMode="auto">
          <a:xfrm>
            <a:off x="7467600" y="2600325"/>
            <a:ext cx="533400" cy="742950"/>
          </a:xfrm>
          <a:prstGeom prst="straightConnector1">
            <a:avLst/>
          </a:prstGeom>
          <a:noFill/>
          <a:ln w="28575">
            <a:solidFill>
              <a:schemeClr val="tx1"/>
            </a:solidFill>
            <a:prstDash val="dash"/>
            <a:round/>
            <a:headEnd/>
            <a:tailEnd/>
          </a:ln>
        </p:spPr>
      </p:cxnSp>
      <p:cxnSp>
        <p:nvCxnSpPr>
          <p:cNvPr id="55333" name="AutoShape 37"/>
          <p:cNvCxnSpPr>
            <a:cxnSpLocks noChangeShapeType="1"/>
            <a:stCxn id="55323" idx="2"/>
            <a:endCxn id="55321" idx="0"/>
          </p:cNvCxnSpPr>
          <p:nvPr/>
        </p:nvCxnSpPr>
        <p:spPr bwMode="auto">
          <a:xfrm flipH="1">
            <a:off x="6324600" y="3514725"/>
            <a:ext cx="1676400" cy="742950"/>
          </a:xfrm>
          <a:prstGeom prst="straightConnector1">
            <a:avLst/>
          </a:prstGeom>
          <a:noFill/>
          <a:ln w="28575">
            <a:solidFill>
              <a:schemeClr val="tx1"/>
            </a:solidFill>
            <a:prstDash val="dash"/>
            <a:round/>
            <a:headEnd/>
            <a:tailEnd/>
          </a:ln>
        </p:spPr>
      </p:cxnSp>
      <p:sp>
        <p:nvSpPr>
          <p:cNvPr id="55334" name="Line 38"/>
          <p:cNvSpPr>
            <a:spLocks noChangeShapeType="1"/>
          </p:cNvSpPr>
          <p:nvPr/>
        </p:nvSpPr>
        <p:spPr bwMode="auto">
          <a:xfrm>
            <a:off x="6324600" y="2057400"/>
            <a:ext cx="1447800" cy="0"/>
          </a:xfrm>
          <a:prstGeom prst="line">
            <a:avLst/>
          </a:prstGeom>
          <a:noFill/>
          <a:ln w="19050">
            <a:solidFill>
              <a:schemeClr val="tx1"/>
            </a:solidFill>
            <a:round/>
            <a:headEnd/>
            <a:tailEnd type="triangle" w="med" len="med"/>
          </a:ln>
        </p:spPr>
        <p:txBody>
          <a:bodyPr/>
          <a:lstStyle/>
          <a:p>
            <a:endParaRPr lang="en-US"/>
          </a:p>
        </p:txBody>
      </p:sp>
      <p:sp>
        <p:nvSpPr>
          <p:cNvPr id="55335" name="Text Box 39"/>
          <p:cNvSpPr txBox="1">
            <a:spLocks noChangeArrowheads="1"/>
          </p:cNvSpPr>
          <p:nvPr/>
        </p:nvSpPr>
        <p:spPr bwMode="auto">
          <a:xfrm>
            <a:off x="7010400" y="1676400"/>
            <a:ext cx="666750" cy="366713"/>
          </a:xfrm>
          <a:prstGeom prst="rect">
            <a:avLst/>
          </a:prstGeom>
          <a:noFill/>
          <a:ln w="9525">
            <a:noFill/>
            <a:miter lim="800000"/>
            <a:headEnd/>
            <a:tailEnd/>
          </a:ln>
        </p:spPr>
        <p:txBody>
          <a:bodyPr wrap="none">
            <a:spAutoFit/>
          </a:bodyPr>
          <a:lstStyle/>
          <a:p>
            <a:r>
              <a:rPr lang="en-US" sz="1800"/>
              <a:t>Time</a:t>
            </a:r>
          </a:p>
        </p:txBody>
      </p:sp>
      <p:sp>
        <p:nvSpPr>
          <p:cNvPr id="55336" name="Text Box 40"/>
          <p:cNvSpPr txBox="1">
            <a:spLocks noChangeArrowheads="1"/>
          </p:cNvSpPr>
          <p:nvPr/>
        </p:nvSpPr>
        <p:spPr bwMode="auto">
          <a:xfrm>
            <a:off x="1374775" y="1676400"/>
            <a:ext cx="1139825" cy="457200"/>
          </a:xfrm>
          <a:prstGeom prst="rect">
            <a:avLst/>
          </a:prstGeom>
          <a:noFill/>
          <a:ln w="9525">
            <a:noFill/>
            <a:miter lim="800000"/>
            <a:headEnd/>
            <a:tailEnd/>
          </a:ln>
        </p:spPr>
        <p:txBody>
          <a:bodyPr wrap="none">
            <a:spAutoFit/>
          </a:bodyPr>
          <a:lstStyle/>
          <a:p>
            <a:pPr algn="ctr"/>
            <a:r>
              <a:rPr lang="en-US" sz="1200"/>
              <a:t>Instant of local </a:t>
            </a:r>
          </a:p>
          <a:p>
            <a:pPr algn="ctr"/>
            <a:r>
              <a:rPr lang="en-US" sz="1200"/>
              <a:t>observation</a:t>
            </a:r>
          </a:p>
        </p:txBody>
      </p:sp>
      <p:cxnSp>
        <p:nvCxnSpPr>
          <p:cNvPr id="55337" name="AutoShape 41"/>
          <p:cNvCxnSpPr>
            <a:cxnSpLocks noChangeShapeType="1"/>
          </p:cNvCxnSpPr>
          <p:nvPr/>
        </p:nvCxnSpPr>
        <p:spPr bwMode="auto">
          <a:xfrm>
            <a:off x="2030413" y="2133600"/>
            <a:ext cx="484187" cy="381000"/>
          </a:xfrm>
          <a:prstGeom prst="straightConnector1">
            <a:avLst/>
          </a:prstGeom>
          <a:noFill/>
          <a:ln w="12700">
            <a:solidFill>
              <a:schemeClr val="tx1"/>
            </a:solidFill>
            <a:round/>
            <a:headEnd/>
            <a:tailEnd type="triangle" w="med" len="med"/>
          </a:ln>
        </p:spPr>
      </p:cxnSp>
      <p:sp>
        <p:nvSpPr>
          <p:cNvPr id="55338" name="Text Box 42"/>
          <p:cNvSpPr txBox="1">
            <a:spLocks noChangeArrowheads="1"/>
          </p:cNvSpPr>
          <p:nvPr/>
        </p:nvSpPr>
        <p:spPr bwMode="auto">
          <a:xfrm>
            <a:off x="2117725" y="4572000"/>
            <a:ext cx="779463" cy="822325"/>
          </a:xfrm>
          <a:prstGeom prst="rect">
            <a:avLst/>
          </a:prstGeom>
          <a:noFill/>
          <a:ln w="9525">
            <a:noFill/>
            <a:miter lim="800000"/>
            <a:headEnd/>
            <a:tailEnd/>
          </a:ln>
        </p:spPr>
        <p:txBody>
          <a:bodyPr wrap="none">
            <a:spAutoFit/>
          </a:bodyPr>
          <a:lstStyle/>
          <a:p>
            <a:pPr algn="ctr"/>
            <a:r>
              <a:rPr lang="en-US" sz="1200" b="1"/>
              <a:t>ideal </a:t>
            </a:r>
          </a:p>
          <a:p>
            <a:pPr algn="ctr"/>
            <a:r>
              <a:rPr lang="en-US" sz="1200" b="1"/>
              <a:t>(vertical)</a:t>
            </a:r>
          </a:p>
          <a:p>
            <a:pPr algn="ctr"/>
            <a:r>
              <a:rPr lang="en-US" sz="1200" b="1"/>
              <a:t> cut</a:t>
            </a:r>
          </a:p>
          <a:p>
            <a:pPr algn="ctr"/>
            <a:r>
              <a:rPr lang="en-US" sz="1200" b="1"/>
              <a:t>(15)</a:t>
            </a:r>
          </a:p>
        </p:txBody>
      </p:sp>
      <p:sp>
        <p:nvSpPr>
          <p:cNvPr id="55339" name="Text Box 43"/>
          <p:cNvSpPr txBox="1">
            <a:spLocks noChangeArrowheads="1"/>
          </p:cNvSpPr>
          <p:nvPr/>
        </p:nvSpPr>
        <p:spPr bwMode="auto">
          <a:xfrm>
            <a:off x="4573588" y="4572000"/>
            <a:ext cx="865187" cy="639763"/>
          </a:xfrm>
          <a:prstGeom prst="rect">
            <a:avLst/>
          </a:prstGeom>
          <a:noFill/>
          <a:ln w="9525">
            <a:noFill/>
            <a:miter lim="800000"/>
            <a:headEnd/>
            <a:tailEnd/>
          </a:ln>
        </p:spPr>
        <p:txBody>
          <a:bodyPr wrap="none">
            <a:spAutoFit/>
          </a:bodyPr>
          <a:lstStyle/>
          <a:p>
            <a:pPr algn="ctr"/>
            <a:r>
              <a:rPr lang="en-US" sz="1200" b="1"/>
              <a:t>consistent </a:t>
            </a:r>
          </a:p>
          <a:p>
            <a:pPr algn="ctr"/>
            <a:r>
              <a:rPr lang="en-US" sz="1200" b="1"/>
              <a:t>cut</a:t>
            </a:r>
          </a:p>
          <a:p>
            <a:pPr algn="ctr"/>
            <a:r>
              <a:rPr lang="en-US" sz="1200" b="1"/>
              <a:t>(15)</a:t>
            </a:r>
          </a:p>
        </p:txBody>
      </p:sp>
      <p:sp>
        <p:nvSpPr>
          <p:cNvPr id="55340" name="Text Box 44"/>
          <p:cNvSpPr txBox="1">
            <a:spLocks noChangeArrowheads="1"/>
          </p:cNvSpPr>
          <p:nvPr/>
        </p:nvSpPr>
        <p:spPr bwMode="auto">
          <a:xfrm>
            <a:off x="5848350" y="4572000"/>
            <a:ext cx="954088" cy="639763"/>
          </a:xfrm>
          <a:prstGeom prst="rect">
            <a:avLst/>
          </a:prstGeom>
          <a:noFill/>
          <a:ln w="9525">
            <a:noFill/>
            <a:miter lim="800000"/>
            <a:headEnd/>
            <a:tailEnd/>
          </a:ln>
        </p:spPr>
        <p:txBody>
          <a:bodyPr wrap="none">
            <a:spAutoFit/>
          </a:bodyPr>
          <a:lstStyle/>
          <a:p>
            <a:pPr algn="ctr"/>
            <a:r>
              <a:rPr lang="en-US" sz="1200" b="1"/>
              <a:t>inconsistent</a:t>
            </a:r>
          </a:p>
          <a:p>
            <a:pPr algn="ctr"/>
            <a:r>
              <a:rPr lang="en-US" sz="1200" b="1"/>
              <a:t>cut</a:t>
            </a:r>
          </a:p>
          <a:p>
            <a:pPr algn="ctr"/>
            <a:r>
              <a:rPr lang="en-US" sz="1200" b="1"/>
              <a:t>(19)</a:t>
            </a:r>
          </a:p>
        </p:txBody>
      </p:sp>
      <p:sp>
        <p:nvSpPr>
          <p:cNvPr id="55341" name="Text Box 45"/>
          <p:cNvSpPr txBox="1">
            <a:spLocks noChangeArrowheads="1"/>
          </p:cNvSpPr>
          <p:nvPr/>
        </p:nvSpPr>
        <p:spPr bwMode="auto">
          <a:xfrm>
            <a:off x="1371600" y="3505200"/>
            <a:ext cx="260350" cy="274638"/>
          </a:xfrm>
          <a:prstGeom prst="rect">
            <a:avLst/>
          </a:prstGeom>
          <a:noFill/>
          <a:ln w="9525">
            <a:noFill/>
            <a:miter lim="800000"/>
            <a:headEnd/>
            <a:tailEnd/>
          </a:ln>
        </p:spPr>
        <p:txBody>
          <a:bodyPr wrap="none">
            <a:spAutoFit/>
          </a:bodyPr>
          <a:lstStyle/>
          <a:p>
            <a:pPr algn="ctr"/>
            <a:r>
              <a:rPr lang="en-US" sz="1200" b="1"/>
              <a:t>5</a:t>
            </a:r>
          </a:p>
        </p:txBody>
      </p:sp>
      <p:sp>
        <p:nvSpPr>
          <p:cNvPr id="55342" name="Text Box 46"/>
          <p:cNvSpPr txBox="1">
            <a:spLocks noChangeArrowheads="1"/>
          </p:cNvSpPr>
          <p:nvPr/>
        </p:nvSpPr>
        <p:spPr bwMode="auto">
          <a:xfrm>
            <a:off x="1371600" y="4419600"/>
            <a:ext cx="260350" cy="274638"/>
          </a:xfrm>
          <a:prstGeom prst="rect">
            <a:avLst/>
          </a:prstGeom>
          <a:noFill/>
          <a:ln w="9525">
            <a:noFill/>
            <a:miter lim="800000"/>
            <a:headEnd/>
            <a:tailEnd/>
          </a:ln>
        </p:spPr>
        <p:txBody>
          <a:bodyPr wrap="none">
            <a:spAutoFit/>
          </a:bodyPr>
          <a:lstStyle/>
          <a:p>
            <a:pPr algn="ctr"/>
            <a:r>
              <a:rPr lang="en-US" sz="1200" b="1"/>
              <a:t>5</a:t>
            </a:r>
          </a:p>
        </p:txBody>
      </p:sp>
      <p:sp>
        <p:nvSpPr>
          <p:cNvPr id="55343" name="Text Box 47"/>
          <p:cNvSpPr txBox="1">
            <a:spLocks noChangeArrowheads="1"/>
          </p:cNvSpPr>
          <p:nvPr/>
        </p:nvSpPr>
        <p:spPr bwMode="auto">
          <a:xfrm>
            <a:off x="1371600" y="2590800"/>
            <a:ext cx="260350" cy="274638"/>
          </a:xfrm>
          <a:prstGeom prst="rect">
            <a:avLst/>
          </a:prstGeom>
          <a:noFill/>
          <a:ln w="9525">
            <a:noFill/>
            <a:miter lim="800000"/>
            <a:headEnd/>
            <a:tailEnd/>
          </a:ln>
        </p:spPr>
        <p:txBody>
          <a:bodyPr wrap="none">
            <a:spAutoFit/>
          </a:bodyPr>
          <a:lstStyle/>
          <a:p>
            <a:pPr algn="ctr"/>
            <a:r>
              <a:rPr lang="en-US" sz="1200" b="1"/>
              <a:t>5</a:t>
            </a:r>
          </a:p>
        </p:txBody>
      </p:sp>
      <p:sp>
        <p:nvSpPr>
          <p:cNvPr id="55344" name="Text Box 48"/>
          <p:cNvSpPr txBox="1">
            <a:spLocks noChangeArrowheads="1"/>
          </p:cNvSpPr>
          <p:nvPr/>
        </p:nvSpPr>
        <p:spPr bwMode="auto">
          <a:xfrm>
            <a:off x="2209800" y="2971800"/>
            <a:ext cx="260350" cy="274638"/>
          </a:xfrm>
          <a:prstGeom prst="rect">
            <a:avLst/>
          </a:prstGeom>
          <a:noFill/>
          <a:ln w="9525">
            <a:noFill/>
            <a:miter lim="800000"/>
            <a:headEnd/>
            <a:tailEnd/>
          </a:ln>
        </p:spPr>
        <p:txBody>
          <a:bodyPr wrap="none">
            <a:spAutoFit/>
          </a:bodyPr>
          <a:lstStyle/>
          <a:p>
            <a:pPr algn="ctr"/>
            <a:r>
              <a:rPr lang="en-US" sz="1200" b="1">
                <a:solidFill>
                  <a:srgbClr val="000099"/>
                </a:solidFill>
              </a:rPr>
              <a:t>3</a:t>
            </a:r>
          </a:p>
        </p:txBody>
      </p:sp>
      <p:sp>
        <p:nvSpPr>
          <p:cNvPr id="55345" name="Text Box 49"/>
          <p:cNvSpPr txBox="1">
            <a:spLocks noChangeArrowheads="1"/>
          </p:cNvSpPr>
          <p:nvPr/>
        </p:nvSpPr>
        <p:spPr bwMode="auto">
          <a:xfrm>
            <a:off x="2209800" y="3505200"/>
            <a:ext cx="260350" cy="274638"/>
          </a:xfrm>
          <a:prstGeom prst="rect">
            <a:avLst/>
          </a:prstGeom>
          <a:noFill/>
          <a:ln w="9525">
            <a:noFill/>
            <a:miter lim="800000"/>
            <a:headEnd/>
            <a:tailEnd/>
          </a:ln>
        </p:spPr>
        <p:txBody>
          <a:bodyPr wrap="none">
            <a:spAutoFit/>
          </a:bodyPr>
          <a:lstStyle/>
          <a:p>
            <a:pPr algn="ctr"/>
            <a:r>
              <a:rPr lang="en-US" sz="1200" b="1"/>
              <a:t>2</a:t>
            </a:r>
          </a:p>
        </p:txBody>
      </p:sp>
      <p:sp>
        <p:nvSpPr>
          <p:cNvPr id="55346" name="Text Box 50"/>
          <p:cNvSpPr txBox="1">
            <a:spLocks noChangeArrowheads="1"/>
          </p:cNvSpPr>
          <p:nvPr/>
        </p:nvSpPr>
        <p:spPr bwMode="auto">
          <a:xfrm>
            <a:off x="2895600" y="2590800"/>
            <a:ext cx="260350" cy="274638"/>
          </a:xfrm>
          <a:prstGeom prst="rect">
            <a:avLst/>
          </a:prstGeom>
          <a:noFill/>
          <a:ln w="9525">
            <a:noFill/>
            <a:miter lim="800000"/>
            <a:headEnd/>
            <a:tailEnd/>
          </a:ln>
        </p:spPr>
        <p:txBody>
          <a:bodyPr wrap="none">
            <a:spAutoFit/>
          </a:bodyPr>
          <a:lstStyle/>
          <a:p>
            <a:pPr algn="ctr"/>
            <a:r>
              <a:rPr lang="en-US" sz="1200" b="1"/>
              <a:t>8</a:t>
            </a:r>
          </a:p>
        </p:txBody>
      </p:sp>
      <p:sp>
        <p:nvSpPr>
          <p:cNvPr id="55347" name="Rectangle 51"/>
          <p:cNvSpPr>
            <a:spLocks noGrp="1" noChangeArrowheads="1"/>
          </p:cNvSpPr>
          <p:nvPr>
            <p:ph type="title"/>
          </p:nvPr>
        </p:nvSpPr>
        <p:spPr>
          <a:xfrm>
            <a:off x="381000" y="228600"/>
            <a:ext cx="8229600" cy="636588"/>
          </a:xfrm>
          <a:noFill/>
        </p:spPr>
        <p:txBody>
          <a:bodyPr/>
          <a:lstStyle/>
          <a:p>
            <a:pPr algn="ctr"/>
            <a:r>
              <a:rPr lang="en-US" sz="3200" smtClean="0"/>
              <a:t>Cuts (Summary)</a:t>
            </a:r>
          </a:p>
        </p:txBody>
      </p:sp>
      <p:sp>
        <p:nvSpPr>
          <p:cNvPr id="55348" name="Text Box 52"/>
          <p:cNvSpPr txBox="1">
            <a:spLocks noChangeArrowheads="1"/>
          </p:cNvSpPr>
          <p:nvPr/>
        </p:nvSpPr>
        <p:spPr bwMode="auto">
          <a:xfrm>
            <a:off x="4038600" y="3886200"/>
            <a:ext cx="268288" cy="274638"/>
          </a:xfrm>
          <a:prstGeom prst="rect">
            <a:avLst/>
          </a:prstGeom>
          <a:noFill/>
          <a:ln w="9525">
            <a:noFill/>
            <a:miter lim="800000"/>
            <a:headEnd/>
            <a:tailEnd/>
          </a:ln>
        </p:spPr>
        <p:txBody>
          <a:bodyPr wrap="none">
            <a:spAutoFit/>
          </a:bodyPr>
          <a:lstStyle/>
          <a:p>
            <a:pPr eaLnBrk="1" hangingPunct="1"/>
            <a:r>
              <a:rPr lang="en-US" sz="1200" b="1">
                <a:solidFill>
                  <a:srgbClr val="000099"/>
                </a:solidFill>
                <a:latin typeface="Arial" pitchFamily="34" charset="0"/>
              </a:rPr>
              <a:t>1</a:t>
            </a:r>
          </a:p>
        </p:txBody>
      </p:sp>
      <p:sp>
        <p:nvSpPr>
          <p:cNvPr id="55349" name="Text Box 53"/>
          <p:cNvSpPr txBox="1">
            <a:spLocks noChangeArrowheads="1"/>
          </p:cNvSpPr>
          <p:nvPr/>
        </p:nvSpPr>
        <p:spPr bwMode="auto">
          <a:xfrm>
            <a:off x="3886200" y="4419600"/>
            <a:ext cx="268288" cy="274638"/>
          </a:xfrm>
          <a:prstGeom prst="rect">
            <a:avLst/>
          </a:prstGeom>
          <a:noFill/>
          <a:ln w="9525">
            <a:noFill/>
            <a:miter lim="800000"/>
            <a:headEnd/>
            <a:tailEnd/>
          </a:ln>
        </p:spPr>
        <p:txBody>
          <a:bodyPr wrap="none">
            <a:spAutoFit/>
          </a:bodyPr>
          <a:lstStyle/>
          <a:p>
            <a:pPr eaLnBrk="1" hangingPunct="1"/>
            <a:r>
              <a:rPr lang="en-US" sz="1200" b="1">
                <a:latin typeface="Arial" pitchFamily="34" charset="0"/>
              </a:rPr>
              <a:t>4</a:t>
            </a:r>
          </a:p>
        </p:txBody>
      </p:sp>
      <p:sp>
        <p:nvSpPr>
          <p:cNvPr id="55350" name="Text Box 54"/>
          <p:cNvSpPr txBox="1">
            <a:spLocks noChangeArrowheads="1"/>
          </p:cNvSpPr>
          <p:nvPr/>
        </p:nvSpPr>
        <p:spPr bwMode="auto">
          <a:xfrm>
            <a:off x="5181600" y="3505200"/>
            <a:ext cx="268288" cy="274638"/>
          </a:xfrm>
          <a:prstGeom prst="rect">
            <a:avLst/>
          </a:prstGeom>
          <a:noFill/>
          <a:ln w="9525">
            <a:noFill/>
            <a:miter lim="800000"/>
            <a:headEnd/>
            <a:tailEnd/>
          </a:ln>
        </p:spPr>
        <p:txBody>
          <a:bodyPr wrap="none">
            <a:spAutoFit/>
          </a:bodyPr>
          <a:lstStyle/>
          <a:p>
            <a:pPr eaLnBrk="1" hangingPunct="1"/>
            <a:r>
              <a:rPr lang="en-US" sz="1200" b="1">
                <a:latin typeface="Arial" pitchFamily="34" charset="0"/>
              </a:rPr>
              <a:t>3</a:t>
            </a:r>
          </a:p>
        </p:txBody>
      </p:sp>
      <p:sp>
        <p:nvSpPr>
          <p:cNvPr id="55351" name="Text Box 55"/>
          <p:cNvSpPr txBox="1">
            <a:spLocks noChangeArrowheads="1"/>
          </p:cNvSpPr>
          <p:nvPr/>
        </p:nvSpPr>
        <p:spPr bwMode="auto">
          <a:xfrm>
            <a:off x="6705600" y="3733800"/>
            <a:ext cx="268288" cy="274638"/>
          </a:xfrm>
          <a:prstGeom prst="rect">
            <a:avLst/>
          </a:prstGeom>
          <a:noFill/>
          <a:ln w="9525">
            <a:noFill/>
            <a:miter lim="800000"/>
            <a:headEnd/>
            <a:tailEnd/>
          </a:ln>
        </p:spPr>
        <p:txBody>
          <a:bodyPr wrap="none">
            <a:spAutoFit/>
          </a:bodyPr>
          <a:lstStyle/>
          <a:p>
            <a:pPr eaLnBrk="1" hangingPunct="1"/>
            <a:r>
              <a:rPr lang="en-US" sz="1200" b="1">
                <a:solidFill>
                  <a:srgbClr val="000099"/>
                </a:solidFill>
                <a:latin typeface="Arial" pitchFamily="34" charset="0"/>
              </a:rPr>
              <a:t>4</a:t>
            </a:r>
          </a:p>
        </p:txBody>
      </p:sp>
      <p:sp>
        <p:nvSpPr>
          <p:cNvPr id="55352" name="Text Box 56"/>
          <p:cNvSpPr txBox="1">
            <a:spLocks noChangeArrowheads="1"/>
          </p:cNvSpPr>
          <p:nvPr/>
        </p:nvSpPr>
        <p:spPr bwMode="auto">
          <a:xfrm>
            <a:off x="6705600" y="4419600"/>
            <a:ext cx="268288" cy="274638"/>
          </a:xfrm>
          <a:prstGeom prst="rect">
            <a:avLst/>
          </a:prstGeom>
          <a:noFill/>
          <a:ln w="9525">
            <a:noFill/>
            <a:miter lim="800000"/>
            <a:headEnd/>
            <a:tailEnd/>
          </a:ln>
        </p:spPr>
        <p:txBody>
          <a:bodyPr wrap="none">
            <a:spAutoFit/>
          </a:bodyPr>
          <a:lstStyle/>
          <a:p>
            <a:pPr eaLnBrk="1" hangingPunct="1"/>
            <a:r>
              <a:rPr lang="en-US" sz="1200" b="1">
                <a:latin typeface="Arial" pitchFamily="34" charset="0"/>
              </a:rPr>
              <a:t>0</a:t>
            </a:r>
          </a:p>
        </p:txBody>
      </p:sp>
      <p:sp>
        <p:nvSpPr>
          <p:cNvPr id="55353" name="Text Box 57"/>
          <p:cNvSpPr txBox="1">
            <a:spLocks noChangeArrowheads="1"/>
          </p:cNvSpPr>
          <p:nvPr/>
        </p:nvSpPr>
        <p:spPr bwMode="auto">
          <a:xfrm>
            <a:off x="7315200" y="3505200"/>
            <a:ext cx="268288" cy="274638"/>
          </a:xfrm>
          <a:prstGeom prst="rect">
            <a:avLst/>
          </a:prstGeom>
          <a:noFill/>
          <a:ln w="9525">
            <a:noFill/>
            <a:miter lim="800000"/>
            <a:headEnd/>
            <a:tailEnd/>
          </a:ln>
        </p:spPr>
        <p:txBody>
          <a:bodyPr wrap="none">
            <a:spAutoFit/>
          </a:bodyPr>
          <a:lstStyle/>
          <a:p>
            <a:pPr eaLnBrk="1" hangingPunct="1"/>
            <a:r>
              <a:rPr lang="en-US" sz="1200" b="1">
                <a:latin typeface="Arial" pitchFamily="34" charset="0"/>
              </a:rPr>
              <a:t>7</a:t>
            </a:r>
          </a:p>
        </p:txBody>
      </p:sp>
      <p:sp>
        <p:nvSpPr>
          <p:cNvPr id="55354" name="Text Box 58"/>
          <p:cNvSpPr txBox="1">
            <a:spLocks noChangeArrowheads="1"/>
          </p:cNvSpPr>
          <p:nvPr/>
        </p:nvSpPr>
        <p:spPr bwMode="auto">
          <a:xfrm>
            <a:off x="304800" y="3200400"/>
            <a:ext cx="571500" cy="457200"/>
          </a:xfrm>
          <a:prstGeom prst="rect">
            <a:avLst/>
          </a:prstGeom>
          <a:noFill/>
          <a:ln w="9525">
            <a:noFill/>
            <a:miter lim="800000"/>
            <a:headEnd/>
            <a:tailEnd/>
          </a:ln>
        </p:spPr>
        <p:txBody>
          <a:bodyPr wrap="none">
            <a:spAutoFit/>
          </a:bodyPr>
          <a:lstStyle/>
          <a:p>
            <a:pPr eaLnBrk="1" hangingPunct="1"/>
            <a:r>
              <a:rPr lang="en-US" sz="1200">
                <a:latin typeface="Arial" pitchFamily="34" charset="0"/>
              </a:rPr>
              <a:t>initial </a:t>
            </a:r>
          </a:p>
          <a:p>
            <a:pPr eaLnBrk="1" hangingPunct="1"/>
            <a:r>
              <a:rPr lang="en-US" sz="1200">
                <a:latin typeface="Arial" pitchFamily="34" charset="0"/>
              </a:rPr>
              <a:t>value</a:t>
            </a:r>
          </a:p>
        </p:txBody>
      </p:sp>
      <p:cxnSp>
        <p:nvCxnSpPr>
          <p:cNvPr id="55355" name="AutoShape 59"/>
          <p:cNvCxnSpPr>
            <a:cxnSpLocks noChangeShapeType="1"/>
            <a:stCxn id="55354" idx="3"/>
            <a:endCxn id="55341" idx="2"/>
          </p:cNvCxnSpPr>
          <p:nvPr/>
        </p:nvCxnSpPr>
        <p:spPr bwMode="auto">
          <a:xfrm>
            <a:off x="876300" y="3429000"/>
            <a:ext cx="625475" cy="350838"/>
          </a:xfrm>
          <a:prstGeom prst="straightConnector1">
            <a:avLst/>
          </a:prstGeom>
          <a:noFill/>
          <a:ln w="9525">
            <a:solidFill>
              <a:schemeClr val="tx1"/>
            </a:solidFill>
            <a:round/>
            <a:headEnd/>
            <a:tailEnd type="triangle" w="med" len="med"/>
          </a:ln>
        </p:spPr>
      </p:cxnSp>
      <p:cxnSp>
        <p:nvCxnSpPr>
          <p:cNvPr id="55356" name="AutoShape 60"/>
          <p:cNvCxnSpPr>
            <a:cxnSpLocks noChangeShapeType="1"/>
            <a:stCxn id="55354" idx="3"/>
            <a:endCxn id="55342" idx="1"/>
          </p:cNvCxnSpPr>
          <p:nvPr/>
        </p:nvCxnSpPr>
        <p:spPr bwMode="auto">
          <a:xfrm>
            <a:off x="876300" y="3429000"/>
            <a:ext cx="495300" cy="1128713"/>
          </a:xfrm>
          <a:prstGeom prst="straightConnector1">
            <a:avLst/>
          </a:prstGeom>
          <a:noFill/>
          <a:ln w="9525">
            <a:solidFill>
              <a:schemeClr val="tx1"/>
            </a:solidFill>
            <a:round/>
            <a:headEnd/>
            <a:tailEnd type="triangle" w="med" len="med"/>
          </a:ln>
        </p:spPr>
      </p:cxnSp>
      <p:cxnSp>
        <p:nvCxnSpPr>
          <p:cNvPr id="55357" name="AutoShape 61"/>
          <p:cNvCxnSpPr>
            <a:cxnSpLocks noChangeShapeType="1"/>
            <a:stCxn id="55354" idx="3"/>
            <a:endCxn id="55343" idx="2"/>
          </p:cNvCxnSpPr>
          <p:nvPr/>
        </p:nvCxnSpPr>
        <p:spPr bwMode="auto">
          <a:xfrm flipV="1">
            <a:off x="876300" y="2865438"/>
            <a:ext cx="625475" cy="563562"/>
          </a:xfrm>
          <a:prstGeom prst="straightConnector1">
            <a:avLst/>
          </a:prstGeom>
          <a:noFill/>
          <a:ln w="9525">
            <a:solidFill>
              <a:schemeClr val="tx1"/>
            </a:solidFill>
            <a:round/>
            <a:headEnd/>
            <a:tailEnd type="triangle" w="med" len="med"/>
          </a:ln>
        </p:spPr>
      </p:cxnSp>
      <p:sp>
        <p:nvSpPr>
          <p:cNvPr id="55358" name="Text Box 62"/>
          <p:cNvSpPr txBox="1">
            <a:spLocks noChangeArrowheads="1"/>
          </p:cNvSpPr>
          <p:nvPr/>
        </p:nvSpPr>
        <p:spPr bwMode="auto">
          <a:xfrm>
            <a:off x="762000" y="5486400"/>
            <a:ext cx="1185863" cy="284163"/>
          </a:xfrm>
          <a:prstGeom prst="rect">
            <a:avLst/>
          </a:prstGeom>
          <a:noFill/>
          <a:ln w="9525">
            <a:solidFill>
              <a:schemeClr val="tx1"/>
            </a:solidFill>
            <a:miter lim="800000"/>
            <a:headEnd/>
            <a:tailEnd/>
          </a:ln>
        </p:spPr>
        <p:txBody>
          <a:bodyPr wrap="none">
            <a:spAutoFit/>
          </a:bodyPr>
          <a:lstStyle/>
          <a:p>
            <a:pPr algn="ctr" eaLnBrk="1" hangingPunct="1"/>
            <a:r>
              <a:rPr lang="en-US" sz="1200" b="1">
                <a:latin typeface="Arial" pitchFamily="34" charset="0"/>
              </a:rPr>
              <a:t>not attainable</a:t>
            </a:r>
          </a:p>
        </p:txBody>
      </p:sp>
      <p:sp>
        <p:nvSpPr>
          <p:cNvPr id="55359" name="Text Box 63"/>
          <p:cNvSpPr txBox="1">
            <a:spLocks noChangeArrowheads="1"/>
          </p:cNvSpPr>
          <p:nvPr/>
        </p:nvSpPr>
        <p:spPr bwMode="auto">
          <a:xfrm>
            <a:off x="3352800" y="5486400"/>
            <a:ext cx="2346325" cy="466725"/>
          </a:xfrm>
          <a:prstGeom prst="rect">
            <a:avLst/>
          </a:prstGeom>
          <a:noFill/>
          <a:ln w="9525">
            <a:solidFill>
              <a:schemeClr val="tx1"/>
            </a:solidFill>
            <a:miter lim="800000"/>
            <a:headEnd/>
            <a:tailEnd/>
          </a:ln>
        </p:spPr>
        <p:txBody>
          <a:bodyPr wrap="none">
            <a:spAutoFit/>
          </a:bodyPr>
          <a:lstStyle/>
          <a:p>
            <a:pPr algn="ctr" eaLnBrk="1" hangingPunct="1"/>
            <a:r>
              <a:rPr lang="en-US" sz="1200" b="1">
                <a:latin typeface="Arial" pitchFamily="34" charset="0"/>
              </a:rPr>
              <a:t>equivalent to a vertical cut</a:t>
            </a:r>
          </a:p>
          <a:p>
            <a:pPr algn="ctr" eaLnBrk="1" hangingPunct="1"/>
            <a:r>
              <a:rPr lang="en-US" sz="1200" b="1">
                <a:latin typeface="Arial" pitchFamily="34" charset="0"/>
              </a:rPr>
              <a:t>(rubber band transformation) </a:t>
            </a:r>
          </a:p>
        </p:txBody>
      </p:sp>
      <p:sp>
        <p:nvSpPr>
          <p:cNvPr id="55360" name="Text Box 64"/>
          <p:cNvSpPr txBox="1">
            <a:spLocks noChangeArrowheads="1"/>
          </p:cNvSpPr>
          <p:nvPr/>
        </p:nvSpPr>
        <p:spPr bwMode="auto">
          <a:xfrm>
            <a:off x="6477000" y="5486400"/>
            <a:ext cx="2071688" cy="466725"/>
          </a:xfrm>
          <a:prstGeom prst="rect">
            <a:avLst/>
          </a:prstGeom>
          <a:noFill/>
          <a:ln w="9525">
            <a:solidFill>
              <a:schemeClr val="tx1"/>
            </a:solidFill>
            <a:miter lim="800000"/>
            <a:headEnd/>
            <a:tailEnd/>
          </a:ln>
        </p:spPr>
        <p:txBody>
          <a:bodyPr wrap="none">
            <a:spAutoFit/>
          </a:bodyPr>
          <a:lstStyle/>
          <a:p>
            <a:pPr algn="ctr" eaLnBrk="1" hangingPunct="1"/>
            <a:r>
              <a:rPr lang="en-US" sz="1200" b="1">
                <a:latin typeface="Arial" pitchFamily="34" charset="0"/>
              </a:rPr>
              <a:t>can’t be made vertical</a:t>
            </a:r>
          </a:p>
          <a:p>
            <a:pPr algn="ctr" eaLnBrk="1" hangingPunct="1"/>
            <a:r>
              <a:rPr lang="en-US" sz="1200" b="1">
                <a:latin typeface="Arial" pitchFamily="34" charset="0"/>
              </a:rPr>
              <a:t>(message from the future)</a:t>
            </a:r>
          </a:p>
        </p:txBody>
      </p:sp>
      <p:sp>
        <p:nvSpPr>
          <p:cNvPr id="55361" name="Text Box 65"/>
          <p:cNvSpPr txBox="1">
            <a:spLocks noChangeArrowheads="1"/>
          </p:cNvSpPr>
          <p:nvPr/>
        </p:nvSpPr>
        <p:spPr bwMode="auto">
          <a:xfrm>
            <a:off x="2133600" y="6400800"/>
            <a:ext cx="5040313" cy="274638"/>
          </a:xfrm>
          <a:prstGeom prst="rect">
            <a:avLst/>
          </a:prstGeom>
          <a:noFill/>
          <a:ln w="9525">
            <a:noFill/>
            <a:miter lim="800000"/>
            <a:headEnd/>
            <a:tailEnd/>
          </a:ln>
        </p:spPr>
        <p:txBody>
          <a:bodyPr wrap="none">
            <a:spAutoFit/>
          </a:bodyPr>
          <a:lstStyle/>
          <a:p>
            <a:pPr eaLnBrk="1" hangingPunct="1"/>
            <a:r>
              <a:rPr lang="en-US" sz="1200" b="1">
                <a:solidFill>
                  <a:srgbClr val="000099"/>
                </a:solidFill>
                <a:latin typeface="Arial" pitchFamily="34" charset="0"/>
              </a:rPr>
              <a:t>“Rubber band transformation” changes metric, but keeps topology</a:t>
            </a:r>
          </a:p>
        </p:txBody>
      </p:sp>
      <p:cxnSp>
        <p:nvCxnSpPr>
          <p:cNvPr id="55362" name="AutoShape 66"/>
          <p:cNvCxnSpPr>
            <a:cxnSpLocks noChangeShapeType="1"/>
            <a:stCxn id="55358" idx="0"/>
            <a:endCxn id="55338" idx="1"/>
          </p:cNvCxnSpPr>
          <p:nvPr/>
        </p:nvCxnSpPr>
        <p:spPr bwMode="auto">
          <a:xfrm flipV="1">
            <a:off x="1355725" y="4983163"/>
            <a:ext cx="762000" cy="503237"/>
          </a:xfrm>
          <a:prstGeom prst="straightConnector1">
            <a:avLst/>
          </a:prstGeom>
          <a:noFill/>
          <a:ln w="12700">
            <a:solidFill>
              <a:schemeClr val="tx1"/>
            </a:solidFill>
            <a:round/>
            <a:headEnd/>
            <a:tailEnd type="triangle" w="med" len="med"/>
          </a:ln>
        </p:spPr>
      </p:cxnSp>
      <p:cxnSp>
        <p:nvCxnSpPr>
          <p:cNvPr id="55363" name="AutoShape 67"/>
          <p:cNvCxnSpPr>
            <a:cxnSpLocks noChangeShapeType="1"/>
            <a:stCxn id="55359" idx="0"/>
            <a:endCxn id="55339" idx="2"/>
          </p:cNvCxnSpPr>
          <p:nvPr/>
        </p:nvCxnSpPr>
        <p:spPr bwMode="auto">
          <a:xfrm flipV="1">
            <a:off x="4525963" y="5211763"/>
            <a:ext cx="481012" cy="274637"/>
          </a:xfrm>
          <a:prstGeom prst="straightConnector1">
            <a:avLst/>
          </a:prstGeom>
          <a:noFill/>
          <a:ln w="12700">
            <a:solidFill>
              <a:schemeClr val="tx1"/>
            </a:solidFill>
            <a:round/>
            <a:headEnd/>
            <a:tailEnd type="triangle" w="med" len="med"/>
          </a:ln>
        </p:spPr>
      </p:cxnSp>
      <p:cxnSp>
        <p:nvCxnSpPr>
          <p:cNvPr id="55364" name="AutoShape 68"/>
          <p:cNvCxnSpPr>
            <a:cxnSpLocks noChangeShapeType="1"/>
            <a:stCxn id="55360" idx="0"/>
            <a:endCxn id="55340" idx="3"/>
          </p:cNvCxnSpPr>
          <p:nvPr/>
        </p:nvCxnSpPr>
        <p:spPr bwMode="auto">
          <a:xfrm flipH="1" flipV="1">
            <a:off x="6802438" y="4892675"/>
            <a:ext cx="711200" cy="593725"/>
          </a:xfrm>
          <a:prstGeom prst="straightConnector1">
            <a:avLst/>
          </a:prstGeom>
          <a:noFill/>
          <a:ln w="12700">
            <a:solidFill>
              <a:schemeClr val="tx1"/>
            </a:solidFill>
            <a:round/>
            <a:headEnd/>
            <a:tailEnd type="triangle" w="med" len="med"/>
          </a:ln>
        </p:spPr>
      </p:cxnSp>
      <p:sp>
        <p:nvSpPr>
          <p:cNvPr id="55365" name="Oval 69"/>
          <p:cNvSpPr>
            <a:spLocks noChangeArrowheads="1"/>
          </p:cNvSpPr>
          <p:nvPr/>
        </p:nvSpPr>
        <p:spPr bwMode="auto">
          <a:xfrm>
            <a:off x="1371600" y="24384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55366" name="Oval 70"/>
          <p:cNvSpPr>
            <a:spLocks noChangeArrowheads="1"/>
          </p:cNvSpPr>
          <p:nvPr/>
        </p:nvSpPr>
        <p:spPr bwMode="auto">
          <a:xfrm>
            <a:off x="1371600" y="33528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55367" name="Oval 71"/>
          <p:cNvSpPr>
            <a:spLocks noChangeArrowheads="1"/>
          </p:cNvSpPr>
          <p:nvPr/>
        </p:nvSpPr>
        <p:spPr bwMode="auto">
          <a:xfrm>
            <a:off x="1371600" y="42672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z="3600" smtClean="0"/>
              <a:t>System Model for Global Snapshots</a:t>
            </a:r>
          </a:p>
        </p:txBody>
      </p:sp>
      <p:sp>
        <p:nvSpPr>
          <p:cNvPr id="57347" name="Rectangle 3"/>
          <p:cNvSpPr>
            <a:spLocks noGrp="1" noChangeArrowheads="1"/>
          </p:cNvSpPr>
          <p:nvPr>
            <p:ph type="body" idx="1"/>
          </p:nvPr>
        </p:nvSpPr>
        <p:spPr/>
        <p:txBody>
          <a:bodyPr/>
          <a:lstStyle/>
          <a:p>
            <a:pPr>
              <a:lnSpc>
                <a:spcPct val="80000"/>
              </a:lnSpc>
            </a:pPr>
            <a:r>
              <a:rPr lang="en-US" sz="2400" smtClean="0"/>
              <a:t>The system consists of a collection of n processes p1, p2, ..., pn that are connected by channels.</a:t>
            </a:r>
          </a:p>
          <a:p>
            <a:pPr>
              <a:lnSpc>
                <a:spcPct val="80000"/>
              </a:lnSpc>
            </a:pPr>
            <a:r>
              <a:rPr lang="en-US" sz="2400" smtClean="0"/>
              <a:t>There are no globally shared memory and physical global clock and processes communicate by passing messages through communication channels.</a:t>
            </a:r>
          </a:p>
          <a:p>
            <a:pPr>
              <a:lnSpc>
                <a:spcPct val="80000"/>
              </a:lnSpc>
            </a:pPr>
            <a:r>
              <a:rPr lang="en-US" sz="2400" smtClean="0"/>
              <a:t>C</a:t>
            </a:r>
            <a:r>
              <a:rPr lang="en-US" sz="2400" baseline="-25000" smtClean="0"/>
              <a:t>ij</a:t>
            </a:r>
            <a:r>
              <a:rPr lang="en-US" sz="2400" smtClean="0"/>
              <a:t> denotes the channel from process pi to process pj and its state is denoted by SC</a:t>
            </a:r>
            <a:r>
              <a:rPr lang="en-US" sz="2400" baseline="-25000" smtClean="0"/>
              <a:t>ij</a:t>
            </a:r>
            <a:r>
              <a:rPr lang="en-US" sz="2400" smtClean="0"/>
              <a:t> .</a:t>
            </a:r>
          </a:p>
          <a:p>
            <a:pPr>
              <a:lnSpc>
                <a:spcPct val="80000"/>
              </a:lnSpc>
            </a:pPr>
            <a:r>
              <a:rPr lang="en-US" sz="2400" smtClean="0"/>
              <a:t>The actions performed by a process are modeled as three types of events:</a:t>
            </a:r>
          </a:p>
          <a:p>
            <a:pPr lvl="1">
              <a:lnSpc>
                <a:spcPct val="80000"/>
              </a:lnSpc>
            </a:pPr>
            <a:r>
              <a:rPr lang="en-US" sz="2000" smtClean="0"/>
              <a:t>Internal events,the message send event and the message receive event.</a:t>
            </a:r>
          </a:p>
          <a:p>
            <a:pPr lvl="1">
              <a:lnSpc>
                <a:spcPct val="80000"/>
              </a:lnSpc>
            </a:pPr>
            <a:r>
              <a:rPr lang="en-US" sz="2000" smtClean="0"/>
              <a:t>For a message mij that is sent by process pi to process pj , let send(m</a:t>
            </a:r>
            <a:r>
              <a:rPr lang="en-US" sz="2000" baseline="-25000" smtClean="0"/>
              <a:t>ij</a:t>
            </a:r>
            <a:r>
              <a:rPr lang="en-US" sz="2000" smtClean="0"/>
              <a:t> ) and rec(m</a:t>
            </a:r>
            <a:r>
              <a:rPr lang="en-US" sz="2000" baseline="-25000" smtClean="0"/>
              <a:t>ij</a:t>
            </a:r>
            <a:r>
              <a:rPr lang="en-US" sz="2000" smtClean="0"/>
              <a:t> ) denote its send and receive events.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z="3600" smtClean="0"/>
              <a:t>Process States and Messages in transit</a:t>
            </a:r>
          </a:p>
        </p:txBody>
      </p:sp>
      <p:sp>
        <p:nvSpPr>
          <p:cNvPr id="58371" name="Rectangle 3"/>
          <p:cNvSpPr>
            <a:spLocks noGrp="1" noChangeArrowheads="1"/>
          </p:cNvSpPr>
          <p:nvPr>
            <p:ph type="body" idx="1"/>
          </p:nvPr>
        </p:nvSpPr>
        <p:spPr/>
        <p:txBody>
          <a:bodyPr/>
          <a:lstStyle/>
          <a:p>
            <a:pPr>
              <a:lnSpc>
                <a:spcPct val="80000"/>
              </a:lnSpc>
            </a:pPr>
            <a:r>
              <a:rPr lang="en-US" sz="2000" smtClean="0"/>
              <a:t>At any instant, the state of process pi , denoted by LSi , is a result of the sequence of all the events executed by pi till that instant.</a:t>
            </a:r>
          </a:p>
          <a:p>
            <a:pPr>
              <a:lnSpc>
                <a:spcPct val="80000"/>
              </a:lnSpc>
            </a:pPr>
            <a:r>
              <a:rPr lang="en-US" sz="2000" smtClean="0"/>
              <a:t>For an event e and a process state LSi , e∈LSi iff e belongs to the sequence of events that have taken process pi to state LSi .</a:t>
            </a:r>
          </a:p>
          <a:p>
            <a:pPr>
              <a:lnSpc>
                <a:spcPct val="80000"/>
              </a:lnSpc>
            </a:pPr>
            <a:r>
              <a:rPr lang="en-US" sz="2000" smtClean="0"/>
              <a:t>For an event e and a process state LSi , e (not in) LSi iff e does not belong to the sequence of events that have taken process pi to state LSi .</a:t>
            </a:r>
          </a:p>
          <a:p>
            <a:pPr>
              <a:lnSpc>
                <a:spcPct val="80000"/>
              </a:lnSpc>
            </a:pPr>
            <a:r>
              <a:rPr lang="en-US" sz="2000" smtClean="0"/>
              <a:t>For a channel Cij , the following set of messages can be defined based on the local states of the processes pi and pj</a:t>
            </a:r>
          </a:p>
          <a:p>
            <a:pPr algn="ctr">
              <a:lnSpc>
                <a:spcPct val="80000"/>
              </a:lnSpc>
              <a:buFont typeface="Monotype Sorts" pitchFamily="2" charset="2"/>
              <a:buNone/>
            </a:pPr>
            <a:r>
              <a:rPr lang="en-US" sz="2000" smtClean="0"/>
              <a:t>Transit: transit(LSi , LSj ) = {mij |send(mij ) ∈ LSi V </a:t>
            </a:r>
          </a:p>
          <a:p>
            <a:pPr algn="ctr">
              <a:lnSpc>
                <a:spcPct val="80000"/>
              </a:lnSpc>
              <a:buFont typeface="Monotype Sorts" pitchFamily="2" charset="2"/>
              <a:buNone/>
            </a:pPr>
            <a:r>
              <a:rPr lang="en-US" sz="2000" smtClean="0"/>
              <a:t>                                                rec(mij ) (not in) LSj }</a:t>
            </a:r>
          </a:p>
          <a:p>
            <a:pPr>
              <a:lnSpc>
                <a:spcPct val="80000"/>
              </a:lnSpc>
            </a:pPr>
            <a:endParaRPr lang="en-US" sz="20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lgn="ctr"/>
            <a:r>
              <a:rPr lang="en-US" sz="3200" smtClean="0"/>
              <a:t>Global States of Consistent Cuts</a:t>
            </a:r>
          </a:p>
        </p:txBody>
      </p:sp>
      <p:sp>
        <p:nvSpPr>
          <p:cNvPr id="59395" name="Rectangle 3"/>
          <p:cNvSpPr>
            <a:spLocks noGrp="1" noChangeArrowheads="1"/>
          </p:cNvSpPr>
          <p:nvPr>
            <p:ph type="body" idx="1"/>
          </p:nvPr>
        </p:nvSpPr>
        <p:spPr/>
        <p:txBody>
          <a:bodyPr/>
          <a:lstStyle/>
          <a:p>
            <a:pPr>
              <a:lnSpc>
                <a:spcPct val="90000"/>
              </a:lnSpc>
            </a:pPr>
            <a:r>
              <a:rPr lang="en-US" sz="2400" smtClean="0"/>
              <a:t>The global state of a distributed system is a collection of the local states of the processes and the channels.</a:t>
            </a:r>
          </a:p>
          <a:p>
            <a:pPr>
              <a:lnSpc>
                <a:spcPct val="90000"/>
              </a:lnSpc>
            </a:pPr>
            <a:r>
              <a:rPr lang="en-US" sz="2400" smtClean="0"/>
              <a:t>A </a:t>
            </a:r>
            <a:r>
              <a:rPr lang="en-US" sz="2400" i="1" smtClean="0"/>
              <a:t>global state</a:t>
            </a:r>
            <a:r>
              <a:rPr lang="en-US" sz="2400" smtClean="0"/>
              <a:t> computed along a consistent cut is </a:t>
            </a:r>
            <a:r>
              <a:rPr lang="en-US" sz="2400" smtClean="0">
                <a:solidFill>
                  <a:srgbClr val="000099"/>
                </a:solidFill>
              </a:rPr>
              <a:t>correct</a:t>
            </a:r>
          </a:p>
          <a:p>
            <a:pPr>
              <a:lnSpc>
                <a:spcPct val="90000"/>
              </a:lnSpc>
            </a:pPr>
            <a:r>
              <a:rPr lang="en-US" sz="2400" smtClean="0"/>
              <a:t>The </a:t>
            </a:r>
            <a:r>
              <a:rPr lang="en-US" sz="2400" i="1" smtClean="0"/>
              <a:t>global state</a:t>
            </a:r>
            <a:r>
              <a:rPr lang="en-US" sz="2400" smtClean="0"/>
              <a:t> of a consistent cut comprises the local state of each process at the time the cut event  happens and the set of all messages sent but not yet received </a:t>
            </a:r>
          </a:p>
          <a:p>
            <a:pPr>
              <a:lnSpc>
                <a:spcPct val="90000"/>
              </a:lnSpc>
            </a:pPr>
            <a:r>
              <a:rPr lang="en-US" sz="2400" smtClean="0"/>
              <a:t>The </a:t>
            </a:r>
            <a:r>
              <a:rPr lang="en-US" sz="2400" i="1" smtClean="0"/>
              <a:t>snapshot problem</a:t>
            </a:r>
            <a:r>
              <a:rPr lang="en-US" sz="2400" smtClean="0"/>
              <a:t> consists in designing an efficient protocol which yields only consistent cuts and to collect the local state information</a:t>
            </a:r>
          </a:p>
          <a:p>
            <a:pPr lvl="2">
              <a:lnSpc>
                <a:spcPct val="90000"/>
              </a:lnSpc>
            </a:pPr>
            <a:r>
              <a:rPr lang="en-US" sz="1800" smtClean="0"/>
              <a:t>Messages crossing the cut must be captured</a:t>
            </a:r>
          </a:p>
          <a:p>
            <a:pPr lvl="2">
              <a:lnSpc>
                <a:spcPct val="90000"/>
              </a:lnSpc>
            </a:pPr>
            <a:r>
              <a:rPr lang="en-US" sz="1800" smtClean="0"/>
              <a:t>Chandy &amp; Lamport presented an algorithm assuming that message transmission is FIFO</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en-US" sz="3600" smtClean="0"/>
              <a:t>Chandy-Lamport Distributed Snapshot Algorithm</a:t>
            </a:r>
          </a:p>
        </p:txBody>
      </p:sp>
      <p:sp>
        <p:nvSpPr>
          <p:cNvPr id="60419" name="Rectangle 3"/>
          <p:cNvSpPr>
            <a:spLocks noGrp="1" noChangeArrowheads="1"/>
          </p:cNvSpPr>
          <p:nvPr>
            <p:ph type="body" idx="1"/>
          </p:nvPr>
        </p:nvSpPr>
        <p:spPr/>
        <p:txBody>
          <a:bodyPr/>
          <a:lstStyle/>
          <a:p>
            <a:pPr>
              <a:lnSpc>
                <a:spcPct val="80000"/>
              </a:lnSpc>
            </a:pPr>
            <a:r>
              <a:rPr lang="en-US" sz="2000" smtClean="0"/>
              <a:t>Assumes FIFO communication in channels</a:t>
            </a:r>
          </a:p>
          <a:p>
            <a:pPr>
              <a:lnSpc>
                <a:spcPct val="80000"/>
              </a:lnSpc>
            </a:pPr>
            <a:r>
              <a:rPr lang="en-US" sz="2000" smtClean="0"/>
              <a:t>Uses a control message, called a marker to separate messages in the channels.</a:t>
            </a:r>
          </a:p>
          <a:p>
            <a:pPr lvl="1">
              <a:lnSpc>
                <a:spcPct val="80000"/>
              </a:lnSpc>
            </a:pPr>
            <a:r>
              <a:rPr lang="en-US" sz="1800" smtClean="0"/>
              <a:t>After a site has recorded its snapshot, it sends a marker, along all of its outgoing channels before sending out any more messages.</a:t>
            </a:r>
          </a:p>
          <a:p>
            <a:pPr lvl="1">
              <a:lnSpc>
                <a:spcPct val="80000"/>
              </a:lnSpc>
            </a:pPr>
            <a:r>
              <a:rPr lang="en-US" sz="1800" smtClean="0"/>
              <a:t>The marker separates the messages in the channel into those to be included in the snapshot from those not to be recorded in the snapshot.</a:t>
            </a:r>
          </a:p>
          <a:p>
            <a:pPr>
              <a:lnSpc>
                <a:spcPct val="80000"/>
              </a:lnSpc>
            </a:pPr>
            <a:r>
              <a:rPr lang="en-US" sz="2000" smtClean="0"/>
              <a:t>A process must record its snapshot no later than when it receives a marker on any of its incoming channels.</a:t>
            </a:r>
          </a:p>
          <a:p>
            <a:pPr>
              <a:lnSpc>
                <a:spcPct val="80000"/>
              </a:lnSpc>
            </a:pPr>
            <a:r>
              <a:rPr lang="en-US" sz="2000" smtClean="0"/>
              <a:t>The algorithm terminates after each process has received a marker on all of its incoming channels.</a:t>
            </a:r>
          </a:p>
          <a:p>
            <a:pPr>
              <a:lnSpc>
                <a:spcPct val="80000"/>
              </a:lnSpc>
            </a:pPr>
            <a:r>
              <a:rPr lang="en-US" sz="2000" smtClean="0"/>
              <a:t>All the local snapshots get disseminated to all other processes and all the processes can determine the global state.</a:t>
            </a:r>
          </a:p>
          <a:p>
            <a:pPr>
              <a:lnSpc>
                <a:spcPct val="80000"/>
              </a:lnSpc>
            </a:pPr>
            <a:endParaRPr lang="en-US" sz="20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r>
              <a:rPr lang="en-US" sz="3600" smtClean="0"/>
              <a:t>Chandy-Lamport Distributed Snapshot Algorithm</a:t>
            </a:r>
          </a:p>
        </p:txBody>
      </p:sp>
      <p:sp>
        <p:nvSpPr>
          <p:cNvPr id="61443" name="Text Box 3"/>
          <p:cNvSpPr txBox="1">
            <a:spLocks noChangeArrowheads="1"/>
          </p:cNvSpPr>
          <p:nvPr/>
        </p:nvSpPr>
        <p:spPr bwMode="auto">
          <a:xfrm>
            <a:off x="822325" y="1995488"/>
            <a:ext cx="7370763" cy="2530475"/>
          </a:xfrm>
          <a:prstGeom prst="rect">
            <a:avLst/>
          </a:prstGeom>
          <a:solidFill>
            <a:srgbClr val="CCFFFF"/>
          </a:solidFill>
          <a:ln w="9525">
            <a:noFill/>
            <a:miter lim="800000"/>
            <a:headEnd/>
            <a:tailEnd/>
          </a:ln>
        </p:spPr>
        <p:txBody>
          <a:bodyPr wrap="none">
            <a:spAutoFit/>
          </a:bodyPr>
          <a:lstStyle/>
          <a:p>
            <a:r>
              <a:rPr lang="en-US" sz="2000" b="1" i="1">
                <a:solidFill>
                  <a:schemeClr val="accent1"/>
                </a:solidFill>
              </a:rPr>
              <a:t>Marker receiving rule for Process Pi</a:t>
            </a:r>
          </a:p>
          <a:p>
            <a:r>
              <a:rPr lang="en-US" sz="2000" i="1"/>
              <a:t>   If (</a:t>
            </a:r>
            <a:r>
              <a:rPr lang="en-US" sz="2000"/>
              <a:t>Pi has not yet recorded its state</a:t>
            </a:r>
            <a:r>
              <a:rPr lang="en-US" sz="2000" i="1"/>
              <a:t>) it</a:t>
            </a:r>
          </a:p>
          <a:p>
            <a:r>
              <a:rPr lang="en-US" sz="2000" i="1"/>
              <a:t>	</a:t>
            </a:r>
            <a:r>
              <a:rPr lang="en-US" sz="2000"/>
              <a:t>records its process state now</a:t>
            </a:r>
          </a:p>
          <a:p>
            <a:r>
              <a:rPr lang="en-US" sz="2000"/>
              <a:t>	records the state of c as the empty set</a:t>
            </a:r>
          </a:p>
          <a:p>
            <a:r>
              <a:rPr lang="en-US" sz="2000"/>
              <a:t>	turns on recording of messages arriving over other channels</a:t>
            </a:r>
          </a:p>
          <a:p>
            <a:r>
              <a:rPr lang="en-US" sz="2000" i="1"/>
              <a:t>   else</a:t>
            </a:r>
          </a:p>
          <a:p>
            <a:r>
              <a:rPr lang="en-US" sz="2000" i="1"/>
              <a:t>	</a:t>
            </a:r>
            <a:r>
              <a:rPr lang="en-US" sz="2000"/>
              <a:t>Pi records the state of c as the set of messages received over c</a:t>
            </a:r>
          </a:p>
          <a:p>
            <a:r>
              <a:rPr lang="en-US" sz="2000"/>
              <a:t>	since it saved its state</a:t>
            </a:r>
          </a:p>
        </p:txBody>
      </p:sp>
      <p:sp>
        <p:nvSpPr>
          <p:cNvPr id="61444" name="Text Box 5"/>
          <p:cNvSpPr txBox="1">
            <a:spLocks noChangeArrowheads="1"/>
          </p:cNvSpPr>
          <p:nvPr/>
        </p:nvSpPr>
        <p:spPr bwMode="auto">
          <a:xfrm>
            <a:off x="685800" y="4724400"/>
            <a:ext cx="7467600" cy="1311275"/>
          </a:xfrm>
          <a:prstGeom prst="rect">
            <a:avLst/>
          </a:prstGeom>
          <a:solidFill>
            <a:srgbClr val="FFCCFF"/>
          </a:solidFill>
          <a:ln w="9525">
            <a:noFill/>
            <a:miter lim="800000"/>
            <a:headEnd/>
            <a:tailEnd/>
          </a:ln>
        </p:spPr>
        <p:txBody>
          <a:bodyPr>
            <a:spAutoFit/>
          </a:bodyPr>
          <a:lstStyle/>
          <a:p>
            <a:r>
              <a:rPr lang="en-US" sz="2000" b="1" i="1">
                <a:solidFill>
                  <a:schemeClr val="accent1"/>
                </a:solidFill>
              </a:rPr>
              <a:t>Marker sending rule for Process Pi</a:t>
            </a:r>
          </a:p>
          <a:p>
            <a:r>
              <a:rPr lang="en-US" sz="2000" i="1"/>
              <a:t>   After </a:t>
            </a:r>
            <a:r>
              <a:rPr lang="en-US" sz="2000"/>
              <a:t>Pi has recorded its state</a:t>
            </a:r>
            <a:r>
              <a:rPr lang="en-US" sz="2000" i="1"/>
              <a:t>,</a:t>
            </a:r>
            <a:r>
              <a:rPr lang="en-US" sz="2000"/>
              <a:t>for each outgoing channel c:</a:t>
            </a:r>
            <a:endParaRPr lang="en-US" sz="2000" i="1"/>
          </a:p>
          <a:p>
            <a:r>
              <a:rPr lang="en-US" sz="2000" i="1"/>
              <a:t>	</a:t>
            </a:r>
            <a:r>
              <a:rPr lang="en-US" sz="2000"/>
              <a:t>Pi sends one marker message over c</a:t>
            </a:r>
          </a:p>
          <a:p>
            <a:r>
              <a:rPr lang="en-US" sz="2000"/>
              <a:t>              (before it sends any other message over c)</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normAutofit fontScale="90000"/>
          </a:bodyPr>
          <a:lstStyle/>
          <a:p>
            <a:r>
              <a:rPr lang="en-US" sz="3600" smtClean="0"/>
              <a:t>Chandy-Lamport Extensions: Spezialetti-Kerns and others</a:t>
            </a:r>
          </a:p>
        </p:txBody>
      </p:sp>
      <p:sp>
        <p:nvSpPr>
          <p:cNvPr id="3" name="Content Placeholder 2"/>
          <p:cNvSpPr>
            <a:spLocks noGrp="1"/>
          </p:cNvSpPr>
          <p:nvPr>
            <p:ph idx="1"/>
          </p:nvPr>
        </p:nvSpPr>
        <p:spPr/>
        <p:txBody>
          <a:bodyPr/>
          <a:lstStyle/>
          <a:p>
            <a:pPr marL="342900" lvl="2" indent="-342900">
              <a:buFont typeface="Monotype Sorts" pitchFamily="2" charset="2"/>
              <a:buChar char="z"/>
              <a:defRPr/>
            </a:pPr>
            <a:r>
              <a:rPr lang="en-US" sz="2000" dirty="0" smtClean="0">
                <a:ea typeface="+mn-ea"/>
                <a:cs typeface="+mn-cs"/>
              </a:rPr>
              <a:t>Exploit concurrently initiated snapshots to reduce overhead of local snapshot exchange</a:t>
            </a:r>
            <a:endParaRPr lang="en-US" sz="2000" dirty="0" smtClean="0"/>
          </a:p>
          <a:p>
            <a:pPr lvl="1">
              <a:defRPr/>
            </a:pPr>
            <a:r>
              <a:rPr lang="en-US" sz="1800" dirty="0" smtClean="0"/>
              <a:t>Snapshot Recording</a:t>
            </a:r>
          </a:p>
          <a:p>
            <a:pPr lvl="2">
              <a:defRPr/>
            </a:pPr>
            <a:r>
              <a:rPr lang="en-US" sz="1600" dirty="0" smtClean="0"/>
              <a:t>Markers carry identifier of initiator – first initiator recorded in a per process</a:t>
            </a:r>
            <a:r>
              <a:rPr lang="en-US" sz="1600" i="1" dirty="0" smtClean="0"/>
              <a:t> “master” </a:t>
            </a:r>
            <a:r>
              <a:rPr lang="en-US" sz="1600" dirty="0" smtClean="0"/>
              <a:t>variable.</a:t>
            </a:r>
          </a:p>
          <a:p>
            <a:pPr lvl="2">
              <a:defRPr/>
            </a:pPr>
            <a:r>
              <a:rPr lang="en-US" sz="1600" b="1" i="1" dirty="0" smtClean="0">
                <a:solidFill>
                  <a:srgbClr val="FF0000"/>
                </a:solidFill>
              </a:rPr>
              <a:t>Region</a:t>
            </a:r>
            <a:r>
              <a:rPr lang="en-US" sz="1600" dirty="0" smtClean="0"/>
              <a:t> - all the processes whose master field has same initiator.</a:t>
            </a:r>
          </a:p>
          <a:p>
            <a:pPr lvl="2">
              <a:defRPr/>
            </a:pPr>
            <a:r>
              <a:rPr lang="en-US" sz="1600" dirty="0" smtClean="0"/>
              <a:t>Identifiers of concurrent initiators recorded in “</a:t>
            </a:r>
            <a:r>
              <a:rPr lang="en-US" sz="1600" i="1" dirty="0" smtClean="0"/>
              <a:t>id-border-set</a:t>
            </a:r>
            <a:r>
              <a:rPr lang="en-US" sz="1600" dirty="0" smtClean="0"/>
              <a:t>.”</a:t>
            </a:r>
          </a:p>
          <a:p>
            <a:pPr lvl="1">
              <a:defRPr/>
            </a:pPr>
            <a:r>
              <a:rPr lang="en-US" sz="1800" dirty="0" smtClean="0"/>
              <a:t>Snapshot Dissemination</a:t>
            </a:r>
          </a:p>
          <a:p>
            <a:pPr lvl="2">
              <a:defRPr/>
            </a:pPr>
            <a:r>
              <a:rPr lang="en-US" sz="1600" dirty="0" smtClean="0"/>
              <a:t>Forest of spanning trees is implicitly created in the system. Every Initiator is root of a spanning tree; nodes relay snapshots of rooted </a:t>
            </a:r>
            <a:r>
              <a:rPr lang="en-US" sz="1600" dirty="0" err="1" smtClean="0"/>
              <a:t>subtree</a:t>
            </a:r>
            <a:r>
              <a:rPr lang="en-US" sz="1600" dirty="0" smtClean="0"/>
              <a:t> to parent in spanning tree</a:t>
            </a:r>
          </a:p>
          <a:p>
            <a:pPr lvl="2">
              <a:defRPr/>
            </a:pPr>
            <a:r>
              <a:rPr lang="en-US" sz="1600" dirty="0" smtClean="0"/>
              <a:t>Each initiator assembles snapshot for processes in its region and exchanges with initiators in adjacent regions.</a:t>
            </a:r>
          </a:p>
          <a:p>
            <a:pPr>
              <a:defRPr/>
            </a:pPr>
            <a:r>
              <a:rPr lang="en-US" sz="2000" dirty="0" smtClean="0"/>
              <a:t>Others: multiple repeated snapshots; wave algorithm</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fontScale="90000"/>
          </a:bodyPr>
          <a:lstStyle/>
          <a:p>
            <a:r>
              <a:rPr lang="en-US" smtClean="0"/>
              <a:t>Computing Global States without FIFO Assumption</a:t>
            </a:r>
          </a:p>
        </p:txBody>
      </p:sp>
      <p:sp>
        <p:nvSpPr>
          <p:cNvPr id="64515" name="Content Placeholder 2"/>
          <p:cNvSpPr>
            <a:spLocks noGrp="1"/>
          </p:cNvSpPr>
          <p:nvPr>
            <p:ph idx="1"/>
          </p:nvPr>
        </p:nvSpPr>
        <p:spPr/>
        <p:txBody>
          <a:bodyPr/>
          <a:lstStyle/>
          <a:p>
            <a:r>
              <a:rPr lang="en-US" sz="2800" smtClean="0"/>
              <a:t>In a non-FIFO system, a marker cannot be used to delineate messages into those to be recorded in the global state from those not to be recorded in the global state.</a:t>
            </a:r>
          </a:p>
          <a:p>
            <a:r>
              <a:rPr lang="en-US" sz="2800" smtClean="0"/>
              <a:t>In a non-FIFO system, either some degree of inhibition or piggybacking of control information on computation messages to capture out-of-sequence messages.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normAutofit/>
          </a:bodyPr>
          <a:lstStyle/>
          <a:p>
            <a:r>
              <a:rPr lang="en-US" smtClean="0"/>
              <a:t>Computation in distributed systems</a:t>
            </a:r>
          </a:p>
        </p:txBody>
      </p:sp>
      <p:sp>
        <p:nvSpPr>
          <p:cNvPr id="21506" name="Footer Placeholder 4"/>
          <p:cNvSpPr>
            <a:spLocks noGrp="1"/>
          </p:cNvSpPr>
          <p:nvPr>
            <p:ph type="ftr" sz="quarter" idx="11"/>
          </p:nvPr>
        </p:nvSpPr>
        <p:spPr>
          <a:noFill/>
        </p:spPr>
        <p:txBody>
          <a:bodyPr/>
          <a:lstStyle/>
          <a:p>
            <a:r>
              <a:rPr lang="en-US"/>
              <a:t>Distributed Systems </a:t>
            </a:r>
          </a:p>
        </p:txBody>
      </p:sp>
      <p:sp>
        <p:nvSpPr>
          <p:cNvPr id="21507" name="Slide Number Placeholder 5"/>
          <p:cNvSpPr>
            <a:spLocks noGrp="1"/>
          </p:cNvSpPr>
          <p:nvPr>
            <p:ph type="sldNum" sz="quarter" idx="12"/>
          </p:nvPr>
        </p:nvSpPr>
        <p:spPr>
          <a:noFill/>
        </p:spPr>
        <p:txBody>
          <a:bodyPr/>
          <a:lstStyle/>
          <a:p>
            <a:fld id="{0D0A64E5-7CED-4330-BA40-BA0948368E6C}" type="slidenum">
              <a:rPr lang="en-US"/>
              <a:pPr/>
              <a:t>4</a:t>
            </a:fld>
            <a:endParaRPr lang="en-US"/>
          </a:p>
        </p:txBody>
      </p:sp>
      <p:sp>
        <p:nvSpPr>
          <p:cNvPr id="21509" name="Rectangle 3"/>
          <p:cNvSpPr>
            <a:spLocks noGrp="1" noChangeArrowheads="1"/>
          </p:cNvSpPr>
          <p:nvPr>
            <p:ph sz="quarter" idx="1"/>
          </p:nvPr>
        </p:nvSpPr>
        <p:spPr/>
        <p:txBody>
          <a:bodyPr/>
          <a:lstStyle/>
          <a:p>
            <a:pPr>
              <a:lnSpc>
                <a:spcPct val="80000"/>
              </a:lnSpc>
            </a:pPr>
            <a:r>
              <a:rPr lang="en-US" sz="2400" smtClean="0"/>
              <a:t>Asynchronous system</a:t>
            </a:r>
          </a:p>
          <a:p>
            <a:pPr lvl="1">
              <a:lnSpc>
                <a:spcPct val="80000"/>
              </a:lnSpc>
            </a:pPr>
            <a:r>
              <a:rPr lang="en-US" sz="2000" smtClean="0"/>
              <a:t>no assumptions about process execution speeds and message delivery delays</a:t>
            </a:r>
          </a:p>
          <a:p>
            <a:pPr>
              <a:lnSpc>
                <a:spcPct val="80000"/>
              </a:lnSpc>
            </a:pPr>
            <a:r>
              <a:rPr lang="en-US" sz="2400" smtClean="0"/>
              <a:t>Synchronous system</a:t>
            </a:r>
          </a:p>
          <a:p>
            <a:pPr lvl="1">
              <a:lnSpc>
                <a:spcPct val="80000"/>
              </a:lnSpc>
            </a:pPr>
            <a:r>
              <a:rPr lang="en-US" sz="2000" smtClean="0"/>
              <a:t>make assumptions about relative speeds of processes and delays associated with communication channels</a:t>
            </a:r>
          </a:p>
          <a:p>
            <a:pPr lvl="1">
              <a:lnSpc>
                <a:spcPct val="80000"/>
              </a:lnSpc>
            </a:pPr>
            <a:r>
              <a:rPr lang="en-US" sz="2000" smtClean="0"/>
              <a:t>constrains implementation of processes and communication</a:t>
            </a:r>
          </a:p>
          <a:p>
            <a:pPr>
              <a:lnSpc>
                <a:spcPct val="80000"/>
              </a:lnSpc>
            </a:pPr>
            <a:r>
              <a:rPr lang="en-US" sz="2400" smtClean="0"/>
              <a:t>Models of concurrency</a:t>
            </a:r>
          </a:p>
          <a:p>
            <a:pPr lvl="1">
              <a:lnSpc>
                <a:spcPct val="80000"/>
              </a:lnSpc>
            </a:pPr>
            <a:r>
              <a:rPr lang="en-US" sz="2000" smtClean="0"/>
              <a:t>Communicating processes</a:t>
            </a:r>
          </a:p>
          <a:p>
            <a:pPr lvl="1">
              <a:lnSpc>
                <a:spcPct val="80000"/>
              </a:lnSpc>
            </a:pPr>
            <a:r>
              <a:rPr lang="en-US" sz="2000" smtClean="0"/>
              <a:t>Functions, Logical clauses</a:t>
            </a:r>
          </a:p>
          <a:p>
            <a:pPr lvl="1">
              <a:lnSpc>
                <a:spcPct val="80000"/>
              </a:lnSpc>
            </a:pPr>
            <a:r>
              <a:rPr lang="en-US" sz="2000" smtClean="0"/>
              <a:t>Passive Objects</a:t>
            </a:r>
          </a:p>
          <a:p>
            <a:pPr lvl="1">
              <a:lnSpc>
                <a:spcPct val="80000"/>
              </a:lnSpc>
            </a:pPr>
            <a:r>
              <a:rPr lang="en-US" sz="2000" smtClean="0"/>
              <a:t>Active objects, Agents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ctr"/>
            <a:r>
              <a:rPr lang="en-US" sz="3200" smtClean="0"/>
              <a:t>Non-FIFO Channel Assumption: </a:t>
            </a:r>
            <a:br>
              <a:rPr lang="en-US" sz="3200" smtClean="0"/>
            </a:br>
            <a:r>
              <a:rPr lang="en-US" sz="3200" smtClean="0"/>
              <a:t>Lai-Yang Algorithm</a:t>
            </a:r>
          </a:p>
        </p:txBody>
      </p:sp>
      <p:sp>
        <p:nvSpPr>
          <p:cNvPr id="65539" name="Rectangle 3"/>
          <p:cNvSpPr>
            <a:spLocks noGrp="1" noChangeArrowheads="1"/>
          </p:cNvSpPr>
          <p:nvPr>
            <p:ph type="body" idx="1"/>
          </p:nvPr>
        </p:nvSpPr>
        <p:spPr>
          <a:xfrm>
            <a:off x="457200" y="1885950"/>
            <a:ext cx="8178800" cy="4591050"/>
          </a:xfrm>
        </p:spPr>
        <p:txBody>
          <a:bodyPr/>
          <a:lstStyle/>
          <a:p>
            <a:r>
              <a:rPr lang="en-US" sz="2000" dirty="0" smtClean="0"/>
              <a:t>Emulates marker by using a coloring scheme</a:t>
            </a:r>
            <a:endParaRPr lang="en-US" sz="4400" dirty="0" smtClean="0"/>
          </a:p>
          <a:p>
            <a:pPr lvl="1"/>
            <a:r>
              <a:rPr lang="en-US" sz="1600" dirty="0" smtClean="0"/>
              <a:t>Every Process: White (before snapshot);  Red (after snapshot).</a:t>
            </a:r>
          </a:p>
          <a:p>
            <a:pPr lvl="1"/>
            <a:r>
              <a:rPr lang="en-US" sz="1600" dirty="0" smtClean="0"/>
              <a:t>Every message sent by a white (red) process is colored white (red) indicating if it was sent before(after) snapshot.</a:t>
            </a:r>
          </a:p>
          <a:p>
            <a:pPr lvl="1"/>
            <a:r>
              <a:rPr lang="en-US" sz="1600" dirty="0" smtClean="0"/>
              <a:t>Each process (which is initially white) becomes red as soon as it receives a red message for the first time and starts a </a:t>
            </a:r>
            <a:r>
              <a:rPr lang="en-US" sz="1600" dirty="0" smtClean="0">
                <a:solidFill>
                  <a:srgbClr val="000099"/>
                </a:solidFill>
              </a:rPr>
              <a:t>virtual</a:t>
            </a:r>
            <a:r>
              <a:rPr lang="en-US" sz="1600" dirty="0" smtClean="0"/>
              <a:t> broadcast algorithm to ensure that all processes will eventually become red</a:t>
            </a:r>
            <a:endParaRPr lang="en-US" sz="1800" dirty="0" smtClean="0"/>
          </a:p>
          <a:p>
            <a:pPr lvl="2"/>
            <a:r>
              <a:rPr lang="en-US" sz="1400" dirty="0" smtClean="0"/>
              <a:t>Get Dummy red messages to all processes (Flood neighbors)</a:t>
            </a:r>
          </a:p>
          <a:p>
            <a:r>
              <a:rPr lang="en-US" sz="2000" dirty="0" smtClean="0"/>
              <a:t>Determining Messages in transit</a:t>
            </a:r>
          </a:p>
          <a:p>
            <a:pPr lvl="1"/>
            <a:r>
              <a:rPr lang="en-US" sz="1600" dirty="0" smtClean="0"/>
              <a:t>White process records history of white </a:t>
            </a:r>
            <a:r>
              <a:rPr lang="en-US" sz="1600" dirty="0" err="1" smtClean="0"/>
              <a:t>msgs</a:t>
            </a:r>
            <a:r>
              <a:rPr lang="en-US" sz="1600" dirty="0" smtClean="0"/>
              <a:t> sent/received on  each channel.</a:t>
            </a:r>
          </a:p>
          <a:p>
            <a:pPr lvl="1"/>
            <a:r>
              <a:rPr lang="en-US" sz="1600" dirty="0" smtClean="0"/>
              <a:t>When a process turns red, it sends these histories along with its snapshot to the initiator process that collects the global snapshot.</a:t>
            </a:r>
          </a:p>
          <a:p>
            <a:pPr lvl="1"/>
            <a:r>
              <a:rPr lang="en-US" sz="1600" dirty="0" smtClean="0"/>
              <a:t>Initiator process evaluates transit(</a:t>
            </a:r>
            <a:r>
              <a:rPr lang="en-US" sz="1600" dirty="0" err="1" smtClean="0"/>
              <a:t>LSi</a:t>
            </a:r>
            <a:r>
              <a:rPr lang="en-US" sz="1600" dirty="0" smtClean="0"/>
              <a:t> , </a:t>
            </a:r>
            <a:r>
              <a:rPr lang="en-US" sz="1600" dirty="0" err="1" smtClean="0"/>
              <a:t>LSj</a:t>
            </a:r>
            <a:r>
              <a:rPr lang="en-US" sz="1600" dirty="0" smtClean="0"/>
              <a:t> ) to compute state of a channel </a:t>
            </a:r>
            <a:r>
              <a:rPr lang="en-US" sz="1600" dirty="0" err="1" smtClean="0"/>
              <a:t>Cij</a:t>
            </a:r>
            <a:r>
              <a:rPr lang="en-US" sz="1600" dirty="0" smtClean="0"/>
              <a:t> :</a:t>
            </a:r>
          </a:p>
          <a:p>
            <a:pPr lvl="1"/>
            <a:r>
              <a:rPr lang="en-US" sz="1600" dirty="0" err="1" smtClean="0"/>
              <a:t>SCij</a:t>
            </a:r>
            <a:r>
              <a:rPr lang="en-US" sz="1600" dirty="0" smtClean="0"/>
              <a:t> = white messages sent by pi on </a:t>
            </a:r>
            <a:r>
              <a:rPr lang="en-US" sz="1600" dirty="0" err="1" smtClean="0"/>
              <a:t>Cij</a:t>
            </a:r>
            <a:r>
              <a:rPr lang="en-US" sz="1600" dirty="0" smtClean="0"/>
              <a:t> − white messages received by </a:t>
            </a:r>
            <a:r>
              <a:rPr lang="en-US" sz="1600" dirty="0" err="1" smtClean="0"/>
              <a:t>pj</a:t>
            </a:r>
            <a:r>
              <a:rPr lang="en-US" sz="1600" dirty="0" smtClean="0"/>
              <a:t> on </a:t>
            </a:r>
            <a:r>
              <a:rPr lang="en-US" sz="1600" dirty="0" err="1" smtClean="0"/>
              <a:t>Cij</a:t>
            </a:r>
            <a:r>
              <a:rPr lang="en-US" sz="1600" dirty="0" smtClean="0"/>
              <a:t> = </a:t>
            </a:r>
            <a:r>
              <a:rPr lang="en-US" sz="1600" dirty="0" smtClean="0"/>
              <a:t>\</a:t>
            </a:r>
          </a:p>
          <a:p>
            <a:pPr lvl="1">
              <a:buNone/>
            </a:pPr>
            <a:r>
              <a:rPr lang="en-US" sz="1600" dirty="0" smtClean="0"/>
              <a:t>{</a:t>
            </a:r>
            <a:r>
              <a:rPr lang="en-US" sz="1600" dirty="0" smtClean="0"/>
              <a:t>send(</a:t>
            </a:r>
            <a:r>
              <a:rPr lang="en-US" sz="1600" dirty="0" err="1" smtClean="0"/>
              <a:t>mij</a:t>
            </a:r>
            <a:r>
              <a:rPr lang="en-US" sz="1600" dirty="0" smtClean="0"/>
              <a:t> )|send(</a:t>
            </a:r>
            <a:r>
              <a:rPr lang="en-US" sz="1600" dirty="0" err="1" smtClean="0"/>
              <a:t>mij</a:t>
            </a:r>
            <a:r>
              <a:rPr lang="en-US" sz="1600" dirty="0" smtClean="0"/>
              <a:t> ) ∈ </a:t>
            </a:r>
            <a:r>
              <a:rPr lang="en-US" sz="1600" dirty="0" err="1" smtClean="0"/>
              <a:t>LSi</a:t>
            </a:r>
            <a:r>
              <a:rPr lang="en-US" sz="1600" dirty="0" smtClean="0"/>
              <a:t> } − {</a:t>
            </a:r>
            <a:r>
              <a:rPr lang="en-US" sz="1600" dirty="0" err="1" smtClean="0"/>
              <a:t>rec</a:t>
            </a:r>
            <a:r>
              <a:rPr lang="en-US" sz="1600" dirty="0" smtClean="0"/>
              <a:t>(</a:t>
            </a:r>
            <a:r>
              <a:rPr lang="en-US" sz="1600" dirty="0" err="1" smtClean="0"/>
              <a:t>mij</a:t>
            </a:r>
            <a:r>
              <a:rPr lang="en-US" sz="1600" dirty="0" smtClean="0"/>
              <a:t> )|</a:t>
            </a:r>
            <a:r>
              <a:rPr lang="en-US" sz="1600" dirty="0" err="1" smtClean="0"/>
              <a:t>rec</a:t>
            </a:r>
            <a:r>
              <a:rPr lang="en-US" sz="1600" dirty="0" smtClean="0"/>
              <a:t>(</a:t>
            </a:r>
            <a:r>
              <a:rPr lang="en-US" sz="1600" dirty="0" err="1" smtClean="0"/>
              <a:t>mij</a:t>
            </a:r>
            <a:r>
              <a:rPr lang="en-US" sz="1600" dirty="0" smtClean="0"/>
              <a:t> ) ∈ </a:t>
            </a:r>
            <a:r>
              <a:rPr lang="en-US" sz="1600" dirty="0" err="1" smtClean="0"/>
              <a:t>LSj</a:t>
            </a:r>
            <a:r>
              <a:rPr lang="en-US" sz="1600" dirty="0" smtClean="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lstStyle/>
          <a:p>
            <a:r>
              <a:rPr lang="en-US" sz="3200" smtClean="0"/>
              <a:t>Non-FIFO Channel Assumption: </a:t>
            </a:r>
            <a:br>
              <a:rPr lang="en-US" sz="3200" smtClean="0"/>
            </a:br>
            <a:r>
              <a:rPr lang="en-US" sz="3200" smtClean="0"/>
              <a:t>Termination Detection</a:t>
            </a:r>
          </a:p>
        </p:txBody>
      </p:sp>
      <p:sp>
        <p:nvSpPr>
          <p:cNvPr id="66563" name="Content Placeholder 2"/>
          <p:cNvSpPr>
            <a:spLocks noGrp="1"/>
          </p:cNvSpPr>
          <p:nvPr>
            <p:ph idx="1"/>
          </p:nvPr>
        </p:nvSpPr>
        <p:spPr>
          <a:xfrm>
            <a:off x="457200" y="1600200"/>
            <a:ext cx="8178800" cy="5562600"/>
          </a:xfrm>
        </p:spPr>
        <p:txBody>
          <a:bodyPr/>
          <a:lstStyle/>
          <a:p>
            <a:r>
              <a:rPr lang="en-US" sz="1800" smtClean="0"/>
              <a:t>Required to detect that no white messages are in transit.</a:t>
            </a:r>
          </a:p>
          <a:p>
            <a:r>
              <a:rPr lang="en-US" sz="1800" smtClean="0"/>
              <a:t>Method 1: Deficiency Counting</a:t>
            </a:r>
          </a:p>
          <a:p>
            <a:pPr lvl="1"/>
            <a:r>
              <a:rPr lang="en-US" sz="1600" smtClean="0"/>
              <a:t>Each process </a:t>
            </a:r>
            <a:r>
              <a:rPr lang="en-US" sz="1600" b="1" i="1" smtClean="0"/>
              <a:t>Pi</a:t>
            </a:r>
            <a:r>
              <a:rPr lang="en-US" sz="1600" smtClean="0"/>
              <a:t>  keeps a counter </a:t>
            </a:r>
            <a:r>
              <a:rPr lang="en-US" sz="1600" b="1" i="1" smtClean="0"/>
              <a:t>cntri</a:t>
            </a:r>
            <a:r>
              <a:rPr lang="en-US" sz="1600" smtClean="0"/>
              <a:t> that indicates the difference between the number of white messages it has sent and received before recording its snapshot.</a:t>
            </a:r>
          </a:p>
          <a:p>
            <a:pPr lvl="1"/>
            <a:r>
              <a:rPr lang="en-US" sz="1600" smtClean="0"/>
              <a:t>It reports this value to the initiator process along with its snapshot and forwards all white messages, it receives henceforth, to the initiator.</a:t>
            </a:r>
          </a:p>
          <a:p>
            <a:pPr lvl="1"/>
            <a:r>
              <a:rPr lang="en-US" sz="1600" smtClean="0"/>
              <a:t>Snapshot collection terminates when the initiator has received </a:t>
            </a:r>
            <a:r>
              <a:rPr lang="el-GR" sz="1600" b="1" i="1" smtClean="0"/>
              <a:t>Σ</a:t>
            </a:r>
            <a:r>
              <a:rPr lang="en-US" sz="1600" b="1" i="1" smtClean="0"/>
              <a:t>i cntri </a:t>
            </a:r>
            <a:r>
              <a:rPr lang="en-US" sz="1600" smtClean="0"/>
              <a:t>number of forwarded white messages.</a:t>
            </a:r>
          </a:p>
          <a:p>
            <a:r>
              <a:rPr lang="en-US" sz="1800" smtClean="0"/>
              <a:t>Method 2</a:t>
            </a:r>
          </a:p>
          <a:p>
            <a:pPr lvl="1"/>
            <a:r>
              <a:rPr lang="en-US" sz="1600" smtClean="0"/>
              <a:t>Each red message sent by a process carries a piggybacked value of the number of white messages sent on that channel before the local state recording.</a:t>
            </a:r>
          </a:p>
          <a:p>
            <a:pPr lvl="1"/>
            <a:r>
              <a:rPr lang="en-US" sz="1600" smtClean="0"/>
              <a:t>Each process keeps a counter for the number of white messages received on each channel.</a:t>
            </a:r>
          </a:p>
          <a:p>
            <a:pPr lvl="1"/>
            <a:r>
              <a:rPr lang="en-US" sz="1600" smtClean="0"/>
              <a:t>A process can detect termination of recording the states of incoming channels when it receives as many white messages on each channel as the value piggybacked on red messages received on that channel.</a:t>
            </a:r>
          </a:p>
          <a:p>
            <a:pPr lvl="1">
              <a:buFont typeface="Monotype Sorts" pitchFamily="2" charset="2"/>
              <a:buNone/>
            </a:pPr>
            <a:endParaRPr lang="en-US" sz="1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lgn="ctr"/>
            <a:r>
              <a:rPr lang="en-US" sz="2800" smtClean="0"/>
              <a:t>Non-FIFO Channel Assumption: Mattern Algorithm</a:t>
            </a:r>
          </a:p>
        </p:txBody>
      </p:sp>
      <p:sp>
        <p:nvSpPr>
          <p:cNvPr id="67587" name="Rectangle 3"/>
          <p:cNvSpPr>
            <a:spLocks noGrp="1" noChangeArrowheads="1"/>
          </p:cNvSpPr>
          <p:nvPr>
            <p:ph type="body" idx="1"/>
          </p:nvPr>
        </p:nvSpPr>
        <p:spPr>
          <a:xfrm>
            <a:off x="457200" y="1828800"/>
            <a:ext cx="8178800" cy="4876800"/>
          </a:xfrm>
        </p:spPr>
        <p:txBody>
          <a:bodyPr/>
          <a:lstStyle/>
          <a:p>
            <a:r>
              <a:rPr lang="en-US" sz="2000" smtClean="0"/>
              <a:t>Uses Vector Clocks and assumes a single initiator</a:t>
            </a:r>
          </a:p>
          <a:p>
            <a:pPr lvl="1">
              <a:lnSpc>
                <a:spcPct val="90000"/>
              </a:lnSpc>
            </a:pPr>
            <a:r>
              <a:rPr lang="en-US" sz="2000" smtClean="0"/>
              <a:t>All process agree on some future </a:t>
            </a:r>
            <a:r>
              <a:rPr lang="en-US" sz="2000" smtClean="0">
                <a:solidFill>
                  <a:srgbClr val="000099"/>
                </a:solidFill>
              </a:rPr>
              <a:t>virtual</a:t>
            </a:r>
            <a:r>
              <a:rPr lang="en-US" sz="2000" smtClean="0"/>
              <a:t> </a:t>
            </a:r>
            <a:r>
              <a:rPr lang="en-US" sz="2000" smtClean="0">
                <a:solidFill>
                  <a:srgbClr val="000099"/>
                </a:solidFill>
              </a:rPr>
              <a:t>time</a:t>
            </a:r>
            <a:r>
              <a:rPr lang="en-US" sz="2000" smtClean="0"/>
              <a:t> </a:t>
            </a:r>
            <a:r>
              <a:rPr lang="en-US" sz="2000" i="1" smtClean="0"/>
              <a:t>s</a:t>
            </a:r>
            <a:r>
              <a:rPr lang="en-US" sz="2000" smtClean="0"/>
              <a:t> or a </a:t>
            </a:r>
            <a:r>
              <a:rPr lang="en-US" sz="2000" smtClean="0">
                <a:solidFill>
                  <a:srgbClr val="000099"/>
                </a:solidFill>
              </a:rPr>
              <a:t>set of virtual time instants</a:t>
            </a:r>
            <a:r>
              <a:rPr lang="en-US" sz="2000" smtClean="0"/>
              <a:t> </a:t>
            </a:r>
            <a:r>
              <a:rPr lang="en-US" sz="2000" i="1" smtClean="0"/>
              <a:t>s</a:t>
            </a:r>
            <a:r>
              <a:rPr lang="en-US" sz="2000" i="1" baseline="-25000" smtClean="0"/>
              <a:t>1</a:t>
            </a:r>
            <a:r>
              <a:rPr lang="en-US" sz="2000" i="1" smtClean="0"/>
              <a:t>,…s</a:t>
            </a:r>
            <a:r>
              <a:rPr lang="en-US" sz="2000" i="1" baseline="-25000" smtClean="0"/>
              <a:t>n</a:t>
            </a:r>
            <a:r>
              <a:rPr lang="en-US" sz="2000" smtClean="0"/>
              <a:t> which are mutually concurrent and </a:t>
            </a:r>
            <a:r>
              <a:rPr lang="en-US" sz="2000" smtClean="0">
                <a:solidFill>
                  <a:srgbClr val="000099"/>
                </a:solidFill>
              </a:rPr>
              <a:t>did not</a:t>
            </a:r>
            <a:r>
              <a:rPr lang="en-US" sz="2000" smtClean="0"/>
              <a:t> </a:t>
            </a:r>
            <a:r>
              <a:rPr lang="en-US" sz="2000" smtClean="0">
                <a:solidFill>
                  <a:srgbClr val="000099"/>
                </a:solidFill>
              </a:rPr>
              <a:t>yet</a:t>
            </a:r>
            <a:r>
              <a:rPr lang="en-US" sz="2000" smtClean="0"/>
              <a:t> occur</a:t>
            </a:r>
            <a:endParaRPr lang="en-US" sz="2000" i="1" smtClean="0"/>
          </a:p>
          <a:p>
            <a:pPr lvl="1">
              <a:lnSpc>
                <a:spcPct val="90000"/>
              </a:lnSpc>
            </a:pPr>
            <a:r>
              <a:rPr lang="en-US" sz="2000" smtClean="0"/>
              <a:t>A process takes its local snapshot at </a:t>
            </a:r>
            <a:r>
              <a:rPr lang="en-US" sz="2000" smtClean="0">
                <a:solidFill>
                  <a:srgbClr val="000099"/>
                </a:solidFill>
              </a:rPr>
              <a:t>virtual time</a:t>
            </a:r>
            <a:r>
              <a:rPr lang="en-US" sz="2000" smtClean="0"/>
              <a:t> </a:t>
            </a:r>
            <a:r>
              <a:rPr lang="en-US" sz="2000" i="1" smtClean="0"/>
              <a:t>s</a:t>
            </a:r>
          </a:p>
          <a:p>
            <a:pPr lvl="1">
              <a:lnSpc>
                <a:spcPct val="90000"/>
              </a:lnSpc>
            </a:pPr>
            <a:r>
              <a:rPr lang="en-US" sz="2000" smtClean="0"/>
              <a:t>After time </a:t>
            </a:r>
            <a:r>
              <a:rPr lang="en-US" sz="2000" i="1" smtClean="0"/>
              <a:t>s</a:t>
            </a:r>
            <a:r>
              <a:rPr lang="en-US" sz="2000" smtClean="0"/>
              <a:t> the local snapshots are collected to construct a global snapshot</a:t>
            </a:r>
          </a:p>
          <a:p>
            <a:pPr lvl="2">
              <a:lnSpc>
                <a:spcPct val="90000"/>
              </a:lnSpc>
            </a:pPr>
            <a:r>
              <a:rPr lang="en-US" sz="1800" smtClean="0"/>
              <a:t>P</a:t>
            </a:r>
            <a:r>
              <a:rPr lang="en-US" sz="1800" baseline="-25000" smtClean="0"/>
              <a:t>i</a:t>
            </a:r>
            <a:r>
              <a:rPr lang="en-US" sz="1800" smtClean="0"/>
              <a:t> ticks and then fixes its next time </a:t>
            </a:r>
            <a:r>
              <a:rPr lang="en-US" sz="1800" i="1" smtClean="0"/>
              <a:t>s</a:t>
            </a:r>
            <a:r>
              <a:rPr lang="en-US" sz="1800" smtClean="0"/>
              <a:t>=C</a:t>
            </a:r>
            <a:r>
              <a:rPr lang="en-US" sz="1800" baseline="-25000" smtClean="0"/>
              <a:t>i</a:t>
            </a:r>
            <a:r>
              <a:rPr lang="en-US" sz="1800" smtClean="0"/>
              <a:t> +(0,…,0,1,0,…,0) to be the common snapshot time</a:t>
            </a:r>
          </a:p>
          <a:p>
            <a:pPr lvl="2">
              <a:lnSpc>
                <a:spcPct val="90000"/>
              </a:lnSpc>
            </a:pPr>
            <a:r>
              <a:rPr lang="en-US" sz="1800" smtClean="0"/>
              <a:t>P</a:t>
            </a:r>
            <a:r>
              <a:rPr lang="en-US" sz="1800" baseline="-25000" smtClean="0"/>
              <a:t>i</a:t>
            </a:r>
            <a:r>
              <a:rPr lang="en-US" sz="1800" smtClean="0"/>
              <a:t> broadcasts </a:t>
            </a:r>
            <a:r>
              <a:rPr lang="en-US" sz="1800" i="1" smtClean="0"/>
              <a:t>s</a:t>
            </a:r>
            <a:r>
              <a:rPr lang="en-US" sz="1800" smtClean="0"/>
              <a:t> </a:t>
            </a:r>
          </a:p>
          <a:p>
            <a:pPr lvl="2">
              <a:lnSpc>
                <a:spcPct val="90000"/>
              </a:lnSpc>
            </a:pPr>
            <a:r>
              <a:rPr lang="en-US" sz="1800" smtClean="0"/>
              <a:t>P</a:t>
            </a:r>
            <a:r>
              <a:rPr lang="en-US" sz="1800" baseline="-25000" smtClean="0"/>
              <a:t>i</a:t>
            </a:r>
            <a:r>
              <a:rPr lang="en-US" sz="1800" smtClean="0"/>
              <a:t> blocks waiting for all the acknowledgements</a:t>
            </a:r>
          </a:p>
          <a:p>
            <a:pPr lvl="2">
              <a:lnSpc>
                <a:spcPct val="90000"/>
              </a:lnSpc>
            </a:pPr>
            <a:r>
              <a:rPr lang="en-US" sz="1800" smtClean="0"/>
              <a:t>P</a:t>
            </a:r>
            <a:r>
              <a:rPr lang="en-US" sz="1800" baseline="-25000" smtClean="0"/>
              <a:t>i</a:t>
            </a:r>
            <a:r>
              <a:rPr lang="en-US" sz="1800" smtClean="0"/>
              <a:t> ticks again (setting C</a:t>
            </a:r>
            <a:r>
              <a:rPr lang="en-US" sz="1800" baseline="-25000" smtClean="0"/>
              <a:t>i</a:t>
            </a:r>
            <a:r>
              <a:rPr lang="en-US" sz="1800" smtClean="0"/>
              <a:t>=</a:t>
            </a:r>
            <a:r>
              <a:rPr lang="en-US" sz="1800" i="1" smtClean="0"/>
              <a:t>s</a:t>
            </a:r>
            <a:r>
              <a:rPr lang="en-US" sz="1800" smtClean="0"/>
              <a:t>), takes its snapshot and broadcast a dummy message (i.e. force everybody else to advance their clocks to a value </a:t>
            </a:r>
            <a:r>
              <a:rPr lang="en-US" sz="1800" smtClean="0">
                <a:sym typeface="Symbol" pitchFamily="18" charset="2"/>
              </a:rPr>
              <a:t> </a:t>
            </a:r>
            <a:r>
              <a:rPr lang="en-US" sz="1800" smtClean="0"/>
              <a:t>s)</a:t>
            </a:r>
          </a:p>
          <a:p>
            <a:pPr lvl="2">
              <a:lnSpc>
                <a:spcPct val="90000"/>
              </a:lnSpc>
            </a:pPr>
            <a:r>
              <a:rPr lang="en-US" sz="1800" smtClean="0"/>
              <a:t>Each process takes its snapshot and sends it to P</a:t>
            </a:r>
            <a:r>
              <a:rPr lang="en-US" sz="1800" baseline="-25000" smtClean="0"/>
              <a:t>i</a:t>
            </a:r>
            <a:r>
              <a:rPr lang="en-US" sz="1800" smtClean="0"/>
              <a:t> when its local clock becomes </a:t>
            </a:r>
            <a:r>
              <a:rPr lang="en-US" sz="1800" smtClean="0">
                <a:sym typeface="Symbol" pitchFamily="18" charset="2"/>
              </a:rPr>
              <a:t> </a:t>
            </a:r>
            <a:r>
              <a:rPr lang="en-US" sz="1800" smtClean="0"/>
              <a:t>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algn="ctr"/>
            <a:r>
              <a:rPr lang="en-US" sz="3200" smtClean="0"/>
              <a:t>Non-FIFO Channel Assumption: </a:t>
            </a:r>
            <a:br>
              <a:rPr lang="en-US" sz="3200" smtClean="0"/>
            </a:br>
            <a:r>
              <a:rPr lang="en-US" sz="3200" smtClean="0"/>
              <a:t>Mattern Algorithm</a:t>
            </a:r>
          </a:p>
        </p:txBody>
      </p:sp>
      <p:sp>
        <p:nvSpPr>
          <p:cNvPr id="68611" name="Rectangle 3"/>
          <p:cNvSpPr>
            <a:spLocks noGrp="1" noChangeArrowheads="1"/>
          </p:cNvSpPr>
          <p:nvPr>
            <p:ph type="body" idx="1"/>
          </p:nvPr>
        </p:nvSpPr>
        <p:spPr>
          <a:xfrm>
            <a:off x="457200" y="1885950"/>
            <a:ext cx="8178800" cy="4743450"/>
          </a:xfrm>
        </p:spPr>
        <p:txBody>
          <a:bodyPr/>
          <a:lstStyle/>
          <a:p>
            <a:r>
              <a:rPr lang="en-US" sz="2000" smtClean="0"/>
              <a:t>Inventing a n+1 </a:t>
            </a:r>
            <a:r>
              <a:rPr lang="en-US" sz="2000" smtClean="0">
                <a:solidFill>
                  <a:srgbClr val="000099"/>
                </a:solidFill>
              </a:rPr>
              <a:t>virtual</a:t>
            </a:r>
            <a:r>
              <a:rPr lang="en-US" sz="2000" smtClean="0"/>
              <a:t> process whose clock is managed by P</a:t>
            </a:r>
            <a:r>
              <a:rPr lang="en-US" sz="2000" baseline="-25000" smtClean="0"/>
              <a:t>i</a:t>
            </a:r>
            <a:r>
              <a:rPr lang="en-US" sz="2000" smtClean="0"/>
              <a:t> </a:t>
            </a:r>
          </a:p>
          <a:p>
            <a:r>
              <a:rPr lang="en-US" sz="2000" smtClean="0"/>
              <a:t>P</a:t>
            </a:r>
            <a:r>
              <a:rPr lang="en-US" sz="2000" baseline="-25000" smtClean="0"/>
              <a:t>i</a:t>
            </a:r>
            <a:r>
              <a:rPr lang="en-US" sz="2000" smtClean="0"/>
              <a:t> can use its clock and because the virtual clock C</a:t>
            </a:r>
            <a:r>
              <a:rPr lang="en-US" sz="2000" baseline="-25000" smtClean="0"/>
              <a:t>n+1</a:t>
            </a:r>
            <a:r>
              <a:rPr lang="en-US" sz="2000" smtClean="0"/>
              <a:t> ticks only when P</a:t>
            </a:r>
            <a:r>
              <a:rPr lang="en-US" sz="2000" baseline="-25000" smtClean="0"/>
              <a:t>i</a:t>
            </a:r>
            <a:r>
              <a:rPr lang="en-US" sz="2000" smtClean="0"/>
              <a:t> initiates a new run of snapshot :</a:t>
            </a:r>
          </a:p>
          <a:p>
            <a:pPr lvl="1"/>
            <a:r>
              <a:rPr lang="en-US" sz="1800" smtClean="0"/>
              <a:t>The first n component of the vector can be omitted</a:t>
            </a:r>
          </a:p>
          <a:p>
            <a:pPr lvl="1"/>
            <a:r>
              <a:rPr lang="en-US" sz="1800" smtClean="0"/>
              <a:t>The first broadcast phase is unnecessary</a:t>
            </a:r>
          </a:p>
          <a:p>
            <a:pPr lvl="1"/>
            <a:r>
              <a:rPr lang="en-US" sz="1800" smtClean="0"/>
              <a:t>Counter modulo 2</a:t>
            </a:r>
          </a:p>
          <a:p>
            <a:pPr lvl="1"/>
            <a:endParaRPr lang="en-US" sz="1800" smtClean="0"/>
          </a:p>
          <a:p>
            <a:pPr lvl="1"/>
            <a:endParaRPr lang="en-US" sz="180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US" smtClean="0"/>
              <a:t>Distributed Operating Systems - Introduction</a:t>
            </a:r>
          </a:p>
        </p:txBody>
      </p:sp>
      <p:sp>
        <p:nvSpPr>
          <p:cNvPr id="5123" name="Rectangle 5"/>
          <p:cNvSpPr>
            <a:spLocks noGrp="1" noChangeArrowheads="1"/>
          </p:cNvSpPr>
          <p:nvPr>
            <p:ph type="subTitle" idx="1"/>
          </p:nvPr>
        </p:nvSpPr>
        <p:spPr/>
        <p:txBody>
          <a:bodyPr/>
          <a:lstStyle/>
          <a:p>
            <a:pPr>
              <a:lnSpc>
                <a:spcPct val="80000"/>
              </a:lnSpc>
            </a:pPr>
            <a:r>
              <a:rPr lang="en-US" smtClean="0"/>
              <a:t>Prof. Nalini Venkatasubramanian</a:t>
            </a:r>
          </a:p>
          <a:p>
            <a:pPr>
              <a:lnSpc>
                <a:spcPct val="80000"/>
              </a:lnSpc>
            </a:pPr>
            <a:r>
              <a:rPr lang="en-US" smtClean="0"/>
              <a:t>(</a:t>
            </a:r>
            <a:r>
              <a:rPr lang="en-US" sz="1600" smtClean="0"/>
              <a:t>includes slides from Prof. Petru Eles and Profs. textbook slides by Kshemkalyani/Singhal</a:t>
            </a:r>
            <a:r>
              <a:rPr lang="en-US" smtClean="0"/>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1885950"/>
            <a:ext cx="8178800" cy="4819650"/>
          </a:xfrm>
        </p:spPr>
        <p:txBody>
          <a:bodyPr/>
          <a:lstStyle/>
          <a:p>
            <a:r>
              <a:rPr lang="en-US" sz="2800" smtClean="0">
                <a:solidFill>
                  <a:schemeClr val="accent1"/>
                </a:solidFill>
              </a:rPr>
              <a:t>Process/Thread Management </a:t>
            </a:r>
          </a:p>
          <a:p>
            <a:pPr lvl="1"/>
            <a:r>
              <a:rPr lang="en-US" sz="2400" smtClean="0">
                <a:solidFill>
                  <a:schemeClr val="accent1"/>
                </a:solidFill>
              </a:rPr>
              <a:t>Scheduling</a:t>
            </a:r>
          </a:p>
          <a:p>
            <a:pPr lvl="1"/>
            <a:r>
              <a:rPr lang="en-US" sz="2400" smtClean="0">
                <a:solidFill>
                  <a:schemeClr val="accent1"/>
                </a:solidFill>
              </a:rPr>
              <a:t>Communication</a:t>
            </a:r>
          </a:p>
          <a:p>
            <a:pPr lvl="1"/>
            <a:r>
              <a:rPr lang="en-US" sz="2400" smtClean="0">
                <a:solidFill>
                  <a:schemeClr val="accent1"/>
                </a:solidFill>
              </a:rPr>
              <a:t>Synchronization</a:t>
            </a:r>
          </a:p>
          <a:p>
            <a:r>
              <a:rPr lang="en-US" sz="2800" smtClean="0">
                <a:solidFill>
                  <a:schemeClr val="accent1"/>
                </a:solidFill>
              </a:rPr>
              <a:t>Memory Management</a:t>
            </a:r>
          </a:p>
          <a:p>
            <a:r>
              <a:rPr lang="en-US" sz="2800" smtClean="0">
                <a:solidFill>
                  <a:schemeClr val="accent1"/>
                </a:solidFill>
              </a:rPr>
              <a:t>Storage Management</a:t>
            </a:r>
          </a:p>
          <a:p>
            <a:r>
              <a:rPr lang="en-US" sz="2800" smtClean="0">
                <a:solidFill>
                  <a:schemeClr val="accent1"/>
                </a:solidFill>
              </a:rPr>
              <a:t>FileSystems Management</a:t>
            </a:r>
          </a:p>
          <a:p>
            <a:r>
              <a:rPr lang="en-US" sz="2800" smtClean="0">
                <a:solidFill>
                  <a:schemeClr val="accent1"/>
                </a:solidFill>
              </a:rPr>
              <a:t>Protection and Security</a:t>
            </a:r>
          </a:p>
          <a:p>
            <a:r>
              <a:rPr lang="en-US" sz="2800" smtClean="0">
                <a:solidFill>
                  <a:schemeClr val="accent1"/>
                </a:solidFill>
              </a:rPr>
              <a:t>Networking </a:t>
            </a:r>
          </a:p>
        </p:txBody>
      </p:sp>
      <p:sp>
        <p:nvSpPr>
          <p:cNvPr id="6147" name="Rectangle 5"/>
          <p:cNvSpPr>
            <a:spLocks noGrp="1" noChangeArrowheads="1"/>
          </p:cNvSpPr>
          <p:nvPr>
            <p:ph type="title"/>
          </p:nvPr>
        </p:nvSpPr>
        <p:spPr/>
        <p:txBody>
          <a:bodyPr/>
          <a:lstStyle/>
          <a:p>
            <a:r>
              <a:rPr lang="en-US" sz="3600" smtClean="0"/>
              <a:t>What does an OS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out)">
                                      <p:cBhvr>
                                        <p:cTn id="7" dur="500"/>
                                        <p:tgtEl>
                                          <p:spTgt spid="819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par>
                                <p:cTn id="8" presetID="4" presetClass="entr" presetSubtype="32" fill="hold" grpId="0"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box(out)">
                                      <p:cBhvr>
                                        <p:cTn id="10" dur="500"/>
                                        <p:tgtEl>
                                          <p:spTgt spid="8195">
                                            <p:txEl>
                                              <p:pRg st="1" end="1"/>
                                            </p:txEl>
                                          </p:spTgt>
                                        </p:tgtEl>
                                      </p:cBhvr>
                                    </p:animEffect>
                                  </p:childTnLst>
                                  <p:subTnLst>
                                    <p:audio>
                                      <p:cMediaNode>
                                        <p:cTn display="0" masterRel="sameClick">
                                          <p:stCondLst>
                                            <p:cond evt="begin" delay="0">
                                              <p:tn val="8"/>
                                            </p:cond>
                                          </p:stCondLst>
                                          <p:endCondLst>
                                            <p:cond evt="onStopAudio" delay="0">
                                              <p:tgtEl>
                                                <p:sldTgt/>
                                              </p:tgtEl>
                                            </p:cond>
                                          </p:endCondLst>
                                        </p:cTn>
                                        <p:tgtEl>
                                          <p:sndTgt r:embed="rId2" name="CAMERA.WAV"/>
                                        </p:tgtEl>
                                      </p:cMediaNode>
                                    </p:audio>
                                  </p:subTnLst>
                                </p:cTn>
                              </p:par>
                              <p:par>
                                <p:cTn id="11" presetID="4" presetClass="entr" presetSubtype="32" fill="hold" grpId="0" nodeType="with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Effect transition="in" filter="box(out)">
                                      <p:cBhvr>
                                        <p:cTn id="13" dur="500"/>
                                        <p:tgtEl>
                                          <p:spTgt spid="8195">
                                            <p:txEl>
                                              <p:pRg st="2" end="2"/>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2" name="CAMERA.WAV"/>
                                        </p:tgtEl>
                                      </p:cMediaNode>
                                    </p:audio>
                                  </p:subTnLst>
                                </p:cTn>
                              </p:par>
                              <p:par>
                                <p:cTn id="14" presetID="4" presetClass="entr" presetSubtype="32" fill="hold" grpId="0" nodeType="withEffect">
                                  <p:stCondLst>
                                    <p:cond delay="0"/>
                                  </p:stCondLst>
                                  <p:childTnLst>
                                    <p:set>
                                      <p:cBhvr>
                                        <p:cTn id="15" dur="1" fill="hold">
                                          <p:stCondLst>
                                            <p:cond delay="0"/>
                                          </p:stCondLst>
                                        </p:cTn>
                                        <p:tgtEl>
                                          <p:spTgt spid="8195">
                                            <p:txEl>
                                              <p:pRg st="3" end="3"/>
                                            </p:txEl>
                                          </p:spTgt>
                                        </p:tgtEl>
                                        <p:attrNameLst>
                                          <p:attrName>style.visibility</p:attrName>
                                        </p:attrNameLst>
                                      </p:cBhvr>
                                      <p:to>
                                        <p:strVal val="visible"/>
                                      </p:to>
                                    </p:set>
                                    <p:animEffect transition="in" filter="box(out)">
                                      <p:cBhvr>
                                        <p:cTn id="16" dur="500"/>
                                        <p:tgtEl>
                                          <p:spTgt spid="8195">
                                            <p:txEl>
                                              <p:pRg st="3" end="3"/>
                                            </p:txEl>
                                          </p:spTgt>
                                        </p:tgtEl>
                                      </p:cBhvr>
                                    </p:animEffect>
                                  </p:childTnLst>
                                  <p:subTnLst>
                                    <p:audio>
                                      <p:cMediaNode>
                                        <p:cTn display="0" masterRel="sameClick">
                                          <p:stCondLst>
                                            <p:cond evt="begin" delay="0">
                                              <p:tn val="14"/>
                                            </p:cond>
                                          </p:stCondLst>
                                          <p:endCondLst>
                                            <p:cond evt="onStopAudio" delay="0">
                                              <p:tgtEl>
                                                <p:sldTgt/>
                                              </p:tgtEl>
                                            </p:cond>
                                          </p:endCondLst>
                                        </p:cTn>
                                        <p:tgtEl>
                                          <p:sndTgt r:embed="rId2" name="CAMERA.WAV"/>
                                        </p:tgtEl>
                                      </p:cMediaNode>
                                    </p:audio>
                                  </p:sub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box(out)">
                                      <p:cBhvr>
                                        <p:cTn id="21" dur="500"/>
                                        <p:tgtEl>
                                          <p:spTgt spid="8195">
                                            <p:txEl>
                                              <p:pRg st="4" end="4"/>
                                            </p:txEl>
                                          </p:spTgt>
                                        </p:tgtEl>
                                      </p:cBhvr>
                                    </p:animEffect>
                                  </p:childTnLst>
                                  <p:subTnLst>
                                    <p:audio>
                                      <p:cMediaNode>
                                        <p:cTn display="0" masterRel="sameClick">
                                          <p:stCondLst>
                                            <p:cond evt="begin" delay="0">
                                              <p:tn val="19"/>
                                            </p:cond>
                                          </p:stCondLst>
                                          <p:endCondLst>
                                            <p:cond evt="onStopAudio" delay="0">
                                              <p:tgtEl>
                                                <p:sldTgt/>
                                              </p:tgtEl>
                                            </p:cond>
                                          </p:endCondLst>
                                        </p:cTn>
                                        <p:tgtEl>
                                          <p:sndTgt r:embed="rId2" name="CAMERA.WAV"/>
                                        </p:tgtEl>
                                      </p:cMediaNode>
                                    </p:audio>
                                  </p:subTnLst>
                                </p:cTn>
                              </p:par>
                            </p:childTnLst>
                          </p:cTn>
                        </p:par>
                      </p:childTnLst>
                    </p:cTn>
                  </p:par>
                  <p:par>
                    <p:cTn id="22" fill="hold">
                      <p:stCondLst>
                        <p:cond delay="indefinite"/>
                      </p:stCondLst>
                      <p:childTnLst>
                        <p:par>
                          <p:cTn id="23" fill="hold">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8195">
                                            <p:txEl>
                                              <p:pRg st="5" end="5"/>
                                            </p:txEl>
                                          </p:spTgt>
                                        </p:tgtEl>
                                        <p:attrNameLst>
                                          <p:attrName>style.visibility</p:attrName>
                                        </p:attrNameLst>
                                      </p:cBhvr>
                                      <p:to>
                                        <p:strVal val="visible"/>
                                      </p:to>
                                    </p:set>
                                    <p:animEffect transition="in" filter="box(out)">
                                      <p:cBhvr>
                                        <p:cTn id="26" dur="500"/>
                                        <p:tgtEl>
                                          <p:spTgt spid="8195">
                                            <p:txEl>
                                              <p:pRg st="5" end="5"/>
                                            </p:txEl>
                                          </p:spTgt>
                                        </p:tgtEl>
                                      </p:cBhvr>
                                    </p:animEffect>
                                  </p:childTnLst>
                                  <p:subTnLst>
                                    <p:audio>
                                      <p:cMediaNode>
                                        <p:cTn display="0" masterRel="sameClick">
                                          <p:stCondLst>
                                            <p:cond evt="begin" delay="0">
                                              <p:tn val="24"/>
                                            </p:cond>
                                          </p:stCondLst>
                                          <p:endCondLst>
                                            <p:cond evt="onStopAudio" delay="0">
                                              <p:tgtEl>
                                                <p:sldTgt/>
                                              </p:tgtEl>
                                            </p:cond>
                                          </p:endCondLst>
                                        </p:cTn>
                                        <p:tgtEl>
                                          <p:sndTgt r:embed="rId2" name="CAMERA.WAV"/>
                                        </p:tgtEl>
                                      </p:cMediaNode>
                                    </p:audio>
                                  </p:subTnLst>
                                </p:cTn>
                              </p:par>
                            </p:childTnLst>
                          </p:cTn>
                        </p:par>
                      </p:childTnLst>
                    </p:cTn>
                  </p:par>
                  <p:par>
                    <p:cTn id="27" fill="hold">
                      <p:stCondLst>
                        <p:cond delay="indefinite"/>
                      </p:stCondLst>
                      <p:childTnLst>
                        <p:par>
                          <p:cTn id="28" fill="hold">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8195">
                                            <p:txEl>
                                              <p:pRg st="6" end="6"/>
                                            </p:txEl>
                                          </p:spTgt>
                                        </p:tgtEl>
                                        <p:attrNameLst>
                                          <p:attrName>style.visibility</p:attrName>
                                        </p:attrNameLst>
                                      </p:cBhvr>
                                      <p:to>
                                        <p:strVal val="visible"/>
                                      </p:to>
                                    </p:set>
                                    <p:animEffect transition="in" filter="box(out)">
                                      <p:cBhvr>
                                        <p:cTn id="31" dur="500"/>
                                        <p:tgtEl>
                                          <p:spTgt spid="8195">
                                            <p:txEl>
                                              <p:pRg st="6" end="6"/>
                                            </p:txEl>
                                          </p:spTgt>
                                        </p:tgtEl>
                                      </p:cBhvr>
                                    </p:animEffect>
                                  </p:childTnLst>
                                  <p:subTnLst>
                                    <p:audio>
                                      <p:cMediaNode>
                                        <p:cTn display="0" masterRel="sameClick">
                                          <p:stCondLst>
                                            <p:cond evt="begin" delay="0">
                                              <p:tn val="29"/>
                                            </p:cond>
                                          </p:stCondLst>
                                          <p:endCondLst>
                                            <p:cond evt="onStopAudio" delay="0">
                                              <p:tgtEl>
                                                <p:sldTgt/>
                                              </p:tgtEl>
                                            </p:cond>
                                          </p:endCondLst>
                                        </p:cTn>
                                        <p:tgtEl>
                                          <p:sndTgt r:embed="rId2" name="CAMERA.WAV"/>
                                        </p:tgtEl>
                                      </p:cMediaNode>
                                    </p:audio>
                                  </p:subTnLst>
                                </p:cTn>
                              </p:par>
                            </p:childTnLst>
                          </p:cTn>
                        </p:par>
                      </p:childTnLst>
                    </p:cTn>
                  </p:par>
                  <p:par>
                    <p:cTn id="32" fill="hold">
                      <p:stCondLst>
                        <p:cond delay="indefinite"/>
                      </p:stCondLst>
                      <p:childTnLst>
                        <p:par>
                          <p:cTn id="33" fill="hold">
                            <p:stCondLst>
                              <p:cond delay="0"/>
                            </p:stCondLst>
                            <p:childTnLst>
                              <p:par>
                                <p:cTn id="34" presetID="4" presetClass="entr" presetSubtype="32" fill="hold" grpId="0" nodeType="clickEffect">
                                  <p:stCondLst>
                                    <p:cond delay="0"/>
                                  </p:stCondLst>
                                  <p:childTnLst>
                                    <p:set>
                                      <p:cBhvr>
                                        <p:cTn id="35" dur="1" fill="hold">
                                          <p:stCondLst>
                                            <p:cond delay="0"/>
                                          </p:stCondLst>
                                        </p:cTn>
                                        <p:tgtEl>
                                          <p:spTgt spid="8195">
                                            <p:txEl>
                                              <p:pRg st="7" end="7"/>
                                            </p:txEl>
                                          </p:spTgt>
                                        </p:tgtEl>
                                        <p:attrNameLst>
                                          <p:attrName>style.visibility</p:attrName>
                                        </p:attrNameLst>
                                      </p:cBhvr>
                                      <p:to>
                                        <p:strVal val="visible"/>
                                      </p:to>
                                    </p:set>
                                    <p:animEffect transition="in" filter="box(out)">
                                      <p:cBhvr>
                                        <p:cTn id="36" dur="500"/>
                                        <p:tgtEl>
                                          <p:spTgt spid="8195">
                                            <p:txEl>
                                              <p:pRg st="7" end="7"/>
                                            </p:txEl>
                                          </p:spTgt>
                                        </p:tgtEl>
                                      </p:cBhvr>
                                    </p:animEffect>
                                  </p:childTnLst>
                                  <p:subTnLst>
                                    <p:audio>
                                      <p:cMediaNode>
                                        <p:cTn display="0" masterRel="sameClick">
                                          <p:stCondLst>
                                            <p:cond evt="begin" delay="0">
                                              <p:tn val="34"/>
                                            </p:cond>
                                          </p:stCondLst>
                                          <p:endCondLst>
                                            <p:cond evt="onStopAudio" delay="0">
                                              <p:tgtEl>
                                                <p:sldTgt/>
                                              </p:tgtEl>
                                            </p:cond>
                                          </p:endCondLst>
                                        </p:cTn>
                                        <p:tgtEl>
                                          <p:sndTgt r:embed="rId2" name="CAMERA.WAV"/>
                                        </p:tgtEl>
                                      </p:cMediaNode>
                                    </p:audio>
                                  </p:subTnLst>
                                </p:cTn>
                              </p:par>
                            </p:childTnLst>
                          </p:cTn>
                        </p:par>
                      </p:childTnLst>
                    </p:cTn>
                  </p:par>
                  <p:par>
                    <p:cTn id="37" fill="hold">
                      <p:stCondLst>
                        <p:cond delay="indefinite"/>
                      </p:stCondLst>
                      <p:childTnLst>
                        <p:par>
                          <p:cTn id="38" fill="hold">
                            <p:stCondLst>
                              <p:cond delay="0"/>
                            </p:stCondLst>
                            <p:childTnLst>
                              <p:par>
                                <p:cTn id="39" presetID="4" presetClass="entr" presetSubtype="32" fill="hold" grpId="0" nodeType="clickEffect">
                                  <p:stCondLst>
                                    <p:cond delay="0"/>
                                  </p:stCondLst>
                                  <p:childTnLst>
                                    <p:set>
                                      <p:cBhvr>
                                        <p:cTn id="40" dur="1" fill="hold">
                                          <p:stCondLst>
                                            <p:cond delay="0"/>
                                          </p:stCondLst>
                                        </p:cTn>
                                        <p:tgtEl>
                                          <p:spTgt spid="8195">
                                            <p:txEl>
                                              <p:pRg st="8" end="8"/>
                                            </p:txEl>
                                          </p:spTgt>
                                        </p:tgtEl>
                                        <p:attrNameLst>
                                          <p:attrName>style.visibility</p:attrName>
                                        </p:attrNameLst>
                                      </p:cBhvr>
                                      <p:to>
                                        <p:strVal val="visible"/>
                                      </p:to>
                                    </p:set>
                                    <p:animEffect transition="in" filter="box(out)">
                                      <p:cBhvr>
                                        <p:cTn id="41" dur="500"/>
                                        <p:tgtEl>
                                          <p:spTgt spid="8195">
                                            <p:txEl>
                                              <p:pRg st="8" end="8"/>
                                            </p:txEl>
                                          </p:spTgt>
                                        </p:tgtEl>
                                      </p:cBhvr>
                                    </p:animEffect>
                                  </p:childTnLst>
                                  <p:subTnLst>
                                    <p:audio>
                                      <p:cMediaNode>
                                        <p:cTn display="0" masterRel="sameClick">
                                          <p:stCondLst>
                                            <p:cond evt="begin" delay="0">
                                              <p:tn val="39"/>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Operating System Types</a:t>
            </a:r>
          </a:p>
        </p:txBody>
      </p:sp>
      <p:sp>
        <p:nvSpPr>
          <p:cNvPr id="12291" name="Rectangle 3"/>
          <p:cNvSpPr>
            <a:spLocks noGrp="1" noChangeArrowheads="1"/>
          </p:cNvSpPr>
          <p:nvPr>
            <p:ph type="body" idx="1"/>
          </p:nvPr>
        </p:nvSpPr>
        <p:spPr/>
        <p:txBody>
          <a:bodyPr/>
          <a:lstStyle/>
          <a:p>
            <a:pPr lvl="1"/>
            <a:r>
              <a:rPr lang="en-US" smtClean="0"/>
              <a:t>Multiprocessor OS</a:t>
            </a:r>
          </a:p>
          <a:p>
            <a:pPr lvl="2"/>
            <a:r>
              <a:rPr lang="en-US" smtClean="0"/>
              <a:t>Looks like a virtual uniprocessor, contains only one copy of the OS, communicates via shared memory, single run queue</a:t>
            </a:r>
          </a:p>
          <a:p>
            <a:pPr lvl="1"/>
            <a:r>
              <a:rPr lang="en-US" smtClean="0"/>
              <a:t>Network OS </a:t>
            </a:r>
          </a:p>
          <a:p>
            <a:pPr lvl="2"/>
            <a:r>
              <a:rPr lang="en-US" smtClean="0"/>
              <a:t>Does not look like a virtual uniprocessor, contains n copies of the OS, communicates via shared files, n run queues</a:t>
            </a:r>
          </a:p>
          <a:p>
            <a:pPr lvl="1"/>
            <a:r>
              <a:rPr lang="en-US" smtClean="0"/>
              <a:t>Distributed OS </a:t>
            </a:r>
          </a:p>
          <a:p>
            <a:pPr lvl="2"/>
            <a:r>
              <a:rPr lang="en-US" smtClean="0"/>
              <a:t>Looks like a virtual uniprocessor (more or less), contains n copies of the OS, communicates via messages, n run queues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3500" smtClean="0"/>
              <a:t>Design Elements</a:t>
            </a:r>
          </a:p>
        </p:txBody>
      </p:sp>
      <p:sp>
        <p:nvSpPr>
          <p:cNvPr id="16387" name="Rectangle 3"/>
          <p:cNvSpPr>
            <a:spLocks noGrp="1" noChangeArrowheads="1"/>
          </p:cNvSpPr>
          <p:nvPr>
            <p:ph type="body" idx="1"/>
          </p:nvPr>
        </p:nvSpPr>
        <p:spPr/>
        <p:txBody>
          <a:bodyPr>
            <a:normAutofit lnSpcReduction="10000"/>
          </a:bodyPr>
          <a:lstStyle/>
          <a:p>
            <a:r>
              <a:rPr lang="en-US" sz="2400" dirty="0" smtClean="0"/>
              <a:t>Communication </a:t>
            </a:r>
            <a:endParaRPr lang="en-US" sz="2400" dirty="0" smtClean="0"/>
          </a:p>
          <a:p>
            <a:pPr lvl="1"/>
            <a:r>
              <a:rPr lang="en-US" sz="1800" dirty="0" smtClean="0"/>
              <a:t>Two basic IPC paradigms used in DOS</a:t>
            </a:r>
          </a:p>
          <a:p>
            <a:pPr lvl="2"/>
            <a:r>
              <a:rPr lang="en-US" sz="1600" dirty="0" smtClean="0"/>
              <a:t>Message Passing (RPC)  and Shared Memory</a:t>
            </a:r>
            <a:endParaRPr lang="en-US" sz="1800" dirty="0" smtClean="0"/>
          </a:p>
          <a:p>
            <a:pPr lvl="1"/>
            <a:r>
              <a:rPr lang="en-US" sz="2000" dirty="0" smtClean="0"/>
              <a:t>synchronous, asynchronous</a:t>
            </a:r>
          </a:p>
          <a:p>
            <a:r>
              <a:rPr lang="en-US" sz="2400" dirty="0" smtClean="0"/>
              <a:t>Process Management</a:t>
            </a:r>
          </a:p>
          <a:p>
            <a:pPr lvl="1"/>
            <a:r>
              <a:rPr lang="en-US" sz="2000" dirty="0" smtClean="0"/>
              <a:t>Process </a:t>
            </a:r>
            <a:r>
              <a:rPr lang="en-US" sz="2000" dirty="0" smtClean="0"/>
              <a:t>synchronization </a:t>
            </a:r>
          </a:p>
          <a:p>
            <a:pPr lvl="2"/>
            <a:r>
              <a:rPr lang="en-US" sz="1600" dirty="0" smtClean="0"/>
              <a:t>Coordination of distributed processes is inevitable</a:t>
            </a:r>
          </a:p>
          <a:p>
            <a:pPr lvl="2"/>
            <a:r>
              <a:rPr lang="en-US" sz="1600" dirty="0" smtClean="0"/>
              <a:t>mutual exclusion, deadlocks, leader election</a:t>
            </a:r>
            <a:endParaRPr lang="en-US" sz="1600" dirty="0" smtClean="0"/>
          </a:p>
          <a:p>
            <a:pPr lvl="1"/>
            <a:r>
              <a:rPr lang="en-US" sz="2000" dirty="0" smtClean="0"/>
              <a:t>Task Partitioning, allocation, load balancing, </a:t>
            </a:r>
            <a:r>
              <a:rPr lang="en-US" sz="2000" dirty="0" smtClean="0"/>
              <a:t>migration</a:t>
            </a:r>
            <a:endParaRPr lang="en-US" sz="2400" dirty="0" smtClean="0"/>
          </a:p>
          <a:p>
            <a:r>
              <a:rPr lang="en-US" sz="2400" dirty="0" err="1" smtClean="0"/>
              <a:t>FileSystems</a:t>
            </a:r>
            <a:endParaRPr lang="en-US" sz="2400" dirty="0" smtClean="0"/>
          </a:p>
          <a:p>
            <a:pPr lvl="1"/>
            <a:r>
              <a:rPr lang="en-US" sz="2000" dirty="0" smtClean="0"/>
              <a:t>Naming of files/directories</a:t>
            </a:r>
          </a:p>
          <a:p>
            <a:pPr lvl="1"/>
            <a:r>
              <a:rPr lang="en-US" sz="2000" dirty="0" smtClean="0"/>
              <a:t>File sharing semantics</a:t>
            </a:r>
          </a:p>
          <a:p>
            <a:pPr lvl="1"/>
            <a:r>
              <a:rPr lang="en-US" sz="2000" dirty="0" smtClean="0"/>
              <a:t>Caching/update/replication</a:t>
            </a:r>
            <a:endParaRPr lang="en-US" sz="24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solidFill>
                  <a:schemeClr val="tx1"/>
                </a:solidFill>
              </a:rPr>
              <a:t>Remote Procedure Call</a:t>
            </a:r>
          </a:p>
        </p:txBody>
      </p:sp>
      <p:sp>
        <p:nvSpPr>
          <p:cNvPr id="17411" name="Text Box 3"/>
          <p:cNvSpPr txBox="1">
            <a:spLocks noChangeArrowheads="1"/>
          </p:cNvSpPr>
          <p:nvPr/>
        </p:nvSpPr>
        <p:spPr bwMode="auto">
          <a:xfrm>
            <a:off x="1066800" y="1981200"/>
            <a:ext cx="7391400" cy="1187450"/>
          </a:xfrm>
          <a:prstGeom prst="rect">
            <a:avLst/>
          </a:prstGeom>
          <a:noFill/>
          <a:ln w="9525">
            <a:noFill/>
            <a:miter lim="800000"/>
            <a:headEnd/>
            <a:tailEnd/>
          </a:ln>
        </p:spPr>
        <p:txBody>
          <a:bodyPr>
            <a:spAutoFit/>
          </a:bodyPr>
          <a:lstStyle/>
          <a:p>
            <a:r>
              <a:rPr lang="en-US" sz="2400"/>
              <a:t>A convenient way to construct a client-server connection without explicitly writing send/ receive type programs (helps maintain transparency).</a:t>
            </a:r>
          </a:p>
        </p:txBody>
      </p:sp>
      <p:pic>
        <p:nvPicPr>
          <p:cNvPr id="17412" name="Picture 4" descr="img020"/>
          <p:cNvPicPr>
            <a:picLocks noChangeAspect="1" noChangeArrowheads="1"/>
          </p:cNvPicPr>
          <p:nvPr/>
        </p:nvPicPr>
        <p:blipFill>
          <a:blip r:embed="rId2" cstate="print"/>
          <a:srcRect/>
          <a:stretch>
            <a:fillRect/>
          </a:stretch>
        </p:blipFill>
        <p:spPr bwMode="auto">
          <a:xfrm>
            <a:off x="1295400" y="3505200"/>
            <a:ext cx="6172200" cy="2389188"/>
          </a:xfrm>
          <a:prstGeom prst="rect">
            <a:avLst/>
          </a:prstGeom>
          <a:noFill/>
          <a:ln w="9525">
            <a:noFill/>
            <a:miter lim="800000"/>
            <a:headEnd/>
            <a:tailEnd/>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06400" y="228600"/>
            <a:ext cx="8432800" cy="1143000"/>
          </a:xfrm>
        </p:spPr>
        <p:txBody>
          <a:bodyPr/>
          <a:lstStyle/>
          <a:p>
            <a:r>
              <a:rPr lang="en-US" smtClean="0">
                <a:solidFill>
                  <a:schemeClr val="tx1"/>
                </a:solidFill>
              </a:rPr>
              <a:t>Remote Procedure Call </a:t>
            </a:r>
            <a:r>
              <a:rPr lang="en-US" sz="2400" smtClean="0">
                <a:solidFill>
                  <a:schemeClr val="tx1"/>
                </a:solidFill>
              </a:rPr>
              <a:t>(cont.)</a:t>
            </a:r>
            <a:endParaRPr lang="en-US" smtClean="0">
              <a:solidFill>
                <a:schemeClr val="tx1"/>
              </a:solidFill>
            </a:endParaRPr>
          </a:p>
        </p:txBody>
      </p:sp>
      <p:sp>
        <p:nvSpPr>
          <p:cNvPr id="22531" name="Rectangle 3"/>
          <p:cNvSpPr>
            <a:spLocks noGrp="1" noChangeArrowheads="1"/>
          </p:cNvSpPr>
          <p:nvPr>
            <p:ph type="body" idx="1"/>
          </p:nvPr>
        </p:nvSpPr>
        <p:spPr>
          <a:xfrm>
            <a:off x="457200" y="2057400"/>
            <a:ext cx="8255000" cy="4591050"/>
          </a:xfrm>
        </p:spPr>
        <p:txBody>
          <a:bodyPr/>
          <a:lstStyle/>
          <a:p>
            <a:r>
              <a:rPr lang="en-US" sz="2200" smtClean="0"/>
              <a:t>Client procedure </a:t>
            </a:r>
            <a:r>
              <a:rPr lang="en-US" sz="2200" b="1" smtClean="0"/>
              <a:t>calls</a:t>
            </a:r>
            <a:r>
              <a:rPr lang="en-US" sz="2200" smtClean="0"/>
              <a:t> the client stub in a normal way </a:t>
            </a:r>
          </a:p>
          <a:p>
            <a:r>
              <a:rPr lang="en-US" sz="2200" smtClean="0"/>
              <a:t>Client stub </a:t>
            </a:r>
            <a:r>
              <a:rPr lang="en-US" sz="2200" b="1" smtClean="0"/>
              <a:t>builds</a:t>
            </a:r>
            <a:r>
              <a:rPr lang="en-US" sz="2200" smtClean="0"/>
              <a:t> a message and </a:t>
            </a:r>
            <a:r>
              <a:rPr lang="en-US" sz="2200" b="1" smtClean="0"/>
              <a:t>traps</a:t>
            </a:r>
            <a:r>
              <a:rPr lang="en-US" sz="2200" smtClean="0"/>
              <a:t> to the kernel </a:t>
            </a:r>
          </a:p>
          <a:p>
            <a:r>
              <a:rPr lang="en-US" sz="2200" smtClean="0"/>
              <a:t>Kernel </a:t>
            </a:r>
            <a:r>
              <a:rPr lang="en-US" sz="2200" b="1" smtClean="0"/>
              <a:t>sends</a:t>
            </a:r>
            <a:r>
              <a:rPr lang="en-US" sz="2200" smtClean="0"/>
              <a:t> the message to remote kernel </a:t>
            </a:r>
          </a:p>
          <a:p>
            <a:r>
              <a:rPr lang="en-US" sz="2200" smtClean="0"/>
              <a:t>Remote kernel </a:t>
            </a:r>
            <a:r>
              <a:rPr lang="en-US" sz="2200" b="1" smtClean="0"/>
              <a:t>gives</a:t>
            </a:r>
            <a:r>
              <a:rPr lang="en-US" sz="2200" smtClean="0"/>
              <a:t> the message to server stub </a:t>
            </a:r>
          </a:p>
          <a:p>
            <a:r>
              <a:rPr lang="en-US" sz="2200" smtClean="0"/>
              <a:t>Server stub </a:t>
            </a:r>
            <a:r>
              <a:rPr lang="en-US" sz="2200" b="1" smtClean="0"/>
              <a:t>unpacks</a:t>
            </a:r>
            <a:r>
              <a:rPr lang="en-US" sz="2200" smtClean="0"/>
              <a:t> parameters and </a:t>
            </a:r>
            <a:r>
              <a:rPr lang="en-US" sz="2200" b="1" smtClean="0"/>
              <a:t>calls</a:t>
            </a:r>
            <a:r>
              <a:rPr lang="en-US" sz="2200" smtClean="0"/>
              <a:t> the server </a:t>
            </a:r>
          </a:p>
          <a:p>
            <a:r>
              <a:rPr lang="en-US" sz="2200" smtClean="0"/>
              <a:t>Server </a:t>
            </a:r>
            <a:r>
              <a:rPr lang="en-US" sz="2200" b="1" smtClean="0"/>
              <a:t>computes</a:t>
            </a:r>
            <a:r>
              <a:rPr lang="en-US" sz="2200" smtClean="0"/>
              <a:t> results and </a:t>
            </a:r>
            <a:r>
              <a:rPr lang="en-US" sz="2200" b="1" smtClean="0"/>
              <a:t>returns</a:t>
            </a:r>
            <a:r>
              <a:rPr lang="en-US" sz="2200" smtClean="0"/>
              <a:t> it to server stub </a:t>
            </a:r>
          </a:p>
          <a:p>
            <a:r>
              <a:rPr lang="en-US" sz="2200" smtClean="0"/>
              <a:t>Server stub </a:t>
            </a:r>
            <a:r>
              <a:rPr lang="en-US" sz="2200" b="1" smtClean="0"/>
              <a:t>packs</a:t>
            </a:r>
            <a:r>
              <a:rPr lang="en-US" sz="2200" smtClean="0"/>
              <a:t> results in a message and </a:t>
            </a:r>
            <a:r>
              <a:rPr lang="en-US" sz="2200" b="1" smtClean="0"/>
              <a:t>traps</a:t>
            </a:r>
            <a:r>
              <a:rPr lang="en-US" sz="2200" smtClean="0"/>
              <a:t> to kernel </a:t>
            </a:r>
          </a:p>
          <a:p>
            <a:r>
              <a:rPr lang="en-US" sz="2200" smtClean="0"/>
              <a:t>Remote kernel </a:t>
            </a:r>
            <a:r>
              <a:rPr lang="en-US" sz="2200" b="1" smtClean="0"/>
              <a:t>sends</a:t>
            </a:r>
            <a:r>
              <a:rPr lang="en-US" sz="2200" smtClean="0"/>
              <a:t> message to client kernel </a:t>
            </a:r>
          </a:p>
          <a:p>
            <a:r>
              <a:rPr lang="en-US" sz="2200" smtClean="0"/>
              <a:t>Client kernel </a:t>
            </a:r>
            <a:r>
              <a:rPr lang="en-US" sz="2200" b="1" smtClean="0"/>
              <a:t>gives</a:t>
            </a:r>
            <a:r>
              <a:rPr lang="en-US" sz="2200" smtClean="0"/>
              <a:t> message to client stub </a:t>
            </a:r>
          </a:p>
          <a:p>
            <a:r>
              <a:rPr lang="en-US" sz="2200" smtClean="0"/>
              <a:t>Client stub </a:t>
            </a:r>
            <a:r>
              <a:rPr lang="en-US" sz="2200" b="1" smtClean="0"/>
              <a:t>unpacks</a:t>
            </a:r>
            <a:r>
              <a:rPr lang="en-US" sz="2200" smtClean="0"/>
              <a:t> results and </a:t>
            </a:r>
            <a:r>
              <a:rPr lang="en-US" sz="2200" b="1" smtClean="0"/>
              <a:t>returns</a:t>
            </a:r>
            <a:r>
              <a:rPr lang="en-US" sz="2200" smtClean="0"/>
              <a:t> to client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normAutofit fontScale="90000"/>
          </a:bodyPr>
          <a:lstStyle/>
          <a:p>
            <a:r>
              <a:rPr lang="en-US" smtClean="0"/>
              <a:t>Communication in Distributed Systems</a:t>
            </a:r>
          </a:p>
        </p:txBody>
      </p:sp>
      <p:sp>
        <p:nvSpPr>
          <p:cNvPr id="23554" name="Footer Placeholder 4"/>
          <p:cNvSpPr>
            <a:spLocks noGrp="1"/>
          </p:cNvSpPr>
          <p:nvPr>
            <p:ph type="ftr" sz="quarter" idx="11"/>
          </p:nvPr>
        </p:nvSpPr>
        <p:spPr>
          <a:noFill/>
        </p:spPr>
        <p:txBody>
          <a:bodyPr/>
          <a:lstStyle/>
          <a:p>
            <a:r>
              <a:rPr lang="en-US"/>
              <a:t>Distributed Systems </a:t>
            </a:r>
          </a:p>
        </p:txBody>
      </p:sp>
      <p:sp>
        <p:nvSpPr>
          <p:cNvPr id="23555" name="Slide Number Placeholder 5"/>
          <p:cNvSpPr>
            <a:spLocks noGrp="1"/>
          </p:cNvSpPr>
          <p:nvPr>
            <p:ph type="sldNum" sz="quarter" idx="12"/>
          </p:nvPr>
        </p:nvSpPr>
        <p:spPr>
          <a:noFill/>
        </p:spPr>
        <p:txBody>
          <a:bodyPr/>
          <a:lstStyle/>
          <a:p>
            <a:fld id="{1959B164-BD70-43AF-A15E-1CD6C0CD4C22}" type="slidenum">
              <a:rPr lang="en-US"/>
              <a:pPr/>
              <a:t>5</a:t>
            </a:fld>
            <a:endParaRPr lang="en-US"/>
          </a:p>
        </p:txBody>
      </p:sp>
      <p:sp>
        <p:nvSpPr>
          <p:cNvPr id="23557" name="Rectangle 3"/>
          <p:cNvSpPr>
            <a:spLocks noGrp="1" noChangeArrowheads="1"/>
          </p:cNvSpPr>
          <p:nvPr>
            <p:ph sz="quarter" idx="1"/>
          </p:nvPr>
        </p:nvSpPr>
        <p:spPr/>
        <p:txBody>
          <a:bodyPr>
            <a:normAutofit/>
          </a:bodyPr>
          <a:lstStyle/>
          <a:p>
            <a:pPr>
              <a:lnSpc>
                <a:spcPct val="90000"/>
              </a:lnSpc>
            </a:pPr>
            <a:r>
              <a:rPr lang="en-US" smtClean="0"/>
              <a:t>Provide support for entities to communicate among themselves</a:t>
            </a:r>
          </a:p>
          <a:p>
            <a:pPr lvl="1">
              <a:lnSpc>
                <a:spcPct val="90000"/>
              </a:lnSpc>
            </a:pPr>
            <a:r>
              <a:rPr lang="en-US" smtClean="0"/>
              <a:t>Centralized (traditional) OS’s - local communication support</a:t>
            </a:r>
          </a:p>
          <a:p>
            <a:pPr lvl="1">
              <a:lnSpc>
                <a:spcPct val="90000"/>
              </a:lnSpc>
            </a:pPr>
            <a:r>
              <a:rPr lang="en-US" smtClean="0"/>
              <a:t>Distributed systems - communication across machine boundaries (WAN, LAN).</a:t>
            </a:r>
          </a:p>
          <a:p>
            <a:pPr>
              <a:lnSpc>
                <a:spcPct val="90000"/>
              </a:lnSpc>
            </a:pPr>
            <a:r>
              <a:rPr lang="en-US" smtClean="0"/>
              <a:t>2 paradigms</a:t>
            </a:r>
          </a:p>
          <a:p>
            <a:pPr lvl="1">
              <a:lnSpc>
                <a:spcPct val="90000"/>
              </a:lnSpc>
            </a:pPr>
            <a:r>
              <a:rPr lang="en-US" smtClean="0"/>
              <a:t>Message Passing</a:t>
            </a:r>
          </a:p>
          <a:p>
            <a:pPr lvl="2">
              <a:lnSpc>
                <a:spcPct val="90000"/>
              </a:lnSpc>
            </a:pPr>
            <a:r>
              <a:rPr lang="en-US" smtClean="0"/>
              <a:t>Processes communicate by sharing messages</a:t>
            </a:r>
            <a:endParaRPr lang="en-US" sz="1600" smtClean="0"/>
          </a:p>
          <a:p>
            <a:pPr lvl="1">
              <a:lnSpc>
                <a:spcPct val="90000"/>
              </a:lnSpc>
            </a:pPr>
            <a:r>
              <a:rPr lang="en-US" smtClean="0"/>
              <a:t>Distributed Shared Memory (DSM)</a:t>
            </a:r>
          </a:p>
          <a:p>
            <a:pPr lvl="2">
              <a:lnSpc>
                <a:spcPct val="90000"/>
              </a:lnSpc>
            </a:pPr>
            <a:r>
              <a:rPr lang="en-US" smtClean="0"/>
              <a:t>Communication through a virtual shared memory.</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3200" dirty="0" smtClean="0"/>
              <a:t>Distributed Shared Memory</a:t>
            </a:r>
            <a:endParaRPr lang="en-US" sz="3200" dirty="0" smtClean="0"/>
          </a:p>
        </p:txBody>
      </p:sp>
      <p:sp>
        <p:nvSpPr>
          <p:cNvPr id="27651" name="Rectangle 3"/>
          <p:cNvSpPr>
            <a:spLocks noGrp="1" noChangeArrowheads="1"/>
          </p:cNvSpPr>
          <p:nvPr>
            <p:ph type="body" idx="1"/>
          </p:nvPr>
        </p:nvSpPr>
        <p:spPr/>
        <p:txBody>
          <a:bodyPr/>
          <a:lstStyle/>
          <a:p>
            <a:r>
              <a:rPr lang="en-US" sz="2400" dirty="0" smtClean="0"/>
              <a:t>Provides </a:t>
            </a:r>
            <a:r>
              <a:rPr lang="en-US" sz="2400" dirty="0" smtClean="0"/>
              <a:t>a shared-memory abstraction in the loosely coupled distributed-memory processors.</a:t>
            </a:r>
            <a:endParaRPr lang="en-US" sz="2400" dirty="0" smtClean="0"/>
          </a:p>
          <a:p>
            <a:r>
              <a:rPr lang="en-US" sz="2400" dirty="0" smtClean="0"/>
              <a:t>Issues </a:t>
            </a:r>
          </a:p>
          <a:p>
            <a:pPr lvl="1"/>
            <a:r>
              <a:rPr lang="en-US" sz="2200" dirty="0" smtClean="0"/>
              <a:t>Granularity </a:t>
            </a:r>
            <a:r>
              <a:rPr lang="en-US" sz="2200" dirty="0" smtClean="0"/>
              <a:t>of the block size</a:t>
            </a:r>
          </a:p>
          <a:p>
            <a:pPr lvl="1"/>
            <a:r>
              <a:rPr lang="en-US" sz="2200" dirty="0" smtClean="0"/>
              <a:t>Synchronization</a:t>
            </a:r>
          </a:p>
          <a:p>
            <a:pPr lvl="1"/>
            <a:r>
              <a:rPr lang="en-US" sz="2200" dirty="0" smtClean="0"/>
              <a:t>Memory Coherence (Consistency models)</a:t>
            </a:r>
          </a:p>
          <a:p>
            <a:pPr lvl="1"/>
            <a:r>
              <a:rPr lang="en-US" sz="2200" dirty="0" smtClean="0"/>
              <a:t>Data Location and Access</a:t>
            </a:r>
          </a:p>
          <a:p>
            <a:pPr lvl="1"/>
            <a:r>
              <a:rPr lang="en-US" sz="2200" dirty="0" smtClean="0"/>
              <a:t>Replacement Strategies</a:t>
            </a:r>
          </a:p>
          <a:p>
            <a:pPr lvl="1"/>
            <a:r>
              <a:rPr lang="en-US" sz="2200" dirty="0" smtClean="0"/>
              <a:t>Thrashing</a:t>
            </a:r>
          </a:p>
          <a:p>
            <a:pPr lvl="1"/>
            <a:r>
              <a:rPr lang="en-US" sz="2200" dirty="0" smtClean="0"/>
              <a:t>Heterogeneity</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Distributed Mutual Exclusion</a:t>
            </a:r>
          </a:p>
        </p:txBody>
      </p:sp>
      <p:sp>
        <p:nvSpPr>
          <p:cNvPr id="29699" name="Rectangle 3"/>
          <p:cNvSpPr>
            <a:spLocks noGrp="1" noChangeArrowheads="1"/>
          </p:cNvSpPr>
          <p:nvPr>
            <p:ph type="body" idx="1"/>
          </p:nvPr>
        </p:nvSpPr>
        <p:spPr/>
        <p:txBody>
          <a:bodyPr/>
          <a:lstStyle/>
          <a:p>
            <a:pPr>
              <a:lnSpc>
                <a:spcPct val="90000"/>
              </a:lnSpc>
            </a:pPr>
            <a:r>
              <a:rPr lang="en-US" sz="2800" smtClean="0"/>
              <a:t>Mutual exclusion </a:t>
            </a:r>
          </a:p>
          <a:p>
            <a:pPr lvl="2">
              <a:lnSpc>
                <a:spcPct val="90000"/>
              </a:lnSpc>
            </a:pPr>
            <a:r>
              <a:rPr lang="en-US" sz="2000" smtClean="0"/>
              <a:t>ensures that concurrent processes have serialized access to shared resources  - the </a:t>
            </a:r>
            <a:r>
              <a:rPr lang="en-US" sz="2000" b="1" i="1" smtClean="0">
                <a:solidFill>
                  <a:srgbClr val="CC0000"/>
                </a:solidFill>
              </a:rPr>
              <a:t>critical section problem</a:t>
            </a:r>
            <a:r>
              <a:rPr lang="en-US" sz="2000" smtClean="0"/>
              <a:t>.</a:t>
            </a:r>
          </a:p>
          <a:p>
            <a:pPr lvl="2">
              <a:lnSpc>
                <a:spcPct val="90000"/>
              </a:lnSpc>
            </a:pPr>
            <a:r>
              <a:rPr lang="en-US" sz="2000" smtClean="0"/>
              <a:t>At any point in time, only one process can be executing in its critical section.</a:t>
            </a:r>
          </a:p>
          <a:p>
            <a:pPr lvl="1">
              <a:lnSpc>
                <a:spcPct val="90000"/>
              </a:lnSpc>
            </a:pPr>
            <a:r>
              <a:rPr lang="en-US" sz="2400" smtClean="0"/>
              <a:t>Shared variables (semaphores) cannot be used in a distributed system</a:t>
            </a:r>
          </a:p>
          <a:p>
            <a:pPr lvl="3">
              <a:lnSpc>
                <a:spcPct val="90000"/>
              </a:lnSpc>
            </a:pPr>
            <a:r>
              <a:rPr lang="en-US" sz="1800" smtClean="0"/>
              <a:t>Mutual exclusion must be based on message passing, in the context of unpredictable delays and incomplete knowledge</a:t>
            </a:r>
          </a:p>
          <a:p>
            <a:pPr lvl="2">
              <a:lnSpc>
                <a:spcPct val="90000"/>
              </a:lnSpc>
            </a:pPr>
            <a:r>
              <a:rPr lang="en-US" sz="2000" smtClean="0"/>
              <a:t>In some applications (e.g. transaction processing) the resource is managed by a server which implements its own lock along with mechanisms to synchronize access to the resource.</a:t>
            </a:r>
          </a:p>
          <a:p>
            <a:pPr lvl="1">
              <a:lnSpc>
                <a:spcPct val="90000"/>
              </a:lnSpc>
            </a:pPr>
            <a:endParaRPr lang="en-US" sz="240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sz="3600" smtClean="0"/>
              <a:t>Approaches to Distributed Mutual Exclusion</a:t>
            </a:r>
          </a:p>
        </p:txBody>
      </p:sp>
      <p:sp>
        <p:nvSpPr>
          <p:cNvPr id="30723" name="Rectangle 3"/>
          <p:cNvSpPr>
            <a:spLocks noGrp="1" noChangeArrowheads="1"/>
          </p:cNvSpPr>
          <p:nvPr>
            <p:ph type="body" idx="1"/>
          </p:nvPr>
        </p:nvSpPr>
        <p:spPr/>
        <p:txBody>
          <a:bodyPr/>
          <a:lstStyle/>
          <a:p>
            <a:pPr>
              <a:lnSpc>
                <a:spcPct val="80000"/>
              </a:lnSpc>
            </a:pPr>
            <a:r>
              <a:rPr lang="en-US" sz="2000" smtClean="0"/>
              <a:t>Central coordinator based approach</a:t>
            </a:r>
          </a:p>
          <a:p>
            <a:pPr lvl="1">
              <a:lnSpc>
                <a:spcPct val="80000"/>
              </a:lnSpc>
            </a:pPr>
            <a:r>
              <a:rPr lang="en-US" sz="1800" smtClean="0"/>
              <a:t>A centralized coordinator determines who enters the CS</a:t>
            </a:r>
          </a:p>
          <a:p>
            <a:pPr lvl="1">
              <a:lnSpc>
                <a:spcPct val="80000"/>
              </a:lnSpc>
              <a:buFont typeface="Monotype Sorts" pitchFamily="2" charset="2"/>
              <a:buNone/>
            </a:pPr>
            <a:endParaRPr lang="en-US" sz="1800" smtClean="0"/>
          </a:p>
          <a:p>
            <a:pPr>
              <a:lnSpc>
                <a:spcPct val="80000"/>
              </a:lnSpc>
            </a:pPr>
            <a:r>
              <a:rPr lang="en-US" sz="2000" smtClean="0"/>
              <a:t>Distributed approaches to mutual exclusion</a:t>
            </a:r>
          </a:p>
          <a:p>
            <a:pPr lvl="1">
              <a:lnSpc>
                <a:spcPct val="80000"/>
              </a:lnSpc>
            </a:pPr>
            <a:r>
              <a:rPr lang="en-US" sz="1800" smtClean="0"/>
              <a:t>Token based approach</a:t>
            </a:r>
          </a:p>
          <a:p>
            <a:pPr lvl="2">
              <a:lnSpc>
                <a:spcPct val="80000"/>
              </a:lnSpc>
            </a:pPr>
            <a:r>
              <a:rPr lang="en-US" sz="1600" smtClean="0"/>
              <a:t>A unique token is shared among the sites. A site is allowed to enter its CS if it possesses the token.</a:t>
            </a:r>
          </a:p>
          <a:p>
            <a:pPr lvl="2">
              <a:lnSpc>
                <a:spcPct val="80000"/>
              </a:lnSpc>
            </a:pPr>
            <a:r>
              <a:rPr lang="en-US" sz="1600" smtClean="0"/>
              <a:t>Mutual exclusion is ensured because the token is unique.</a:t>
            </a:r>
          </a:p>
          <a:p>
            <a:pPr lvl="1">
              <a:lnSpc>
                <a:spcPct val="80000"/>
              </a:lnSpc>
            </a:pPr>
            <a:r>
              <a:rPr lang="en-US" sz="1800" smtClean="0"/>
              <a:t>Non-token based approach</a:t>
            </a:r>
          </a:p>
          <a:p>
            <a:pPr lvl="2">
              <a:lnSpc>
                <a:spcPct val="80000"/>
              </a:lnSpc>
            </a:pPr>
            <a:r>
              <a:rPr lang="en-US" sz="1600" smtClean="0"/>
              <a:t>Two or more successive rounds of messages are exchanged among the sites to determine which site will enter the CS next.</a:t>
            </a:r>
          </a:p>
          <a:p>
            <a:pPr lvl="1">
              <a:lnSpc>
                <a:spcPct val="80000"/>
              </a:lnSpc>
            </a:pPr>
            <a:r>
              <a:rPr lang="en-US" sz="1800" smtClean="0"/>
              <a:t>Quorum based approach</a:t>
            </a:r>
          </a:p>
          <a:p>
            <a:pPr lvl="2">
              <a:lnSpc>
                <a:spcPct val="80000"/>
              </a:lnSpc>
            </a:pPr>
            <a:r>
              <a:rPr lang="en-US" sz="1600" smtClean="0"/>
              <a:t>Each site requests permission to execute the CS from a subset of sites (called a quorum).</a:t>
            </a:r>
          </a:p>
          <a:p>
            <a:pPr lvl="2">
              <a:lnSpc>
                <a:spcPct val="80000"/>
              </a:lnSpc>
            </a:pPr>
            <a:r>
              <a:rPr lang="en-US" sz="1600" smtClean="0"/>
              <a:t>Any two quorums contain a common site. This common site is responsible to make sure that only one request executes the CS at any time.</a:t>
            </a:r>
          </a:p>
          <a:p>
            <a:pPr lvl="2">
              <a:lnSpc>
                <a:spcPct val="80000"/>
              </a:lnSpc>
            </a:pPr>
            <a:endParaRPr lang="en-US" sz="1600" smtClean="0"/>
          </a:p>
          <a:p>
            <a:pPr>
              <a:lnSpc>
                <a:spcPct val="80000"/>
              </a:lnSpc>
              <a:buFont typeface="Monotype Sorts" pitchFamily="2" charset="2"/>
              <a:buNone/>
            </a:pPr>
            <a:endParaRPr lang="en-US" sz="200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mtClean="0"/>
              <a:t>Requirements/Conditions</a:t>
            </a:r>
          </a:p>
        </p:txBody>
      </p:sp>
      <p:sp>
        <p:nvSpPr>
          <p:cNvPr id="32771" name="Rectangle 3"/>
          <p:cNvSpPr>
            <a:spLocks noGrp="1" noChangeArrowheads="1"/>
          </p:cNvSpPr>
          <p:nvPr>
            <p:ph type="body" idx="1"/>
          </p:nvPr>
        </p:nvSpPr>
        <p:spPr/>
        <p:txBody>
          <a:bodyPr/>
          <a:lstStyle/>
          <a:p>
            <a:pPr>
              <a:lnSpc>
                <a:spcPct val="80000"/>
              </a:lnSpc>
            </a:pPr>
            <a:r>
              <a:rPr lang="en-US" sz="2800" smtClean="0"/>
              <a:t>Safety Property (</a:t>
            </a:r>
            <a:r>
              <a:rPr lang="en-US" sz="2800" i="1" smtClean="0">
                <a:solidFill>
                  <a:srgbClr val="CC0000"/>
                </a:solidFill>
              </a:rPr>
              <a:t>Mutual Exclusion</a:t>
            </a:r>
            <a:r>
              <a:rPr lang="en-US" sz="2800" smtClean="0"/>
              <a:t>)</a:t>
            </a:r>
          </a:p>
          <a:p>
            <a:pPr lvl="1">
              <a:lnSpc>
                <a:spcPct val="80000"/>
              </a:lnSpc>
            </a:pPr>
            <a:r>
              <a:rPr lang="en-US" sz="2400" smtClean="0"/>
              <a:t>At any instant, only one process can execute the critical section.</a:t>
            </a:r>
          </a:p>
          <a:p>
            <a:pPr>
              <a:lnSpc>
                <a:spcPct val="80000"/>
              </a:lnSpc>
            </a:pPr>
            <a:r>
              <a:rPr lang="en-US" sz="2800" smtClean="0"/>
              <a:t>Liveness Property (</a:t>
            </a:r>
            <a:r>
              <a:rPr lang="en-US" sz="2800" i="1" smtClean="0">
                <a:solidFill>
                  <a:srgbClr val="CC0000"/>
                </a:solidFill>
              </a:rPr>
              <a:t>Progress</a:t>
            </a:r>
            <a:r>
              <a:rPr lang="en-US" sz="2800" smtClean="0"/>
              <a:t>)</a:t>
            </a:r>
          </a:p>
          <a:p>
            <a:pPr lvl="1">
              <a:lnSpc>
                <a:spcPct val="80000"/>
              </a:lnSpc>
            </a:pPr>
            <a:r>
              <a:rPr lang="en-US" sz="2400" smtClean="0"/>
              <a:t>This property states the absence of deadlock and starvation. Two or more sites should not endlessly wait for messages which will never arrive.</a:t>
            </a:r>
          </a:p>
          <a:p>
            <a:pPr>
              <a:lnSpc>
                <a:spcPct val="80000"/>
              </a:lnSpc>
            </a:pPr>
            <a:r>
              <a:rPr lang="en-US" sz="2800" smtClean="0"/>
              <a:t>Fairness (</a:t>
            </a:r>
            <a:r>
              <a:rPr lang="en-US" sz="2800" i="1" smtClean="0">
                <a:solidFill>
                  <a:srgbClr val="CC0000"/>
                </a:solidFill>
              </a:rPr>
              <a:t>Bounded Waiting</a:t>
            </a:r>
            <a:r>
              <a:rPr lang="en-US" sz="2800" smtClean="0"/>
              <a:t>)</a:t>
            </a:r>
          </a:p>
          <a:p>
            <a:pPr lvl="1">
              <a:lnSpc>
                <a:spcPct val="80000"/>
              </a:lnSpc>
            </a:pPr>
            <a:r>
              <a:rPr lang="en-US" sz="2400" smtClean="0"/>
              <a:t>Each process gets a fair chance to execute the CS. Fairness property generally means the CS execution requests are executed in the order of their arrival (time is determined by a logical clock) in the system.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r>
              <a:rPr lang="en-US" sz="3600" smtClean="0"/>
              <a:t>Performance Metrics for Mutual Exclusion Algorithms</a:t>
            </a:r>
          </a:p>
        </p:txBody>
      </p:sp>
      <p:sp>
        <p:nvSpPr>
          <p:cNvPr id="33795" name="Rectangle 3"/>
          <p:cNvSpPr>
            <a:spLocks noGrp="1" noChangeArrowheads="1"/>
          </p:cNvSpPr>
          <p:nvPr>
            <p:ph type="body" idx="1"/>
          </p:nvPr>
        </p:nvSpPr>
        <p:spPr/>
        <p:txBody>
          <a:bodyPr/>
          <a:lstStyle/>
          <a:p>
            <a:pPr>
              <a:lnSpc>
                <a:spcPct val="80000"/>
              </a:lnSpc>
            </a:pPr>
            <a:r>
              <a:rPr lang="en-US" sz="2400" smtClean="0">
                <a:solidFill>
                  <a:srgbClr val="006600"/>
                </a:solidFill>
              </a:rPr>
              <a:t>Message complexity</a:t>
            </a:r>
          </a:p>
          <a:p>
            <a:pPr lvl="1">
              <a:lnSpc>
                <a:spcPct val="80000"/>
              </a:lnSpc>
            </a:pPr>
            <a:r>
              <a:rPr lang="en-US" sz="2000" smtClean="0"/>
              <a:t>The number of messages required per CS execution by a site.</a:t>
            </a:r>
          </a:p>
          <a:p>
            <a:pPr>
              <a:lnSpc>
                <a:spcPct val="80000"/>
              </a:lnSpc>
            </a:pPr>
            <a:r>
              <a:rPr lang="en-US" sz="2400" smtClean="0">
                <a:solidFill>
                  <a:srgbClr val="006600"/>
                </a:solidFill>
              </a:rPr>
              <a:t>Synchronization delay</a:t>
            </a:r>
          </a:p>
          <a:p>
            <a:pPr lvl="1">
              <a:lnSpc>
                <a:spcPct val="80000"/>
              </a:lnSpc>
            </a:pPr>
            <a:r>
              <a:rPr lang="en-US" sz="2000" smtClean="0"/>
              <a:t>After a site leaves the CS, it is the time required before the next site enters the CS</a:t>
            </a:r>
          </a:p>
          <a:p>
            <a:pPr>
              <a:lnSpc>
                <a:spcPct val="80000"/>
              </a:lnSpc>
            </a:pPr>
            <a:r>
              <a:rPr lang="en-US" sz="2400" smtClean="0">
                <a:solidFill>
                  <a:srgbClr val="006600"/>
                </a:solidFill>
              </a:rPr>
              <a:t>Response time</a:t>
            </a:r>
          </a:p>
          <a:p>
            <a:pPr lvl="1">
              <a:lnSpc>
                <a:spcPct val="80000"/>
              </a:lnSpc>
            </a:pPr>
            <a:r>
              <a:rPr lang="en-US" sz="2000" smtClean="0"/>
              <a:t>The time interval a request waits for its CS execution to be over after its request messages have been sent out</a:t>
            </a:r>
          </a:p>
          <a:p>
            <a:pPr>
              <a:lnSpc>
                <a:spcPct val="80000"/>
              </a:lnSpc>
            </a:pPr>
            <a:r>
              <a:rPr lang="en-US" sz="2400" smtClean="0">
                <a:solidFill>
                  <a:srgbClr val="006600"/>
                </a:solidFill>
              </a:rPr>
              <a:t>System throughput</a:t>
            </a:r>
          </a:p>
          <a:p>
            <a:pPr lvl="1">
              <a:lnSpc>
                <a:spcPct val="80000"/>
              </a:lnSpc>
            </a:pPr>
            <a:r>
              <a:rPr lang="en-US" sz="2000" smtClean="0"/>
              <a:t>The rate at which the system executes requests for the CS.</a:t>
            </a:r>
          </a:p>
          <a:p>
            <a:pPr>
              <a:lnSpc>
                <a:spcPct val="80000"/>
              </a:lnSpc>
              <a:buFont typeface="Monotype Sorts" pitchFamily="2" charset="2"/>
              <a:buNone/>
            </a:pPr>
            <a:r>
              <a:rPr lang="en-US" sz="2400" smtClean="0"/>
              <a:t>			System throughput=1/(SD+E)</a:t>
            </a:r>
          </a:p>
          <a:p>
            <a:pPr lvl="1">
              <a:lnSpc>
                <a:spcPct val="80000"/>
              </a:lnSpc>
              <a:buFont typeface="Monotype Sorts" pitchFamily="2" charset="2"/>
              <a:buNone/>
            </a:pPr>
            <a:r>
              <a:rPr lang="en-US" sz="2000" smtClean="0"/>
              <a:t>   where SD is the synchronization delay and E is the average critical section execution time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600" smtClean="0"/>
              <a:t>Mutual Exclusion Techniques Covered</a:t>
            </a:r>
          </a:p>
        </p:txBody>
      </p:sp>
      <p:sp>
        <p:nvSpPr>
          <p:cNvPr id="35843" name="Rectangle 3"/>
          <p:cNvSpPr>
            <a:spLocks noGrp="1" noChangeArrowheads="1"/>
          </p:cNvSpPr>
          <p:nvPr>
            <p:ph type="body" idx="1"/>
          </p:nvPr>
        </p:nvSpPr>
        <p:spPr/>
        <p:txBody>
          <a:bodyPr>
            <a:normAutofit lnSpcReduction="10000"/>
          </a:bodyPr>
          <a:lstStyle/>
          <a:p>
            <a:r>
              <a:rPr lang="en-US" dirty="0" smtClean="0"/>
              <a:t>Central Coordinator </a:t>
            </a:r>
            <a:r>
              <a:rPr lang="en-US" dirty="0" smtClean="0"/>
              <a:t>Algorithm</a:t>
            </a:r>
          </a:p>
          <a:p>
            <a:pPr>
              <a:lnSpc>
                <a:spcPct val="90000"/>
              </a:lnSpc>
            </a:pPr>
            <a:r>
              <a:rPr lang="en-US" sz="2400" dirty="0" smtClean="0"/>
              <a:t>In a distributed environment it seems more natural to implement mutual exclusion, based upon distributed agreement - not on a central coordinator</a:t>
            </a:r>
            <a:r>
              <a:rPr lang="en-US" sz="2400" dirty="0" smtClean="0"/>
              <a:t>.</a:t>
            </a:r>
            <a:endParaRPr lang="en-US" dirty="0" smtClean="0"/>
          </a:p>
          <a:p>
            <a:r>
              <a:rPr lang="en-US" dirty="0" smtClean="0"/>
              <a:t>Distributed Non-token based (Timestamp-Based Algorithms)</a:t>
            </a:r>
            <a:endParaRPr lang="en-US" dirty="0" smtClean="0"/>
          </a:p>
          <a:p>
            <a:pPr lvl="1"/>
            <a:r>
              <a:rPr lang="en-US" dirty="0" err="1" smtClean="0"/>
              <a:t>Lamport’s</a:t>
            </a:r>
            <a:r>
              <a:rPr lang="en-US" dirty="0" smtClean="0"/>
              <a:t> Algorithm</a:t>
            </a:r>
          </a:p>
          <a:p>
            <a:pPr lvl="1"/>
            <a:r>
              <a:rPr lang="en-US" dirty="0" smtClean="0"/>
              <a:t>Ricart-Agrawala1 Algorithm</a:t>
            </a:r>
          </a:p>
          <a:p>
            <a:pPr lvl="1"/>
            <a:r>
              <a:rPr lang="en-US" dirty="0" smtClean="0"/>
              <a:t>Variation – Quorum based (</a:t>
            </a:r>
            <a:r>
              <a:rPr lang="en-US" dirty="0" err="1" smtClean="0"/>
              <a:t>Maekawa’s</a:t>
            </a:r>
            <a:r>
              <a:rPr lang="en-US" dirty="0" smtClean="0"/>
              <a:t> Algorithm</a:t>
            </a:r>
            <a:r>
              <a:rPr lang="en-US" dirty="0" smtClean="0"/>
              <a:t>)</a:t>
            </a:r>
            <a:endParaRPr lang="en-US" dirty="0" smtClean="0"/>
          </a:p>
          <a:p>
            <a:r>
              <a:rPr lang="en-US" dirty="0" smtClean="0"/>
              <a:t>Distributed Token </a:t>
            </a:r>
            <a:r>
              <a:rPr lang="en-US" dirty="0" smtClean="0"/>
              <a:t>Based </a:t>
            </a:r>
          </a:p>
          <a:p>
            <a:pPr lvl="1"/>
            <a:r>
              <a:rPr lang="en-US" dirty="0" err="1" smtClean="0"/>
              <a:t>Ricart</a:t>
            </a:r>
            <a:r>
              <a:rPr lang="en-US" dirty="0" smtClean="0"/>
              <a:t>-</a:t>
            </a:r>
            <a:r>
              <a:rPr lang="en-US" dirty="0" err="1" smtClean="0"/>
              <a:t>Agrawala</a:t>
            </a:r>
            <a:r>
              <a:rPr lang="en-US" dirty="0" smtClean="0"/>
              <a:t> Second Algorithm</a:t>
            </a:r>
          </a:p>
          <a:p>
            <a:pPr lvl="1"/>
            <a:r>
              <a:rPr lang="en-US" dirty="0" smtClean="0"/>
              <a:t>Token Ring Algorithm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nalini00"/>
          <p:cNvPicPr>
            <a:picLocks noChangeAspect="1" noChangeArrowheads="1"/>
          </p:cNvPicPr>
          <p:nvPr/>
        </p:nvPicPr>
        <p:blipFill>
          <a:blip r:embed="rId2" cstate="print"/>
          <a:srcRect/>
          <a:stretch>
            <a:fillRect/>
          </a:stretch>
        </p:blipFill>
        <p:spPr bwMode="auto">
          <a:xfrm>
            <a:off x="2155825" y="152400"/>
            <a:ext cx="4854575" cy="6629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mtClean="0"/>
              <a:t>Lamport’s Algorithm</a:t>
            </a:r>
          </a:p>
        </p:txBody>
      </p:sp>
      <p:sp>
        <p:nvSpPr>
          <p:cNvPr id="39939" name="Rectangle 3"/>
          <p:cNvSpPr>
            <a:spLocks noGrp="1" noChangeArrowheads="1"/>
          </p:cNvSpPr>
          <p:nvPr>
            <p:ph type="body" idx="1"/>
          </p:nvPr>
        </p:nvSpPr>
        <p:spPr/>
        <p:txBody>
          <a:bodyPr/>
          <a:lstStyle/>
          <a:p>
            <a:pPr>
              <a:lnSpc>
                <a:spcPct val="90000"/>
              </a:lnSpc>
            </a:pPr>
            <a:r>
              <a:rPr lang="en-US" smtClean="0"/>
              <a:t>Basic Idea</a:t>
            </a:r>
          </a:p>
          <a:p>
            <a:pPr lvl="1">
              <a:lnSpc>
                <a:spcPct val="90000"/>
              </a:lnSpc>
            </a:pPr>
            <a:r>
              <a:rPr lang="en-US" smtClean="0"/>
              <a:t>Requests for CS are executed in the increasing order of timestamps and time is determined by logical clocks.</a:t>
            </a:r>
          </a:p>
          <a:p>
            <a:pPr lvl="1">
              <a:lnSpc>
                <a:spcPct val="90000"/>
              </a:lnSpc>
            </a:pPr>
            <a:r>
              <a:rPr lang="en-US" smtClean="0"/>
              <a:t>Every site S_i keeps a queue, request queue_i , which contains mutual exclusion requests ordered by their timestamps.</a:t>
            </a:r>
          </a:p>
          <a:p>
            <a:pPr lvl="1">
              <a:lnSpc>
                <a:spcPct val="90000"/>
              </a:lnSpc>
            </a:pPr>
            <a:r>
              <a:rPr lang="en-US" smtClean="0"/>
              <a:t>This algorithm requires communication channels to deliver messages the FIFO order.</a:t>
            </a:r>
          </a:p>
          <a:p>
            <a:pPr>
              <a:lnSpc>
                <a:spcPct val="90000"/>
              </a:lnSpc>
            </a:pPr>
            <a:endParaRPr lang="en-US"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t>Lamport’s Algorithm</a:t>
            </a:r>
          </a:p>
        </p:txBody>
      </p:sp>
      <p:sp>
        <p:nvSpPr>
          <p:cNvPr id="40963" name="Rectangle 3"/>
          <p:cNvSpPr>
            <a:spLocks noGrp="1" noChangeArrowheads="1"/>
          </p:cNvSpPr>
          <p:nvPr>
            <p:ph type="body" idx="1"/>
          </p:nvPr>
        </p:nvSpPr>
        <p:spPr/>
        <p:txBody>
          <a:bodyPr/>
          <a:lstStyle/>
          <a:p>
            <a:pPr>
              <a:lnSpc>
                <a:spcPct val="80000"/>
              </a:lnSpc>
            </a:pPr>
            <a:r>
              <a:rPr lang="en-US" sz="1800" smtClean="0"/>
              <a:t>Requesting the critical section</a:t>
            </a:r>
          </a:p>
          <a:p>
            <a:pPr lvl="1">
              <a:lnSpc>
                <a:spcPct val="80000"/>
              </a:lnSpc>
            </a:pPr>
            <a:r>
              <a:rPr lang="en-US" sz="1600" smtClean="0"/>
              <a:t>When a site Si wants to enter the CS, it broadcasts a REQUEST(ts_i , i ) message to all other sites and places the request on request queuei . ((ts_i , i ) denotes the timestamp of the request.)</a:t>
            </a:r>
          </a:p>
          <a:p>
            <a:pPr lvl="1">
              <a:lnSpc>
                <a:spcPct val="80000"/>
              </a:lnSpc>
            </a:pPr>
            <a:r>
              <a:rPr lang="en-US" sz="1600" smtClean="0"/>
              <a:t>When a site Sj receives the REQUEST(ts_i , i ) message from site Si , it places site Si ’s request on request queue of j and returns a timestamped REPLY message to Si </a:t>
            </a:r>
          </a:p>
          <a:p>
            <a:pPr>
              <a:lnSpc>
                <a:spcPct val="80000"/>
              </a:lnSpc>
            </a:pPr>
            <a:r>
              <a:rPr lang="en-US" sz="1800" smtClean="0"/>
              <a:t>Executing the critical section</a:t>
            </a:r>
          </a:p>
          <a:p>
            <a:pPr lvl="1">
              <a:lnSpc>
                <a:spcPct val="80000"/>
              </a:lnSpc>
            </a:pPr>
            <a:r>
              <a:rPr lang="en-US" sz="1600" smtClean="0"/>
              <a:t>Site Si enters the CS when the following two conditions hold:</a:t>
            </a:r>
          </a:p>
          <a:p>
            <a:pPr lvl="2">
              <a:lnSpc>
                <a:spcPct val="80000"/>
              </a:lnSpc>
            </a:pPr>
            <a:r>
              <a:rPr lang="en-US" sz="1400" smtClean="0"/>
              <a:t>L1: Si has received a message with timestamp larger than (ts_i, i)from all other sites.</a:t>
            </a:r>
          </a:p>
          <a:p>
            <a:pPr lvl="2">
              <a:lnSpc>
                <a:spcPct val="80000"/>
              </a:lnSpc>
            </a:pPr>
            <a:r>
              <a:rPr lang="en-US" sz="1400" smtClean="0"/>
              <a:t>L2: Si ’s request is at the top of request queue_i .</a:t>
            </a:r>
          </a:p>
          <a:p>
            <a:pPr>
              <a:lnSpc>
                <a:spcPct val="80000"/>
              </a:lnSpc>
            </a:pPr>
            <a:r>
              <a:rPr lang="en-US" sz="1800" smtClean="0"/>
              <a:t>Releasing the critical section</a:t>
            </a:r>
          </a:p>
          <a:p>
            <a:pPr lvl="1">
              <a:lnSpc>
                <a:spcPct val="80000"/>
              </a:lnSpc>
            </a:pPr>
            <a:r>
              <a:rPr lang="en-US" sz="1600" smtClean="0"/>
              <a:t>Site Si , upon exiting the CS, removes its request from the top of its request queue and broadcasts a timestamped RELEASE message to all other sites.</a:t>
            </a:r>
          </a:p>
          <a:p>
            <a:pPr lvl="1">
              <a:lnSpc>
                <a:spcPct val="80000"/>
              </a:lnSpc>
            </a:pPr>
            <a:r>
              <a:rPr lang="en-US" sz="1600" smtClean="0"/>
              <a:t>When a site Sj receives a RELEASE message from site Si , it removes Si ’s request from its request queue.</a:t>
            </a:r>
          </a:p>
          <a:p>
            <a:pPr lvl="1">
              <a:lnSpc>
                <a:spcPct val="80000"/>
              </a:lnSpc>
            </a:pPr>
            <a:r>
              <a:rPr lang="en-US" sz="1600" smtClean="0"/>
              <a:t>When a site removes a request from its request queue, its own request may come at the top of the queue, enabling it to enter the CS.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3600" smtClean="0"/>
              <a:t>Performance – Lamport’s Algorithm</a:t>
            </a:r>
          </a:p>
        </p:txBody>
      </p:sp>
      <p:sp>
        <p:nvSpPr>
          <p:cNvPr id="41987" name="Rectangle 3"/>
          <p:cNvSpPr>
            <a:spLocks noGrp="1" noChangeArrowheads="1"/>
          </p:cNvSpPr>
          <p:nvPr>
            <p:ph type="body" idx="1"/>
          </p:nvPr>
        </p:nvSpPr>
        <p:spPr/>
        <p:txBody>
          <a:bodyPr/>
          <a:lstStyle/>
          <a:p>
            <a:pPr>
              <a:lnSpc>
                <a:spcPct val="80000"/>
              </a:lnSpc>
            </a:pPr>
            <a:r>
              <a:rPr lang="en-US" sz="2000" dirty="0" smtClean="0"/>
              <a:t>For each CS execution </a:t>
            </a:r>
            <a:r>
              <a:rPr lang="en-US" sz="2000" dirty="0" err="1" smtClean="0"/>
              <a:t>Lamport’s</a:t>
            </a:r>
            <a:r>
              <a:rPr lang="en-US" sz="2000" dirty="0" smtClean="0"/>
              <a:t> algorithm requires </a:t>
            </a:r>
          </a:p>
          <a:p>
            <a:pPr lvl="1">
              <a:lnSpc>
                <a:spcPct val="80000"/>
              </a:lnSpc>
            </a:pPr>
            <a:r>
              <a:rPr lang="en-US" sz="1800" dirty="0" smtClean="0"/>
              <a:t>(N − 1) REQUEST messages, (N − 1) REPLY messages, and (N − 1) RELEASE messages.</a:t>
            </a:r>
          </a:p>
          <a:p>
            <a:pPr lvl="1">
              <a:lnSpc>
                <a:spcPct val="80000"/>
              </a:lnSpc>
            </a:pPr>
            <a:r>
              <a:rPr lang="en-US" sz="1800" dirty="0" smtClean="0"/>
              <a:t>Thus, </a:t>
            </a:r>
            <a:r>
              <a:rPr lang="en-US" sz="1800" dirty="0" err="1" smtClean="0"/>
              <a:t>Lamport’s</a:t>
            </a:r>
            <a:r>
              <a:rPr lang="en-US" sz="1800" dirty="0" smtClean="0"/>
              <a:t> algorithm requires 3(N − 1) messages per CS invocation.</a:t>
            </a:r>
          </a:p>
          <a:p>
            <a:pPr>
              <a:lnSpc>
                <a:spcPct val="80000"/>
              </a:lnSpc>
            </a:pPr>
            <a:r>
              <a:rPr lang="en-US" sz="2000" dirty="0" smtClean="0"/>
              <a:t>Optimization</a:t>
            </a:r>
          </a:p>
          <a:p>
            <a:pPr lvl="1">
              <a:lnSpc>
                <a:spcPct val="80000"/>
              </a:lnSpc>
            </a:pPr>
            <a:r>
              <a:rPr lang="en-US" sz="1800" dirty="0" smtClean="0"/>
              <a:t>In </a:t>
            </a:r>
            <a:r>
              <a:rPr lang="en-US" sz="1800" dirty="0" err="1" smtClean="0"/>
              <a:t>Lamport’s</a:t>
            </a:r>
            <a:r>
              <a:rPr lang="en-US" sz="1800" dirty="0" smtClean="0"/>
              <a:t> algorithm, REPLY messages can be omitted in certain situations.</a:t>
            </a:r>
          </a:p>
          <a:p>
            <a:pPr lvl="1">
              <a:lnSpc>
                <a:spcPct val="80000"/>
              </a:lnSpc>
            </a:pPr>
            <a:r>
              <a:rPr lang="en-US" sz="1800" dirty="0" smtClean="0"/>
              <a:t>For example, if site </a:t>
            </a:r>
            <a:r>
              <a:rPr lang="en-US" sz="1800" dirty="0" err="1" smtClean="0"/>
              <a:t>Sj</a:t>
            </a:r>
            <a:r>
              <a:rPr lang="en-US" sz="1800" dirty="0" smtClean="0"/>
              <a:t> receives a REQUEST message from site Si after it has sent its own REQUEST message with timestamp higher than the timestamp of site Si ’s request, then site </a:t>
            </a:r>
            <a:r>
              <a:rPr lang="en-US" sz="1800" dirty="0" err="1" smtClean="0"/>
              <a:t>Sj</a:t>
            </a:r>
            <a:r>
              <a:rPr lang="en-US" sz="1800" dirty="0" smtClean="0"/>
              <a:t> need not send a REPLY message to site Si .</a:t>
            </a:r>
          </a:p>
          <a:p>
            <a:pPr lvl="1">
              <a:lnSpc>
                <a:spcPct val="80000"/>
              </a:lnSpc>
            </a:pPr>
            <a:r>
              <a:rPr lang="en-US" sz="1800" dirty="0" smtClean="0"/>
              <a:t>This is because when site Si receives site </a:t>
            </a:r>
            <a:r>
              <a:rPr lang="en-US" sz="1800" dirty="0" err="1" smtClean="0"/>
              <a:t>Sj</a:t>
            </a:r>
            <a:r>
              <a:rPr lang="en-US" sz="1800" dirty="0" smtClean="0"/>
              <a:t> ’s request with timestamp higher than its own, it can conclude that site </a:t>
            </a:r>
            <a:r>
              <a:rPr lang="en-US" sz="1800" dirty="0" err="1" smtClean="0"/>
              <a:t>Sj</a:t>
            </a:r>
            <a:r>
              <a:rPr lang="en-US" sz="1800" dirty="0" smtClean="0"/>
              <a:t> does not have any smaller timestamp request which is still pending.</a:t>
            </a:r>
          </a:p>
          <a:p>
            <a:pPr lvl="1">
              <a:lnSpc>
                <a:spcPct val="80000"/>
              </a:lnSpc>
            </a:pPr>
            <a:r>
              <a:rPr lang="en-US" sz="1800" dirty="0" smtClean="0"/>
              <a:t>With this optimization, </a:t>
            </a:r>
            <a:r>
              <a:rPr lang="en-US" sz="1800" dirty="0" err="1" smtClean="0"/>
              <a:t>Lamport’s</a:t>
            </a:r>
            <a:r>
              <a:rPr lang="en-US" sz="1800" dirty="0" smtClean="0"/>
              <a:t> algorithm requires between 3(N − 1) and 2(N − 1) messages per CS execution.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normAutofit fontScale="90000"/>
          </a:bodyPr>
          <a:lstStyle/>
          <a:p>
            <a:r>
              <a:rPr lang="en-US" smtClean="0"/>
              <a:t>Fault Models in Distributed Systems</a:t>
            </a:r>
          </a:p>
        </p:txBody>
      </p:sp>
      <p:sp>
        <p:nvSpPr>
          <p:cNvPr id="29698" name="Footer Placeholder 4"/>
          <p:cNvSpPr>
            <a:spLocks noGrp="1"/>
          </p:cNvSpPr>
          <p:nvPr>
            <p:ph type="ftr" sz="quarter" idx="11"/>
          </p:nvPr>
        </p:nvSpPr>
        <p:spPr>
          <a:noFill/>
        </p:spPr>
        <p:txBody>
          <a:bodyPr/>
          <a:lstStyle/>
          <a:p>
            <a:r>
              <a:rPr lang="en-US"/>
              <a:t>Distributed Systems </a:t>
            </a:r>
          </a:p>
        </p:txBody>
      </p:sp>
      <p:sp>
        <p:nvSpPr>
          <p:cNvPr id="29699" name="Slide Number Placeholder 5"/>
          <p:cNvSpPr>
            <a:spLocks noGrp="1"/>
          </p:cNvSpPr>
          <p:nvPr>
            <p:ph type="sldNum" sz="quarter" idx="12"/>
          </p:nvPr>
        </p:nvSpPr>
        <p:spPr>
          <a:noFill/>
        </p:spPr>
        <p:txBody>
          <a:bodyPr/>
          <a:lstStyle/>
          <a:p>
            <a:fld id="{4315A766-C34E-43C4-B212-8A89B239D97E}" type="slidenum">
              <a:rPr lang="en-US"/>
              <a:pPr/>
              <a:t>6</a:t>
            </a:fld>
            <a:endParaRPr lang="en-US"/>
          </a:p>
        </p:txBody>
      </p:sp>
      <p:sp>
        <p:nvSpPr>
          <p:cNvPr id="29701" name="Rectangle 3"/>
          <p:cNvSpPr>
            <a:spLocks noGrp="1" noChangeArrowheads="1"/>
          </p:cNvSpPr>
          <p:nvPr>
            <p:ph sz="quarter" idx="1"/>
          </p:nvPr>
        </p:nvSpPr>
        <p:spPr/>
        <p:txBody>
          <a:bodyPr>
            <a:normAutofit/>
          </a:bodyPr>
          <a:lstStyle/>
          <a:p>
            <a:pPr>
              <a:lnSpc>
                <a:spcPct val="80000"/>
              </a:lnSpc>
            </a:pPr>
            <a:r>
              <a:rPr lang="en-US" smtClean="0"/>
              <a:t>Crash failures</a:t>
            </a:r>
          </a:p>
          <a:p>
            <a:pPr lvl="1">
              <a:lnSpc>
                <a:spcPct val="80000"/>
              </a:lnSpc>
            </a:pPr>
            <a:r>
              <a:rPr lang="en-US" smtClean="0"/>
              <a:t>A processor experiences a crash failure when it ceases to operate at some point without any warning. Failure may not be detectable by other processors.</a:t>
            </a:r>
          </a:p>
          <a:p>
            <a:pPr lvl="2">
              <a:lnSpc>
                <a:spcPct val="80000"/>
              </a:lnSpc>
            </a:pPr>
            <a:r>
              <a:rPr lang="en-US" smtClean="0"/>
              <a:t>Failstop - processor fails by halting; detectable by other processors.</a:t>
            </a:r>
          </a:p>
          <a:p>
            <a:pPr>
              <a:lnSpc>
                <a:spcPct val="80000"/>
              </a:lnSpc>
            </a:pPr>
            <a:r>
              <a:rPr lang="en-US" smtClean="0"/>
              <a:t>Byzantine failures</a:t>
            </a:r>
          </a:p>
          <a:p>
            <a:pPr lvl="1">
              <a:lnSpc>
                <a:spcPct val="80000"/>
              </a:lnSpc>
            </a:pPr>
            <a:r>
              <a:rPr lang="en-US" smtClean="0"/>
              <a:t>completely unconstrained failures</a:t>
            </a:r>
          </a:p>
          <a:p>
            <a:pPr lvl="1">
              <a:lnSpc>
                <a:spcPct val="80000"/>
              </a:lnSpc>
            </a:pPr>
            <a:r>
              <a:rPr lang="en-US" smtClean="0"/>
              <a:t>conservative, worst-case assumption for behavior of hardware and software</a:t>
            </a:r>
          </a:p>
          <a:p>
            <a:pPr lvl="1">
              <a:lnSpc>
                <a:spcPct val="80000"/>
              </a:lnSpc>
            </a:pPr>
            <a:r>
              <a:rPr lang="en-US" smtClean="0"/>
              <a:t>covers the possibility of intelligent (human) intrusion.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Ricart-Agrawala Algorithm</a:t>
            </a:r>
          </a:p>
        </p:txBody>
      </p:sp>
      <p:sp>
        <p:nvSpPr>
          <p:cNvPr id="43011" name="Rectangle 3"/>
          <p:cNvSpPr>
            <a:spLocks noGrp="1" noChangeArrowheads="1"/>
          </p:cNvSpPr>
          <p:nvPr>
            <p:ph type="body" idx="1"/>
          </p:nvPr>
        </p:nvSpPr>
        <p:spPr/>
        <p:txBody>
          <a:bodyPr/>
          <a:lstStyle/>
          <a:p>
            <a:pPr>
              <a:lnSpc>
                <a:spcPct val="80000"/>
              </a:lnSpc>
            </a:pPr>
            <a:r>
              <a:rPr kumimoji="0" lang="en-US" sz="2000" smtClean="0"/>
              <a:t>Uses only two types of messages – REQUEST and REPLY.</a:t>
            </a:r>
          </a:p>
          <a:p>
            <a:pPr>
              <a:lnSpc>
                <a:spcPct val="80000"/>
              </a:lnSpc>
            </a:pPr>
            <a:r>
              <a:rPr kumimoji="0" lang="en-US" sz="2000" smtClean="0"/>
              <a:t>It is assumed that all processes keep a (Lamport’s) logical clock which is updated according to the clock rules.</a:t>
            </a:r>
          </a:p>
          <a:p>
            <a:pPr lvl="1">
              <a:lnSpc>
                <a:spcPct val="80000"/>
              </a:lnSpc>
            </a:pPr>
            <a:r>
              <a:rPr kumimoji="0" lang="en-US" sz="1800" smtClean="0"/>
              <a:t>The algorithm requires a total ordering of requests. Requests are ordered according to their global logical timestamps; if timestamps are equal, process identifiers are compared to order them.</a:t>
            </a:r>
          </a:p>
          <a:p>
            <a:pPr>
              <a:lnSpc>
                <a:spcPct val="80000"/>
              </a:lnSpc>
            </a:pPr>
            <a:r>
              <a:rPr kumimoji="0" lang="en-US" sz="2000" smtClean="0"/>
              <a:t>The process that requires entry to a CS multicasts the request message to all other processes competing for the same resource.</a:t>
            </a:r>
          </a:p>
          <a:p>
            <a:pPr lvl="1">
              <a:lnSpc>
                <a:spcPct val="80000"/>
              </a:lnSpc>
            </a:pPr>
            <a:r>
              <a:rPr kumimoji="0" lang="en-US" sz="1800" smtClean="0"/>
              <a:t>Process is allowed to enter the CS when all processes have replied to this message. </a:t>
            </a:r>
          </a:p>
          <a:p>
            <a:pPr lvl="1">
              <a:lnSpc>
                <a:spcPct val="80000"/>
              </a:lnSpc>
            </a:pPr>
            <a:r>
              <a:rPr kumimoji="0" lang="en-US" sz="1800" smtClean="0"/>
              <a:t>The request message consists of the requesting process’ timestamp (logical clock) and its identifier.</a:t>
            </a:r>
          </a:p>
          <a:p>
            <a:pPr>
              <a:lnSpc>
                <a:spcPct val="80000"/>
              </a:lnSpc>
            </a:pPr>
            <a:r>
              <a:rPr kumimoji="0" lang="en-US" sz="2000" smtClean="0"/>
              <a:t>Each process keeps its state with respect to the CS: released, requested, or held.</a:t>
            </a:r>
            <a:endParaRPr lang="en-US" sz="200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nalini03"/>
          <p:cNvPicPr>
            <a:picLocks noChangeAspect="1" noChangeArrowheads="1"/>
          </p:cNvPicPr>
          <p:nvPr>
            <p:ph/>
          </p:nvPr>
        </p:nvPicPr>
        <p:blipFill>
          <a:blip r:embed="rId2" cstate="print"/>
          <a:srcRect/>
          <a:stretch>
            <a:fillRect/>
          </a:stretch>
        </p:blipFill>
        <p:spPr>
          <a:xfrm>
            <a:off x="2133600" y="152400"/>
            <a:ext cx="4830763" cy="6583363"/>
          </a:xfrm>
          <a:noFill/>
        </p:spPr>
      </p:pic>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normAutofit fontScale="90000"/>
          </a:bodyPr>
          <a:lstStyle/>
          <a:p>
            <a:r>
              <a:rPr lang="en-US" smtClean="0"/>
              <a:t>Quorum-Based Consensus – Maekawa’s Algorithm</a:t>
            </a:r>
          </a:p>
        </p:txBody>
      </p:sp>
      <p:sp>
        <p:nvSpPr>
          <p:cNvPr id="2" name="Content Placeholder 1"/>
          <p:cNvSpPr>
            <a:spLocks noGrp="1"/>
          </p:cNvSpPr>
          <p:nvPr>
            <p:ph idx="1"/>
          </p:nvPr>
        </p:nvSpPr>
        <p:spPr/>
        <p:txBody>
          <a:bodyPr/>
          <a:lstStyle/>
          <a:p>
            <a:pPr>
              <a:buClr>
                <a:schemeClr val="tx1"/>
              </a:buClr>
              <a:buSzPct val="120000"/>
              <a:defRPr/>
            </a:pPr>
            <a:r>
              <a:rPr lang="en-US" sz="1800" dirty="0" smtClean="0">
                <a:ea typeface="ＭＳ Ｐゴシック" pitchFamily="34" charset="-128"/>
              </a:rPr>
              <a:t>Site obtains permission only from a subset of sites to enter CS</a:t>
            </a:r>
          </a:p>
          <a:p>
            <a:pPr>
              <a:buClr>
                <a:schemeClr val="tx1"/>
              </a:buClr>
              <a:buSzPct val="120000"/>
              <a:defRPr/>
            </a:pPr>
            <a:r>
              <a:rPr lang="en-US" sz="1800" dirty="0" smtClean="0">
                <a:ea typeface="ＭＳ Ｐゴシック" pitchFamily="34" charset="-128"/>
              </a:rPr>
              <a:t>Multicasts messages to a voting subset of processes’</a:t>
            </a:r>
          </a:p>
          <a:p>
            <a:pPr lvl="1">
              <a:buClr>
                <a:schemeClr val="tx1"/>
              </a:buClr>
              <a:buSzPct val="120000"/>
              <a:defRPr/>
            </a:pPr>
            <a:r>
              <a:rPr lang="en-US" sz="1600" dirty="0" smtClean="0">
                <a:ea typeface="ＭＳ Ｐゴシック" pitchFamily="34" charset="-128"/>
              </a:rPr>
              <a:t>Each process </a:t>
            </a:r>
            <a:r>
              <a:rPr lang="en-US" sz="1600" i="1" dirty="0" smtClean="0">
                <a:ea typeface="ＭＳ Ｐゴシック" pitchFamily="34" charset="-128"/>
              </a:rPr>
              <a:t>p</a:t>
            </a:r>
            <a:r>
              <a:rPr lang="en-US" sz="1600" i="1" baseline="-25000" dirty="0" smtClean="0">
                <a:ea typeface="ＭＳ Ｐゴシック" pitchFamily="34" charset="-128"/>
              </a:rPr>
              <a:t>i </a:t>
            </a:r>
            <a:r>
              <a:rPr lang="en-US" sz="1600" dirty="0" smtClean="0">
                <a:ea typeface="ＭＳ Ｐゴシック" pitchFamily="34" charset="-128"/>
              </a:rPr>
              <a:t>is associated with a </a:t>
            </a:r>
            <a:r>
              <a:rPr lang="en-US" sz="1600" i="1" u="sng" dirty="0" smtClean="0">
                <a:ea typeface="ＭＳ Ｐゴシック" pitchFamily="34" charset="-128"/>
              </a:rPr>
              <a:t>voting set</a:t>
            </a:r>
            <a:r>
              <a:rPr lang="en-US" sz="1600" dirty="0" smtClean="0">
                <a:ea typeface="ＭＳ Ｐゴシック" pitchFamily="34" charset="-128"/>
              </a:rPr>
              <a:t> </a:t>
            </a:r>
            <a:r>
              <a:rPr lang="en-US" sz="1600" i="1" dirty="0" smtClean="0">
                <a:ea typeface="ＭＳ Ｐゴシック" pitchFamily="34" charset="-128"/>
              </a:rPr>
              <a:t>v</a:t>
            </a:r>
            <a:r>
              <a:rPr lang="en-US" sz="1600" i="1" baseline="-25000" dirty="0" smtClean="0">
                <a:ea typeface="ＭＳ Ｐゴシック" pitchFamily="34" charset="-128"/>
              </a:rPr>
              <a:t>i</a:t>
            </a:r>
            <a:r>
              <a:rPr lang="en-US" sz="1600" dirty="0" smtClean="0">
                <a:ea typeface="ＭＳ Ｐゴシック" pitchFamily="34" charset="-128"/>
              </a:rPr>
              <a:t> (of processes)</a:t>
            </a:r>
          </a:p>
          <a:p>
            <a:pPr lvl="2">
              <a:buClr>
                <a:schemeClr val="tx1"/>
              </a:buClr>
              <a:buSzPct val="120000"/>
              <a:defRPr/>
            </a:pPr>
            <a:r>
              <a:rPr lang="en-US" sz="1400" dirty="0" smtClean="0">
                <a:ea typeface="ＭＳ Ｐゴシック" pitchFamily="34" charset="-128"/>
              </a:rPr>
              <a:t>Each process belongs to its own voting set</a:t>
            </a:r>
          </a:p>
          <a:p>
            <a:pPr lvl="2">
              <a:buClr>
                <a:schemeClr val="tx1"/>
              </a:buClr>
              <a:buSzPct val="120000"/>
              <a:defRPr/>
            </a:pPr>
            <a:r>
              <a:rPr lang="en-US" sz="1400" dirty="0" smtClean="0">
                <a:ea typeface="ＭＳ Ｐゴシック" pitchFamily="34" charset="-128"/>
              </a:rPr>
              <a:t>The intersection of any two voting sets is non-empty</a:t>
            </a:r>
          </a:p>
          <a:p>
            <a:pPr lvl="2">
              <a:buClr>
                <a:schemeClr val="tx1"/>
              </a:buClr>
              <a:buSzPct val="120000"/>
              <a:defRPr/>
            </a:pPr>
            <a:r>
              <a:rPr lang="en-US" sz="1400" dirty="0" smtClean="0">
                <a:ea typeface="ＭＳ Ｐゴシック" pitchFamily="34" charset="-128"/>
              </a:rPr>
              <a:t>Each voting set is of size K</a:t>
            </a:r>
          </a:p>
          <a:p>
            <a:pPr lvl="2">
              <a:buClr>
                <a:schemeClr val="tx1"/>
              </a:buClr>
              <a:buSzPct val="120000"/>
              <a:defRPr/>
            </a:pPr>
            <a:r>
              <a:rPr lang="en-US" sz="1400" dirty="0" smtClean="0">
                <a:ea typeface="ＭＳ Ｐゴシック" pitchFamily="34" charset="-128"/>
              </a:rPr>
              <a:t>Each process belongs to M other voting sets</a:t>
            </a:r>
          </a:p>
          <a:p>
            <a:pPr lvl="1">
              <a:buClr>
                <a:schemeClr val="tx1"/>
              </a:buClr>
              <a:buSzPct val="120000"/>
              <a:defRPr/>
            </a:pPr>
            <a:r>
              <a:rPr lang="en-US" sz="1600" dirty="0" smtClean="0">
                <a:ea typeface="ＭＳ Ｐゴシック" pitchFamily="34" charset="-128"/>
              </a:rPr>
              <a:t>To access a critical section</a:t>
            </a:r>
            <a:r>
              <a:rPr lang="en-US" sz="1600" i="1" dirty="0" smtClean="0">
                <a:ea typeface="ＭＳ Ｐゴシック" pitchFamily="34" charset="-128"/>
              </a:rPr>
              <a:t>, p</a:t>
            </a:r>
            <a:r>
              <a:rPr lang="en-US" sz="1600" i="1" baseline="-25000" dirty="0" smtClean="0">
                <a:ea typeface="ＭＳ Ｐゴシック" pitchFamily="34" charset="-128"/>
              </a:rPr>
              <a:t>i</a:t>
            </a:r>
            <a:r>
              <a:rPr lang="en-US" sz="1600" dirty="0" smtClean="0">
                <a:ea typeface="ＭＳ Ｐゴシック" pitchFamily="34" charset="-128"/>
              </a:rPr>
              <a:t> requests permission from all other processes in its own voting set </a:t>
            </a:r>
            <a:r>
              <a:rPr lang="en-US" sz="1600" i="1" dirty="0" smtClean="0">
                <a:ea typeface="ＭＳ Ｐゴシック" pitchFamily="34" charset="-128"/>
              </a:rPr>
              <a:t>v</a:t>
            </a:r>
            <a:r>
              <a:rPr lang="en-US" sz="1600" i="1" baseline="-25000" dirty="0" smtClean="0">
                <a:ea typeface="ＭＳ Ｐゴシック" pitchFamily="34" charset="-128"/>
              </a:rPr>
              <a:t>i</a:t>
            </a:r>
            <a:r>
              <a:rPr lang="en-US" sz="1600" dirty="0" smtClean="0">
                <a:ea typeface="ＭＳ Ｐゴシック" pitchFamily="34" charset="-128"/>
              </a:rPr>
              <a:t> </a:t>
            </a:r>
          </a:p>
          <a:p>
            <a:pPr lvl="2">
              <a:buClr>
                <a:schemeClr val="tx1"/>
              </a:buClr>
              <a:buSzPct val="120000"/>
              <a:defRPr/>
            </a:pPr>
            <a:r>
              <a:rPr lang="en-US" sz="1400" dirty="0" smtClean="0">
                <a:ea typeface="ＭＳ Ｐゴシック" pitchFamily="34" charset="-128"/>
              </a:rPr>
              <a:t>Voting set member gives permission to only one requestor at a time, and queues all other requests</a:t>
            </a:r>
          </a:p>
          <a:p>
            <a:pPr lvl="2">
              <a:buClr>
                <a:schemeClr val="tx1"/>
              </a:buClr>
              <a:buSzPct val="120000"/>
              <a:defRPr/>
            </a:pPr>
            <a:r>
              <a:rPr lang="en-US" sz="1400" dirty="0" smtClean="0">
                <a:ea typeface="ＭＳ Ｐゴシック" pitchFamily="34" charset="-128"/>
              </a:rPr>
              <a:t>Guarantees safety </a:t>
            </a:r>
          </a:p>
          <a:p>
            <a:pPr lvl="2">
              <a:buClr>
                <a:schemeClr val="tx1"/>
              </a:buClr>
              <a:buSzPct val="120000"/>
              <a:defRPr/>
            </a:pPr>
            <a:r>
              <a:rPr lang="en-US" sz="1400" dirty="0" smtClean="0">
                <a:ea typeface="ＭＳ Ｐゴシック" pitchFamily="34" charset="-128"/>
              </a:rPr>
              <a:t>May not guarantee </a:t>
            </a:r>
            <a:r>
              <a:rPr lang="en-US" sz="1400" dirty="0" err="1" smtClean="0">
                <a:ea typeface="ＭＳ Ｐゴシック" pitchFamily="34" charset="-128"/>
              </a:rPr>
              <a:t>liveness</a:t>
            </a:r>
            <a:r>
              <a:rPr lang="en-US" sz="1400" dirty="0" smtClean="0">
                <a:ea typeface="ＭＳ Ｐゴシック" pitchFamily="34" charset="-128"/>
              </a:rPr>
              <a:t> (may deadlock)</a:t>
            </a:r>
          </a:p>
          <a:p>
            <a:pPr lvl="2">
              <a:buClr>
                <a:schemeClr val="tx1"/>
              </a:buClr>
              <a:buSzPct val="120000"/>
              <a:defRPr/>
            </a:pPr>
            <a:r>
              <a:rPr lang="en-US" sz="1400" dirty="0" err="1" smtClean="0">
                <a:ea typeface="ＭＳ Ｐゴシック" pitchFamily="34" charset="-128"/>
              </a:rPr>
              <a:t>Maekawa</a:t>
            </a:r>
            <a:r>
              <a:rPr lang="en-US" sz="1400" dirty="0" smtClean="0">
                <a:ea typeface="ＭＳ Ｐゴシック" pitchFamily="34" charset="-128"/>
              </a:rPr>
              <a:t> showed that K=M=</a:t>
            </a:r>
            <a:r>
              <a:rPr lang="en-US" sz="1400" dirty="0" smtClean="0">
                <a:ea typeface="ＭＳ Ｐゴシック" pitchFamily="34" charset="-128"/>
                <a:sym typeface="Symbol" pitchFamily="18" charset="2"/>
              </a:rPr>
              <a:t>N works best</a:t>
            </a:r>
          </a:p>
          <a:p>
            <a:pPr lvl="3">
              <a:buClr>
                <a:schemeClr val="tx1"/>
              </a:buClr>
              <a:buSzPct val="120000"/>
              <a:defRPr/>
            </a:pPr>
            <a:r>
              <a:rPr lang="en-US" sz="1200" dirty="0" smtClean="0">
                <a:solidFill>
                  <a:schemeClr val="hlink"/>
                </a:solidFill>
                <a:ea typeface="ＭＳ Ｐゴシック" pitchFamily="34" charset="-128"/>
              </a:rPr>
              <a:t>One way of doing this is to put N processes in a </a:t>
            </a:r>
            <a:r>
              <a:rPr lang="en-US" sz="1200" dirty="0" smtClean="0">
                <a:solidFill>
                  <a:schemeClr val="hlink"/>
                </a:solidFill>
                <a:ea typeface="ＭＳ Ｐゴシック" pitchFamily="34" charset="-128"/>
                <a:sym typeface="Symbol" pitchFamily="18" charset="2"/>
              </a:rPr>
              <a:t>N by N  matrix and take union of row &amp; column containing p</a:t>
            </a:r>
            <a:r>
              <a:rPr lang="en-US" sz="1050" baseline="-25000" dirty="0" smtClean="0">
                <a:solidFill>
                  <a:schemeClr val="hlink"/>
                </a:solidFill>
                <a:ea typeface="ＭＳ Ｐゴシック" pitchFamily="34" charset="-128"/>
                <a:sym typeface="Symbol" pitchFamily="18" charset="2"/>
              </a:rPr>
              <a:t>i</a:t>
            </a:r>
            <a:r>
              <a:rPr lang="en-US" sz="1200" dirty="0" smtClean="0">
                <a:solidFill>
                  <a:schemeClr val="hlink"/>
                </a:solidFill>
                <a:ea typeface="ＭＳ Ｐゴシック" pitchFamily="34" charset="-128"/>
                <a:sym typeface="Symbol" pitchFamily="18" charset="2"/>
              </a:rPr>
              <a:t> as its voting set.</a:t>
            </a:r>
            <a:endParaRPr lang="en-US" dirty="0" smtClean="0">
              <a:solidFill>
                <a:schemeClr val="hlink"/>
              </a:solidFill>
              <a:ea typeface="ＭＳ Ｐゴシック" pitchFamily="34" charset="-128"/>
              <a:sym typeface="Symbol" pitchFamily="18" charset="2"/>
            </a:endParaRPr>
          </a:p>
          <a:p>
            <a:pPr>
              <a:defRPr/>
            </a:pPr>
            <a:endParaRPr lang="en-US"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nalini08"/>
          <p:cNvPicPr>
            <a:picLocks noChangeAspect="1" noChangeArrowheads="1"/>
          </p:cNvPicPr>
          <p:nvPr>
            <p:ph/>
          </p:nvPr>
        </p:nvPicPr>
        <p:blipFill>
          <a:blip r:embed="rId2" cstate="print"/>
          <a:srcRect/>
          <a:stretch>
            <a:fillRect/>
          </a:stretch>
        </p:blipFill>
        <p:spPr>
          <a:xfrm>
            <a:off x="2133600" y="152400"/>
            <a:ext cx="4830763" cy="6583363"/>
          </a:xfrm>
          <a:noFill/>
        </p:spPr>
      </p:pic>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3600" smtClean="0"/>
              <a:t>Ricart-Agrawala Second Algorithm</a:t>
            </a:r>
          </a:p>
        </p:txBody>
      </p:sp>
      <p:sp>
        <p:nvSpPr>
          <p:cNvPr id="52227" name="Rectangle 3"/>
          <p:cNvSpPr>
            <a:spLocks noGrp="1" noChangeArrowheads="1"/>
          </p:cNvSpPr>
          <p:nvPr>
            <p:ph type="body" idx="1"/>
          </p:nvPr>
        </p:nvSpPr>
        <p:spPr>
          <a:xfrm>
            <a:off x="457200" y="1447800"/>
            <a:ext cx="8178800" cy="5105400"/>
          </a:xfrm>
        </p:spPr>
        <p:txBody>
          <a:bodyPr/>
          <a:lstStyle/>
          <a:p>
            <a:pPr>
              <a:lnSpc>
                <a:spcPct val="80000"/>
              </a:lnSpc>
            </a:pPr>
            <a:r>
              <a:rPr kumimoji="0" lang="en-US" sz="1800" smtClean="0"/>
              <a:t>A process is allowed to enter the critical section when it gets the token. </a:t>
            </a:r>
          </a:p>
          <a:p>
            <a:pPr lvl="1">
              <a:lnSpc>
                <a:spcPct val="80000"/>
              </a:lnSpc>
            </a:pPr>
            <a:r>
              <a:rPr kumimoji="0" lang="en-US" sz="1600" smtClean="0"/>
              <a:t>Initially the token is assigned arbitrarily to one of the processes.</a:t>
            </a:r>
          </a:p>
          <a:p>
            <a:pPr>
              <a:lnSpc>
                <a:spcPct val="80000"/>
              </a:lnSpc>
            </a:pPr>
            <a:endParaRPr kumimoji="0" lang="en-US" sz="1800" smtClean="0"/>
          </a:p>
          <a:p>
            <a:pPr>
              <a:lnSpc>
                <a:spcPct val="80000"/>
              </a:lnSpc>
            </a:pPr>
            <a:r>
              <a:rPr kumimoji="0" lang="en-US" sz="1800" smtClean="0"/>
              <a:t>In order to get the token it sends a request to all other processes competing for the same resource. </a:t>
            </a:r>
          </a:p>
          <a:p>
            <a:pPr lvl="1">
              <a:lnSpc>
                <a:spcPct val="80000"/>
              </a:lnSpc>
            </a:pPr>
            <a:r>
              <a:rPr kumimoji="0" lang="en-US" sz="1600" smtClean="0"/>
              <a:t>The request message consists of the requesting process’ timestamp (logical clock) and its identifier. </a:t>
            </a:r>
          </a:p>
          <a:p>
            <a:pPr>
              <a:lnSpc>
                <a:spcPct val="80000"/>
              </a:lnSpc>
            </a:pPr>
            <a:endParaRPr kumimoji="0" lang="en-US" sz="1800" smtClean="0"/>
          </a:p>
          <a:p>
            <a:pPr>
              <a:lnSpc>
                <a:spcPct val="80000"/>
              </a:lnSpc>
            </a:pPr>
            <a:r>
              <a:rPr kumimoji="0" lang="en-US" sz="1800" smtClean="0"/>
              <a:t>When a process Pi leaves a critical section </a:t>
            </a:r>
          </a:p>
          <a:p>
            <a:pPr lvl="1">
              <a:lnSpc>
                <a:spcPct val="80000"/>
              </a:lnSpc>
            </a:pPr>
            <a:r>
              <a:rPr kumimoji="0" lang="en-US" sz="1600" smtClean="0"/>
              <a:t>it passes the token to one of the processes which are waiting for it; this will be the first process Pj, where j is searched in order [ i+1, i+2, ..., n, 1, 2, ..., i-2, i-1] for which there is a pending request.	 </a:t>
            </a:r>
          </a:p>
          <a:p>
            <a:pPr lvl="1">
              <a:lnSpc>
                <a:spcPct val="80000"/>
              </a:lnSpc>
            </a:pPr>
            <a:r>
              <a:rPr kumimoji="0" lang="en-US" sz="1600" smtClean="0"/>
              <a:t>If no process is waiting, Pi retains the token (and is allowed to enter the CS if it needs); it will pass over the token as result of an incoming request.</a:t>
            </a:r>
          </a:p>
          <a:p>
            <a:pPr lvl="1">
              <a:lnSpc>
                <a:spcPct val="80000"/>
              </a:lnSpc>
              <a:buFont typeface="Monotype Sorts" pitchFamily="2" charset="2"/>
              <a:buNone/>
            </a:pPr>
            <a:endParaRPr kumimoji="0" lang="en-US" sz="1600" smtClean="0"/>
          </a:p>
          <a:p>
            <a:pPr>
              <a:lnSpc>
                <a:spcPct val="80000"/>
              </a:lnSpc>
            </a:pPr>
            <a:r>
              <a:rPr kumimoji="0" lang="en-US" sz="1800" smtClean="0"/>
              <a:t>How does Pi find out if there is a pending request? </a:t>
            </a:r>
          </a:p>
          <a:p>
            <a:pPr lvl="1">
              <a:lnSpc>
                <a:spcPct val="80000"/>
              </a:lnSpc>
            </a:pPr>
            <a:r>
              <a:rPr kumimoji="0" lang="en-US" sz="1600" smtClean="0"/>
              <a:t>Each process Pi records the timestamp corresponding to the last request it got from process Pj, in request Pi[ j]. In the token itself, token[ j] records the timestamp (logical clock) of Pj’s last holding of the token. If requestPi[ j] &gt; token[ j] then Pj has a pending request.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nalini06"/>
          <p:cNvPicPr>
            <a:picLocks noChangeAspect="1" noChangeArrowheads="1"/>
          </p:cNvPicPr>
          <p:nvPr>
            <p:ph/>
          </p:nvPr>
        </p:nvPicPr>
        <p:blipFill>
          <a:blip r:embed="rId2" cstate="print"/>
          <a:srcRect/>
          <a:stretch>
            <a:fillRect/>
          </a:stretch>
        </p:blipFill>
        <p:spPr>
          <a:xfrm>
            <a:off x="2133600" y="152400"/>
            <a:ext cx="4803775" cy="6583363"/>
          </a:xfrm>
          <a:noFill/>
        </p:spPr>
      </p:pic>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2"/>
          <p:cNvSpPr>
            <a:spLocks noGrp="1"/>
          </p:cNvSpPr>
          <p:nvPr>
            <p:ph type="title"/>
          </p:nvPr>
        </p:nvSpPr>
        <p:spPr/>
        <p:txBody>
          <a:bodyPr>
            <a:normAutofit fontScale="90000"/>
          </a:bodyPr>
          <a:lstStyle/>
          <a:p>
            <a:r>
              <a:rPr lang="en-US" smtClean="0"/>
              <a:t>Suzuki-Kazami Broadcast Algorithm</a:t>
            </a:r>
          </a:p>
        </p:txBody>
      </p:sp>
      <p:sp>
        <p:nvSpPr>
          <p:cNvPr id="58371" name="Content Placeholder 3"/>
          <p:cNvSpPr>
            <a:spLocks noGrp="1"/>
          </p:cNvSpPr>
          <p:nvPr>
            <p:ph idx="1"/>
          </p:nvPr>
        </p:nvSpPr>
        <p:spPr/>
        <p:txBody>
          <a:bodyPr/>
          <a:lstStyle/>
          <a:p>
            <a:r>
              <a:rPr lang="en-US" sz="2000" smtClean="0"/>
              <a:t>If a site wants to enter the CS and it does not have the token, it broadcasts a REQUEST message for the token to all other sites.</a:t>
            </a:r>
          </a:p>
          <a:p>
            <a:r>
              <a:rPr lang="en-US" sz="2000" smtClean="0"/>
              <a:t>A site which possesses the token sends it to the requesting site upon the receipt of its REQUEST message.</a:t>
            </a:r>
          </a:p>
          <a:p>
            <a:r>
              <a:rPr lang="en-US" sz="2000" smtClean="0"/>
              <a:t>If a site receives a REQUEST message when it is executing the CS, it sends the token only after it has completed the execution of the CS. </a:t>
            </a:r>
          </a:p>
          <a:p>
            <a:r>
              <a:rPr lang="en-US" sz="2000" smtClean="0"/>
              <a:t>Two Issues</a:t>
            </a:r>
            <a:endParaRPr lang="en-US" smtClean="0"/>
          </a:p>
          <a:p>
            <a:pPr lvl="1"/>
            <a:r>
              <a:rPr lang="en-US" sz="1600" smtClean="0"/>
              <a:t>Outdated Requests: Due to variable message delays, site may receive token request message after request has been satisfied.  Token to outdated requestor results in poor performance</a:t>
            </a:r>
          </a:p>
          <a:p>
            <a:pPr lvl="1"/>
            <a:r>
              <a:rPr lang="en-US" sz="1600" smtClean="0"/>
              <a:t>When a process is done, which of the outstanding requests should it satisfy?</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Election Algorithms</a:t>
            </a:r>
          </a:p>
        </p:txBody>
      </p:sp>
      <p:sp>
        <p:nvSpPr>
          <p:cNvPr id="61443" name="Rectangle 3"/>
          <p:cNvSpPr>
            <a:spLocks noGrp="1" noChangeArrowheads="1"/>
          </p:cNvSpPr>
          <p:nvPr>
            <p:ph type="body" idx="1"/>
          </p:nvPr>
        </p:nvSpPr>
        <p:spPr/>
        <p:txBody>
          <a:bodyPr/>
          <a:lstStyle/>
          <a:p>
            <a:pPr>
              <a:lnSpc>
                <a:spcPct val="80000"/>
              </a:lnSpc>
            </a:pPr>
            <a:r>
              <a:rPr kumimoji="0" lang="en-US" sz="1800" smtClean="0"/>
              <a:t>It doesn’t matter which process is elected.</a:t>
            </a:r>
          </a:p>
          <a:p>
            <a:pPr lvl="1">
              <a:lnSpc>
                <a:spcPct val="80000"/>
              </a:lnSpc>
            </a:pPr>
            <a:r>
              <a:rPr kumimoji="0" lang="en-US" sz="1600" smtClean="0"/>
              <a:t>What is important is that one and only one process is chosen (we call this process the coordinator) and all processes agree on this decision.</a:t>
            </a:r>
          </a:p>
          <a:p>
            <a:pPr>
              <a:lnSpc>
                <a:spcPct val="80000"/>
              </a:lnSpc>
              <a:buFont typeface="Monotype Sorts" pitchFamily="2" charset="2"/>
              <a:buNone/>
            </a:pPr>
            <a:endParaRPr kumimoji="0" lang="en-US" sz="1800" smtClean="0"/>
          </a:p>
          <a:p>
            <a:pPr>
              <a:lnSpc>
                <a:spcPct val="80000"/>
              </a:lnSpc>
            </a:pPr>
            <a:r>
              <a:rPr kumimoji="0" lang="en-US" sz="1800" smtClean="0"/>
              <a:t>Assume that each process has a unique number (identifier).</a:t>
            </a:r>
          </a:p>
          <a:p>
            <a:pPr lvl="1">
              <a:lnSpc>
                <a:spcPct val="80000"/>
              </a:lnSpc>
            </a:pPr>
            <a:r>
              <a:rPr kumimoji="0" lang="en-US" sz="1600" smtClean="0"/>
              <a:t>In general, election algorithms attempt to locate the process with the highest number, among those which currently are up.</a:t>
            </a:r>
          </a:p>
          <a:p>
            <a:pPr>
              <a:lnSpc>
                <a:spcPct val="80000"/>
              </a:lnSpc>
            </a:pPr>
            <a:endParaRPr kumimoji="0" lang="en-US" sz="1800" smtClean="0"/>
          </a:p>
          <a:p>
            <a:pPr>
              <a:lnSpc>
                <a:spcPct val="80000"/>
              </a:lnSpc>
            </a:pPr>
            <a:r>
              <a:rPr kumimoji="0" lang="en-US" sz="1800" smtClean="0"/>
              <a:t>Election is typically started after a failure occurs. </a:t>
            </a:r>
          </a:p>
          <a:p>
            <a:pPr lvl="1">
              <a:lnSpc>
                <a:spcPct val="80000"/>
              </a:lnSpc>
            </a:pPr>
            <a:r>
              <a:rPr kumimoji="0" lang="en-US" sz="1600" smtClean="0"/>
              <a:t>The detection of a failure (e.g. the crash of the current coordinator) is normally based on time-out </a:t>
            </a:r>
            <a:r>
              <a:rPr kumimoji="0" lang="en-US" sz="1600" smtClean="0">
                <a:sym typeface="Wingdings" pitchFamily="2" charset="2"/>
              </a:rPr>
              <a:t></a:t>
            </a:r>
            <a:r>
              <a:rPr kumimoji="0" lang="en-US" sz="1600" smtClean="0"/>
              <a:t> a process that gets no response for a period of time suspects a failure and initiates an election process.</a:t>
            </a:r>
          </a:p>
          <a:p>
            <a:pPr>
              <a:lnSpc>
                <a:spcPct val="80000"/>
              </a:lnSpc>
            </a:pPr>
            <a:endParaRPr kumimoji="0" lang="en-US" sz="1800" smtClean="0"/>
          </a:p>
          <a:p>
            <a:pPr>
              <a:lnSpc>
                <a:spcPct val="80000"/>
              </a:lnSpc>
            </a:pPr>
            <a:r>
              <a:rPr kumimoji="0" lang="en-US" sz="1800" smtClean="0"/>
              <a:t>An election process is typically performed in two phases:</a:t>
            </a:r>
          </a:p>
          <a:p>
            <a:pPr lvl="1">
              <a:lnSpc>
                <a:spcPct val="80000"/>
              </a:lnSpc>
            </a:pPr>
            <a:r>
              <a:rPr kumimoji="0" lang="en-US" sz="1600" smtClean="0"/>
              <a:t>Select a leader with the highest priority.</a:t>
            </a:r>
          </a:p>
          <a:p>
            <a:pPr lvl="1">
              <a:lnSpc>
                <a:spcPct val="80000"/>
              </a:lnSpc>
            </a:pPr>
            <a:r>
              <a:rPr kumimoji="0" lang="en-US" sz="1600" smtClean="0"/>
              <a:t>Inform all processes about the winner.</a:t>
            </a:r>
          </a:p>
          <a:p>
            <a:pPr>
              <a:lnSpc>
                <a:spcPct val="80000"/>
              </a:lnSpc>
            </a:pPr>
            <a:endParaRPr kumimoji="0" lang="en-US" sz="180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t>The Bully Algorithm</a:t>
            </a:r>
          </a:p>
        </p:txBody>
      </p:sp>
      <p:sp>
        <p:nvSpPr>
          <p:cNvPr id="62467" name="Rectangle 3"/>
          <p:cNvSpPr>
            <a:spLocks noGrp="1" noChangeArrowheads="1"/>
          </p:cNvSpPr>
          <p:nvPr>
            <p:ph type="body" idx="1"/>
          </p:nvPr>
        </p:nvSpPr>
        <p:spPr>
          <a:xfrm>
            <a:off x="457200" y="1905000"/>
            <a:ext cx="8178800" cy="4419600"/>
          </a:xfrm>
        </p:spPr>
        <p:txBody>
          <a:bodyPr/>
          <a:lstStyle/>
          <a:p>
            <a:pPr>
              <a:lnSpc>
                <a:spcPct val="80000"/>
              </a:lnSpc>
            </a:pPr>
            <a:r>
              <a:rPr kumimoji="0" lang="en-US" sz="1600" smtClean="0"/>
              <a:t>A process has to know the identifier of all other processes </a:t>
            </a:r>
          </a:p>
          <a:p>
            <a:pPr lvl="1">
              <a:lnSpc>
                <a:spcPct val="80000"/>
              </a:lnSpc>
            </a:pPr>
            <a:r>
              <a:rPr kumimoji="0" lang="en-US" sz="1400" smtClean="0"/>
              <a:t>(it doesn’t know, however, which one is still up); the process with the highest identifier, among those which are up, is selected.</a:t>
            </a:r>
          </a:p>
          <a:p>
            <a:pPr>
              <a:lnSpc>
                <a:spcPct val="80000"/>
              </a:lnSpc>
            </a:pPr>
            <a:r>
              <a:rPr kumimoji="0" lang="en-US" sz="1600" smtClean="0"/>
              <a:t>Any process could fail during the election procedure.</a:t>
            </a:r>
          </a:p>
          <a:p>
            <a:pPr>
              <a:lnSpc>
                <a:spcPct val="80000"/>
              </a:lnSpc>
            </a:pPr>
            <a:r>
              <a:rPr kumimoji="0" lang="en-US" sz="1600" smtClean="0"/>
              <a:t>When a process Pi detects a failure and a coordinator has to be elected</a:t>
            </a:r>
          </a:p>
          <a:p>
            <a:pPr lvl="1">
              <a:lnSpc>
                <a:spcPct val="80000"/>
              </a:lnSpc>
            </a:pPr>
            <a:r>
              <a:rPr kumimoji="0" lang="en-US" sz="1400" smtClean="0"/>
              <a:t>it sends an election message to all the processes with a higher identifier and then waits for an answer message:</a:t>
            </a:r>
          </a:p>
          <a:p>
            <a:pPr lvl="1">
              <a:lnSpc>
                <a:spcPct val="80000"/>
              </a:lnSpc>
            </a:pPr>
            <a:r>
              <a:rPr kumimoji="0" lang="en-US" sz="1400" smtClean="0"/>
              <a:t>If no response arrives within a time limit</a:t>
            </a:r>
          </a:p>
          <a:p>
            <a:pPr lvl="2">
              <a:lnSpc>
                <a:spcPct val="80000"/>
              </a:lnSpc>
            </a:pPr>
            <a:r>
              <a:rPr kumimoji="0" lang="en-US" sz="1200" smtClean="0"/>
              <a:t>Pi becomes the coordinator (all processes with higher identifier are down)</a:t>
            </a:r>
          </a:p>
          <a:p>
            <a:pPr lvl="2">
              <a:lnSpc>
                <a:spcPct val="80000"/>
              </a:lnSpc>
            </a:pPr>
            <a:r>
              <a:rPr kumimoji="0" lang="en-US" sz="1200" smtClean="0"/>
              <a:t> it broadcasts a coordinator message to all processes to let them know.</a:t>
            </a:r>
          </a:p>
          <a:p>
            <a:pPr lvl="1">
              <a:lnSpc>
                <a:spcPct val="80000"/>
              </a:lnSpc>
            </a:pPr>
            <a:r>
              <a:rPr kumimoji="0" lang="en-US" sz="1400" smtClean="0"/>
              <a:t>If an answer message arrives, </a:t>
            </a:r>
          </a:p>
          <a:p>
            <a:pPr lvl="2">
              <a:lnSpc>
                <a:spcPct val="80000"/>
              </a:lnSpc>
            </a:pPr>
            <a:r>
              <a:rPr kumimoji="0" lang="en-US" sz="1200" smtClean="0"/>
              <a:t>Pi knows that another process has to become the coordinator </a:t>
            </a:r>
            <a:r>
              <a:rPr kumimoji="0" lang="en-US" sz="1200" smtClean="0">
                <a:sym typeface="Wingdings" pitchFamily="2" charset="2"/>
              </a:rPr>
              <a:t></a:t>
            </a:r>
            <a:r>
              <a:rPr kumimoji="0" lang="en-US" sz="1200" smtClean="0"/>
              <a:t> it waits in order to receive the coordinator message. </a:t>
            </a:r>
          </a:p>
          <a:p>
            <a:pPr lvl="2">
              <a:lnSpc>
                <a:spcPct val="80000"/>
              </a:lnSpc>
            </a:pPr>
            <a:r>
              <a:rPr kumimoji="0" lang="en-US" sz="1200" smtClean="0"/>
              <a:t>If this message fails to arrive within a time limit (which means that a potential coordinator crashed after sending the answer message) Pi resends the election message.</a:t>
            </a:r>
          </a:p>
          <a:p>
            <a:pPr>
              <a:lnSpc>
                <a:spcPct val="80000"/>
              </a:lnSpc>
            </a:pPr>
            <a:r>
              <a:rPr kumimoji="0" lang="en-US" sz="1600" smtClean="0"/>
              <a:t>When receiving an election message from Pi</a:t>
            </a:r>
          </a:p>
          <a:p>
            <a:pPr lvl="1">
              <a:lnSpc>
                <a:spcPct val="80000"/>
              </a:lnSpc>
            </a:pPr>
            <a:r>
              <a:rPr kumimoji="0" lang="en-US" sz="1400" smtClean="0"/>
              <a:t>a process Pj replies with an answer message to Pi and</a:t>
            </a:r>
          </a:p>
          <a:p>
            <a:pPr lvl="1">
              <a:lnSpc>
                <a:spcPct val="80000"/>
              </a:lnSpc>
            </a:pPr>
            <a:r>
              <a:rPr kumimoji="0" lang="en-US" sz="1400" smtClean="0"/>
              <a:t>then starts an election procedure itself( unless it has already started one) it sends an election message to all processes with higher identifier. </a:t>
            </a:r>
          </a:p>
          <a:p>
            <a:pPr>
              <a:lnSpc>
                <a:spcPct val="80000"/>
              </a:lnSpc>
            </a:pPr>
            <a:r>
              <a:rPr kumimoji="0" lang="en-US" sz="1600" smtClean="0"/>
              <a:t>Finally all processes get an answer message, except the one which becomes the coordinator.</a:t>
            </a:r>
          </a:p>
          <a:p>
            <a:pPr>
              <a:lnSpc>
                <a:spcPct val="80000"/>
              </a:lnSpc>
              <a:buFont typeface="Monotype Sorts" pitchFamily="2" charset="2"/>
              <a:buNone/>
            </a:pPr>
            <a:endParaRPr kumimoji="0" lang="en-US" sz="1600"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nalini11"/>
          <p:cNvPicPr>
            <a:picLocks noChangeAspect="1" noChangeArrowheads="1"/>
          </p:cNvPicPr>
          <p:nvPr>
            <p:ph/>
          </p:nvPr>
        </p:nvPicPr>
        <p:blipFill>
          <a:blip r:embed="rId2" cstate="print"/>
          <a:srcRect/>
          <a:stretch>
            <a:fillRect/>
          </a:stretch>
        </p:blipFill>
        <p:spPr>
          <a:xfrm>
            <a:off x="2133600" y="152400"/>
            <a:ext cx="4837113" cy="6583363"/>
          </a:xfr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lstStyle/>
          <a:p>
            <a:r>
              <a:rPr lang="en-US" smtClean="0"/>
              <a:t>Client/Server Computing</a:t>
            </a:r>
          </a:p>
        </p:txBody>
      </p:sp>
      <p:sp>
        <p:nvSpPr>
          <p:cNvPr id="32770" name="Footer Placeholder 4"/>
          <p:cNvSpPr>
            <a:spLocks noGrp="1"/>
          </p:cNvSpPr>
          <p:nvPr>
            <p:ph type="ftr" sz="quarter" idx="11"/>
          </p:nvPr>
        </p:nvSpPr>
        <p:spPr>
          <a:noFill/>
        </p:spPr>
        <p:txBody>
          <a:bodyPr/>
          <a:lstStyle/>
          <a:p>
            <a:r>
              <a:rPr lang="en-US"/>
              <a:t>Distributed Systems </a:t>
            </a:r>
          </a:p>
        </p:txBody>
      </p:sp>
      <p:sp>
        <p:nvSpPr>
          <p:cNvPr id="32771" name="Slide Number Placeholder 5"/>
          <p:cNvSpPr>
            <a:spLocks noGrp="1"/>
          </p:cNvSpPr>
          <p:nvPr>
            <p:ph type="sldNum" sz="quarter" idx="12"/>
          </p:nvPr>
        </p:nvSpPr>
        <p:spPr>
          <a:noFill/>
        </p:spPr>
        <p:txBody>
          <a:bodyPr/>
          <a:lstStyle/>
          <a:p>
            <a:fld id="{06EA77B8-011F-47B2-BCAA-4279CDD4CC4F}" type="slidenum">
              <a:rPr lang="en-US"/>
              <a:pPr/>
              <a:t>7</a:t>
            </a:fld>
            <a:endParaRPr lang="en-US"/>
          </a:p>
        </p:txBody>
      </p:sp>
      <p:sp>
        <p:nvSpPr>
          <p:cNvPr id="32773" name="Rectangle 3"/>
          <p:cNvSpPr>
            <a:spLocks noGrp="1" noChangeArrowheads="1"/>
          </p:cNvSpPr>
          <p:nvPr>
            <p:ph sz="quarter" idx="1"/>
          </p:nvPr>
        </p:nvSpPr>
        <p:spPr/>
        <p:txBody>
          <a:bodyPr/>
          <a:lstStyle/>
          <a:p>
            <a:r>
              <a:rPr lang="en-US" smtClean="0"/>
              <a:t>Client/server computing allocates application processing between the client and server processes.</a:t>
            </a:r>
          </a:p>
          <a:p>
            <a:r>
              <a:rPr lang="en-US" smtClean="0"/>
              <a:t>A typical application has three basic components:</a:t>
            </a:r>
          </a:p>
          <a:p>
            <a:pPr lvl="1"/>
            <a:r>
              <a:rPr lang="en-US" smtClean="0"/>
              <a:t>Presentation logic</a:t>
            </a:r>
          </a:p>
          <a:p>
            <a:pPr lvl="1"/>
            <a:r>
              <a:rPr lang="en-US" smtClean="0"/>
              <a:t>Application logic</a:t>
            </a:r>
          </a:p>
          <a:p>
            <a:pPr lvl="1"/>
            <a:r>
              <a:rPr lang="en-US" smtClean="0"/>
              <a:t>Data management logic</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mtClean="0"/>
              <a:t>The Ring-based Algorithm</a:t>
            </a:r>
          </a:p>
        </p:txBody>
      </p:sp>
      <p:sp>
        <p:nvSpPr>
          <p:cNvPr id="66563" name="Rectangle 3"/>
          <p:cNvSpPr>
            <a:spLocks noGrp="1" noChangeArrowheads="1"/>
          </p:cNvSpPr>
          <p:nvPr>
            <p:ph type="body" idx="1"/>
          </p:nvPr>
        </p:nvSpPr>
        <p:spPr>
          <a:xfrm>
            <a:off x="457200" y="1905000"/>
            <a:ext cx="8178800" cy="4419600"/>
          </a:xfrm>
        </p:spPr>
        <p:txBody>
          <a:bodyPr/>
          <a:lstStyle/>
          <a:p>
            <a:pPr>
              <a:lnSpc>
                <a:spcPct val="80000"/>
              </a:lnSpc>
            </a:pPr>
            <a:r>
              <a:rPr kumimoji="0" lang="en-US" sz="2000" smtClean="0"/>
              <a:t>We assume that the processes are arranged in a logical ring</a:t>
            </a:r>
          </a:p>
          <a:p>
            <a:pPr lvl="2">
              <a:lnSpc>
                <a:spcPct val="80000"/>
              </a:lnSpc>
            </a:pPr>
            <a:r>
              <a:rPr kumimoji="0" lang="en-US" sz="1600" smtClean="0"/>
              <a:t>Each process knows the address of one other process, which is its neighbor in the clockwise direction.</a:t>
            </a:r>
          </a:p>
          <a:p>
            <a:pPr>
              <a:lnSpc>
                <a:spcPct val="80000"/>
              </a:lnSpc>
            </a:pPr>
            <a:r>
              <a:rPr kumimoji="0" lang="en-US" sz="2000" smtClean="0"/>
              <a:t>The algorithm elects a single coordinator, which is the process with the highest identifier. </a:t>
            </a:r>
          </a:p>
          <a:p>
            <a:pPr>
              <a:lnSpc>
                <a:spcPct val="80000"/>
              </a:lnSpc>
            </a:pPr>
            <a:r>
              <a:rPr kumimoji="0" lang="en-US" sz="2000" smtClean="0"/>
              <a:t>Election is started by a process which has noticed that the current coordinator has failed. </a:t>
            </a:r>
          </a:p>
          <a:p>
            <a:pPr lvl="1">
              <a:lnSpc>
                <a:spcPct val="80000"/>
              </a:lnSpc>
            </a:pPr>
            <a:r>
              <a:rPr kumimoji="0" lang="en-US" sz="1800" smtClean="0"/>
              <a:t>The process places its identifier in an election message that is passed to the following process.</a:t>
            </a:r>
          </a:p>
          <a:p>
            <a:pPr lvl="1">
              <a:lnSpc>
                <a:spcPct val="80000"/>
              </a:lnSpc>
            </a:pPr>
            <a:r>
              <a:rPr kumimoji="0" lang="en-US" sz="1800" smtClean="0"/>
              <a:t>When a process receives an election message</a:t>
            </a:r>
          </a:p>
          <a:p>
            <a:pPr lvl="2">
              <a:lnSpc>
                <a:spcPct val="80000"/>
              </a:lnSpc>
            </a:pPr>
            <a:r>
              <a:rPr kumimoji="0" lang="en-US" sz="1600" smtClean="0"/>
              <a:t>It compares the identifier in the message with its own.</a:t>
            </a:r>
          </a:p>
          <a:p>
            <a:pPr lvl="2">
              <a:lnSpc>
                <a:spcPct val="80000"/>
              </a:lnSpc>
            </a:pPr>
            <a:r>
              <a:rPr kumimoji="0" lang="en-US" sz="1600" smtClean="0"/>
              <a:t>If the arrived identifier is greater, it forwards the received election message to its neighbor</a:t>
            </a:r>
          </a:p>
          <a:p>
            <a:pPr lvl="2">
              <a:lnSpc>
                <a:spcPct val="80000"/>
              </a:lnSpc>
            </a:pPr>
            <a:r>
              <a:rPr kumimoji="0" lang="en-US" sz="1600" smtClean="0"/>
              <a:t>If the arrived identifier is smaller it substitutes its own identifier in the election message before forwarding it. </a:t>
            </a:r>
          </a:p>
          <a:p>
            <a:pPr lvl="2">
              <a:lnSpc>
                <a:spcPct val="80000"/>
              </a:lnSpc>
            </a:pPr>
            <a:r>
              <a:rPr kumimoji="0" lang="en-US" sz="1600" smtClean="0"/>
              <a:t>If the received identifier is that of the receiver itself </a:t>
            </a:r>
            <a:r>
              <a:rPr kumimoji="0" lang="en-US" sz="1600" smtClean="0">
                <a:sym typeface="Wingdings" pitchFamily="2" charset="2"/>
              </a:rPr>
              <a:t> </a:t>
            </a:r>
            <a:r>
              <a:rPr kumimoji="0" lang="en-US" sz="1600" smtClean="0"/>
              <a:t>this will be the coordinator. </a:t>
            </a:r>
          </a:p>
          <a:p>
            <a:pPr>
              <a:lnSpc>
                <a:spcPct val="80000"/>
              </a:lnSpc>
            </a:pPr>
            <a:r>
              <a:rPr kumimoji="0" lang="en-US" sz="2000" smtClean="0"/>
              <a:t>The new coordinator sends an elected message through the ring.</a:t>
            </a:r>
            <a:endParaRPr kumimoji="0" lang="en-US" sz="280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descr="nalini14"/>
          <p:cNvPicPr>
            <a:picLocks noChangeAspect="1" noChangeArrowheads="1"/>
          </p:cNvPicPr>
          <p:nvPr>
            <p:ph/>
          </p:nvPr>
        </p:nvPicPr>
        <p:blipFill>
          <a:blip r:embed="rId2" cstate="print"/>
          <a:srcRect/>
          <a:stretch>
            <a:fillRect/>
          </a:stretch>
        </p:blipFill>
        <p:spPr>
          <a:xfrm>
            <a:off x="2133600" y="152400"/>
            <a:ext cx="4875213" cy="6583363"/>
          </a:xfrm>
          <a:noFill/>
        </p:spPr>
      </p:pic>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r>
              <a:rPr lang="en-US" smtClean="0"/>
              <a:t>Distributed Deadlocks</a:t>
            </a:r>
          </a:p>
        </p:txBody>
      </p:sp>
      <p:sp>
        <p:nvSpPr>
          <p:cNvPr id="73731" name="Content Placeholder 2"/>
          <p:cNvSpPr>
            <a:spLocks noGrp="1"/>
          </p:cNvSpPr>
          <p:nvPr>
            <p:ph idx="1"/>
          </p:nvPr>
        </p:nvSpPr>
        <p:spPr/>
        <p:txBody>
          <a:bodyPr/>
          <a:lstStyle/>
          <a:p>
            <a:r>
              <a:rPr lang="en-US" sz="2000" smtClean="0"/>
              <a:t>Deadlocks is a fundamental problem in distributed systems.</a:t>
            </a:r>
          </a:p>
          <a:p>
            <a:r>
              <a:rPr lang="en-US" sz="2000" smtClean="0"/>
              <a:t>A process may request resources in any order, which may not be known a priori and a process can request resource while holding others.</a:t>
            </a:r>
          </a:p>
          <a:p>
            <a:r>
              <a:rPr lang="en-US" sz="2000" smtClean="0"/>
              <a:t>If the sequence of the allocations of resources to the processes is not controlled, deadlocks can occur.</a:t>
            </a:r>
          </a:p>
          <a:p>
            <a:r>
              <a:rPr lang="en-US" sz="2000" smtClean="0"/>
              <a:t>A deadlock is a state where a set of processes request resources that are held by other processes in the set.</a:t>
            </a:r>
          </a:p>
          <a:p>
            <a:r>
              <a:rPr lang="en-US" sz="2000" smtClean="0"/>
              <a:t>Conditions for a deadlocks</a:t>
            </a:r>
          </a:p>
          <a:p>
            <a:pPr lvl="1"/>
            <a:r>
              <a:rPr lang="en-US" sz="1800" smtClean="0"/>
              <a:t>Mutual exclusion, hold-and-wait, No-preemption and circular wait</a:t>
            </a:r>
            <a:r>
              <a:rPr lang="en-US" sz="2000" smtClean="0"/>
              <a:t>.</a:t>
            </a:r>
          </a:p>
          <a:p>
            <a:endParaRPr lang="en-US" sz="240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smtClean="0"/>
              <a:t>Modeling Deadlocks</a:t>
            </a:r>
          </a:p>
        </p:txBody>
      </p:sp>
      <p:sp>
        <p:nvSpPr>
          <p:cNvPr id="74755" name="Content Placeholder 2"/>
          <p:cNvSpPr>
            <a:spLocks noGrp="1"/>
          </p:cNvSpPr>
          <p:nvPr>
            <p:ph idx="1"/>
          </p:nvPr>
        </p:nvSpPr>
        <p:spPr>
          <a:xfrm>
            <a:off x="457200" y="1524000"/>
            <a:ext cx="8178800" cy="4876800"/>
          </a:xfrm>
        </p:spPr>
        <p:txBody>
          <a:bodyPr>
            <a:normAutofit lnSpcReduction="10000"/>
          </a:bodyPr>
          <a:lstStyle/>
          <a:p>
            <a:r>
              <a:rPr lang="en-US" sz="2000" smtClean="0"/>
              <a:t>In addition to the standard assumptions (no shared memory, no global clock, no failures), we make the following assumptions:</a:t>
            </a:r>
          </a:p>
          <a:p>
            <a:r>
              <a:rPr lang="en-US" sz="2000" smtClean="0"/>
              <a:t>The systems have only reusable resources.</a:t>
            </a:r>
          </a:p>
          <a:p>
            <a:r>
              <a:rPr lang="en-US" sz="2000" smtClean="0"/>
              <a:t>Processes are allowed to make only exclusive access to resources.</a:t>
            </a:r>
          </a:p>
          <a:p>
            <a:r>
              <a:rPr lang="en-US" sz="2000" smtClean="0"/>
              <a:t>There is only one copy of each resource.</a:t>
            </a:r>
          </a:p>
          <a:p>
            <a:r>
              <a:rPr lang="en-US" sz="2000" smtClean="0"/>
              <a:t>A process can be in two states: </a:t>
            </a:r>
            <a:r>
              <a:rPr lang="en-US" sz="2000" i="1" smtClean="0"/>
              <a:t>running or blocked.</a:t>
            </a:r>
          </a:p>
          <a:p>
            <a:pPr lvl="1"/>
            <a:r>
              <a:rPr lang="en-US" sz="1600" smtClean="0"/>
              <a:t>In the running state (also called </a:t>
            </a:r>
            <a:r>
              <a:rPr lang="en-US" sz="1600" i="1" smtClean="0"/>
              <a:t>active state), a process </a:t>
            </a:r>
            <a:r>
              <a:rPr lang="en-US" sz="1600" smtClean="0"/>
              <a:t>has all the needed resources and is either executing or is ready for execution.</a:t>
            </a:r>
          </a:p>
          <a:p>
            <a:pPr lvl="1"/>
            <a:r>
              <a:rPr lang="en-US" sz="1600" smtClean="0"/>
              <a:t>In the blocked state, a process is waiting to acquire some resource.</a:t>
            </a:r>
          </a:p>
          <a:p>
            <a:r>
              <a:rPr lang="en-US" sz="2000" smtClean="0"/>
              <a:t>The state of the system can be modeled by directed graph, called a </a:t>
            </a:r>
            <a:r>
              <a:rPr lang="en-US" sz="2000" i="1" smtClean="0"/>
              <a:t>wait for graph (WFG). </a:t>
            </a:r>
          </a:p>
          <a:p>
            <a:pPr lvl="1"/>
            <a:r>
              <a:rPr lang="en-US" sz="1600" smtClean="0"/>
              <a:t>In a WFG , nodes are processes and there is a directed edge from node P1 to mode P2 if P1 is blocked and is waiting for P2 to release some resource.</a:t>
            </a:r>
          </a:p>
          <a:p>
            <a:r>
              <a:rPr lang="en-US" sz="2000" smtClean="0"/>
              <a:t>A system is deadlocked if and only if there exists a directed cycle or knot in the WFG.</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609600" y="533400"/>
            <a:ext cx="8402638" cy="1143000"/>
          </a:xfrm>
        </p:spPr>
        <p:txBody>
          <a:bodyPr/>
          <a:lstStyle/>
          <a:p>
            <a:r>
              <a:rPr lang="en-US" sz="3200" smtClean="0"/>
              <a:t>Techniques for Handling Deadlocks</a:t>
            </a:r>
          </a:p>
        </p:txBody>
      </p:sp>
      <p:sp>
        <p:nvSpPr>
          <p:cNvPr id="76803" name="Rectangle 3"/>
          <p:cNvSpPr>
            <a:spLocks noGrp="1" noChangeArrowheads="1"/>
          </p:cNvSpPr>
          <p:nvPr>
            <p:ph type="body" idx="1"/>
          </p:nvPr>
        </p:nvSpPr>
        <p:spPr>
          <a:xfrm>
            <a:off x="457200" y="1885950"/>
            <a:ext cx="8178800" cy="4743450"/>
          </a:xfrm>
        </p:spPr>
        <p:txBody>
          <a:bodyPr/>
          <a:lstStyle/>
          <a:p>
            <a:r>
              <a:rPr lang="en-US" sz="2400" smtClean="0"/>
              <a:t>Note: No site has accurate knowledge of the current state of the system </a:t>
            </a:r>
          </a:p>
          <a:p>
            <a:r>
              <a:rPr lang="en-US" sz="2400" smtClean="0"/>
              <a:t>Techniques</a:t>
            </a:r>
          </a:p>
          <a:p>
            <a:pPr lvl="1"/>
            <a:r>
              <a:rPr lang="en-US" sz="2000" smtClean="0">
                <a:solidFill>
                  <a:schemeClr val="tx2"/>
                </a:solidFill>
              </a:rPr>
              <a:t>Deadlock Prevention (collective/ordered requests, preemption)</a:t>
            </a:r>
          </a:p>
          <a:p>
            <a:pPr lvl="2"/>
            <a:r>
              <a:rPr lang="en-US" sz="1600" smtClean="0">
                <a:solidFill>
                  <a:schemeClr val="tx2"/>
                </a:solidFill>
              </a:rPr>
              <a:t>Inefficient, impractical</a:t>
            </a:r>
          </a:p>
          <a:p>
            <a:pPr lvl="1"/>
            <a:r>
              <a:rPr lang="en-US" sz="2000" smtClean="0">
                <a:solidFill>
                  <a:schemeClr val="tx2"/>
                </a:solidFill>
              </a:rPr>
              <a:t>Deadlock Avoidance</a:t>
            </a:r>
            <a:r>
              <a:rPr lang="en-US" sz="2000" smtClean="0"/>
              <a:t> </a:t>
            </a:r>
          </a:p>
          <a:p>
            <a:pPr lvl="2"/>
            <a:r>
              <a:rPr lang="en-US" sz="1600" smtClean="0"/>
              <a:t>A resource is granted to a process if the resulting global system state is safe</a:t>
            </a:r>
          </a:p>
          <a:p>
            <a:pPr lvl="2"/>
            <a:r>
              <a:rPr lang="en-US" sz="1600" smtClean="0"/>
              <a:t>Requires advance knowledge of processes and their resource requirements</a:t>
            </a:r>
          </a:p>
          <a:p>
            <a:pPr lvl="2"/>
            <a:r>
              <a:rPr lang="en-US" sz="1600" smtClean="0"/>
              <a:t>Impractical</a:t>
            </a:r>
          </a:p>
          <a:p>
            <a:pPr lvl="1"/>
            <a:r>
              <a:rPr lang="en-US" sz="2000" smtClean="0">
                <a:solidFill>
                  <a:schemeClr val="tx2"/>
                </a:solidFill>
              </a:rPr>
              <a:t>Deadlock Detection and Recovery </a:t>
            </a:r>
          </a:p>
          <a:p>
            <a:pPr lvl="2"/>
            <a:r>
              <a:rPr lang="en-US" sz="1600" smtClean="0"/>
              <a:t>Maintenance of local/global WFG and searching of the WFG for the presence of cycles (or knots), local/centralized deadlock detectors</a:t>
            </a:r>
            <a:endParaRPr lang="en-US" sz="3600" smtClean="0">
              <a:solidFill>
                <a:schemeClr val="tx2"/>
              </a:solidFill>
            </a:endParaRPr>
          </a:p>
          <a:p>
            <a:pPr lvl="2"/>
            <a:r>
              <a:rPr lang="en-US" sz="1600" smtClean="0"/>
              <a:t>Recovery by operator intervention, break wait-for dependencies, termination and rollback</a:t>
            </a:r>
            <a:endParaRPr lang="en-US" sz="1600" smtClean="0">
              <a:solidFill>
                <a:schemeClr val="tx2"/>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normAutofit fontScale="90000"/>
          </a:bodyPr>
          <a:lstStyle/>
          <a:p>
            <a:r>
              <a:rPr lang="en-US" smtClean="0"/>
              <a:t>Classes of Deadlock Detection Algorithms</a:t>
            </a:r>
          </a:p>
        </p:txBody>
      </p:sp>
      <p:sp>
        <p:nvSpPr>
          <p:cNvPr id="79875" name="Content Placeholder 2"/>
          <p:cNvSpPr>
            <a:spLocks noGrp="1"/>
          </p:cNvSpPr>
          <p:nvPr>
            <p:ph idx="1"/>
          </p:nvPr>
        </p:nvSpPr>
        <p:spPr>
          <a:xfrm>
            <a:off x="609600" y="1447800"/>
            <a:ext cx="8178800" cy="5029200"/>
          </a:xfrm>
        </p:spPr>
        <p:txBody>
          <a:bodyPr/>
          <a:lstStyle/>
          <a:p>
            <a:r>
              <a:rPr lang="en-US" sz="2400" smtClean="0"/>
              <a:t>Path-pushing</a:t>
            </a:r>
          </a:p>
          <a:p>
            <a:pPr lvl="2"/>
            <a:r>
              <a:rPr lang="en-US" sz="1800" smtClean="0"/>
              <a:t>distributed deadlocks are detected by maintaining an explicit global WFG (constructed locally and pushed to neighbors)</a:t>
            </a:r>
          </a:p>
          <a:p>
            <a:r>
              <a:rPr lang="en-US" sz="2400" smtClean="0"/>
              <a:t>Edge-chasing (single resource model, AND model)</a:t>
            </a:r>
          </a:p>
          <a:p>
            <a:pPr lvl="2"/>
            <a:r>
              <a:rPr lang="en-US" sz="1800" smtClean="0"/>
              <a:t>the presence of a cycle in a distributed graph structure is be verified by propagating special messages called probes, along the edges of the graph. The formation of cycle can be detected by a site if it receives the matching probe sent by it previously.</a:t>
            </a:r>
          </a:p>
          <a:p>
            <a:r>
              <a:rPr lang="en-US" sz="2400" smtClean="0"/>
              <a:t>Diffusion computation (OR model, AND-OR model)</a:t>
            </a:r>
          </a:p>
          <a:p>
            <a:pPr lvl="2"/>
            <a:r>
              <a:rPr lang="en-US" sz="1800" smtClean="0"/>
              <a:t>deadlock detection computation is diffused through the WFG of the system.</a:t>
            </a:r>
          </a:p>
          <a:p>
            <a:r>
              <a:rPr lang="en-US" sz="2400" smtClean="0"/>
              <a:t>Global state detection (Unrestricted, P-out-of-Q model)</a:t>
            </a:r>
          </a:p>
          <a:p>
            <a:pPr lvl="2"/>
            <a:r>
              <a:rPr lang="en-US" sz="2000" smtClean="0"/>
              <a:t>Take a snapshot of the system and examining it for the condition of a deadlock.</a:t>
            </a:r>
            <a:endParaRPr lang="en-US"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sz="3200" smtClean="0"/>
              <a:t>Process Management</a:t>
            </a:r>
          </a:p>
        </p:txBody>
      </p:sp>
      <p:sp>
        <p:nvSpPr>
          <p:cNvPr id="81923" name="Rectangle 3"/>
          <p:cNvSpPr>
            <a:spLocks noGrp="1" noChangeArrowheads="1"/>
          </p:cNvSpPr>
          <p:nvPr>
            <p:ph type="body" idx="1"/>
          </p:nvPr>
        </p:nvSpPr>
        <p:spPr/>
        <p:txBody>
          <a:bodyPr/>
          <a:lstStyle/>
          <a:p>
            <a:r>
              <a:rPr lang="en-US" sz="2400" smtClean="0"/>
              <a:t>Process migration</a:t>
            </a:r>
          </a:p>
          <a:p>
            <a:pPr lvl="1"/>
            <a:r>
              <a:rPr lang="en-US" sz="2000" smtClean="0"/>
              <a:t>Freeze the process on the source node and restart it at the destination node</a:t>
            </a:r>
          </a:p>
          <a:p>
            <a:pPr lvl="1"/>
            <a:r>
              <a:rPr lang="en-US" sz="2000" smtClean="0"/>
              <a:t>Transfer of the process address space</a:t>
            </a:r>
          </a:p>
          <a:p>
            <a:pPr lvl="1"/>
            <a:r>
              <a:rPr lang="en-US" sz="2000" smtClean="0"/>
              <a:t>Forwarding messages meant for the migrant process</a:t>
            </a:r>
          </a:p>
          <a:p>
            <a:pPr lvl="1"/>
            <a:r>
              <a:rPr lang="en-US" sz="2000" smtClean="0"/>
              <a:t>Handling communication between cooperating processes separated as a result of migration</a:t>
            </a:r>
          </a:p>
          <a:p>
            <a:pPr lvl="1"/>
            <a:r>
              <a:rPr lang="en-US" sz="2000" smtClean="0"/>
              <a:t>Handling child processes</a:t>
            </a:r>
          </a:p>
          <a:p>
            <a:endParaRPr lang="en-US" sz="2400" smtClean="0"/>
          </a:p>
          <a:p>
            <a:r>
              <a:rPr lang="en-US" sz="2400" smtClean="0"/>
              <a:t>Process migration in heterogeneous systems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smtClean="0"/>
              <a:t>Mosix: File Access</a:t>
            </a:r>
          </a:p>
        </p:txBody>
      </p:sp>
      <p:pic>
        <p:nvPicPr>
          <p:cNvPr id="87043" name="Picture 3" descr="img027"/>
          <p:cNvPicPr>
            <a:picLocks noChangeAspect="1" noChangeArrowheads="1"/>
          </p:cNvPicPr>
          <p:nvPr/>
        </p:nvPicPr>
        <p:blipFill>
          <a:blip r:embed="rId2" cstate="print"/>
          <a:srcRect/>
          <a:stretch>
            <a:fillRect/>
          </a:stretch>
        </p:blipFill>
        <p:spPr bwMode="auto">
          <a:xfrm>
            <a:off x="1066800" y="3962400"/>
            <a:ext cx="6934200" cy="2106613"/>
          </a:xfrm>
          <a:prstGeom prst="rect">
            <a:avLst/>
          </a:prstGeom>
          <a:noFill/>
          <a:ln w="9525">
            <a:noFill/>
            <a:miter lim="800000"/>
            <a:headEnd/>
            <a:tailEnd/>
          </a:ln>
        </p:spPr>
      </p:pic>
      <p:sp>
        <p:nvSpPr>
          <p:cNvPr id="87044" name="Text Box 4"/>
          <p:cNvSpPr txBox="1">
            <a:spLocks noChangeArrowheads="1"/>
          </p:cNvSpPr>
          <p:nvPr/>
        </p:nvSpPr>
        <p:spPr bwMode="auto">
          <a:xfrm>
            <a:off x="1219200" y="1828800"/>
            <a:ext cx="6934200" cy="1870075"/>
          </a:xfrm>
          <a:prstGeom prst="rect">
            <a:avLst/>
          </a:prstGeom>
          <a:noFill/>
          <a:ln w="9525">
            <a:noFill/>
            <a:miter lim="800000"/>
            <a:headEnd/>
            <a:tailEnd/>
          </a:ln>
        </p:spPr>
        <p:txBody>
          <a:bodyPr>
            <a:spAutoFit/>
          </a:bodyPr>
          <a:lstStyle/>
          <a:p>
            <a:pPr>
              <a:spcBef>
                <a:spcPts val="500"/>
              </a:spcBef>
              <a:spcAft>
                <a:spcPts val="500"/>
              </a:spcAft>
            </a:pPr>
            <a:r>
              <a:rPr lang="en-US" sz="2400"/>
              <a:t>Each file access must go back to deputy…</a:t>
            </a:r>
          </a:p>
          <a:p>
            <a:pPr>
              <a:spcBef>
                <a:spcPts val="500"/>
              </a:spcBef>
              <a:spcAft>
                <a:spcPts val="500"/>
              </a:spcAft>
            </a:pPr>
            <a:r>
              <a:rPr lang="en-US" sz="2400"/>
              <a:t>          = = Very Slow for I/O apps.</a:t>
            </a:r>
          </a:p>
          <a:p>
            <a:pPr>
              <a:spcBef>
                <a:spcPts val="500"/>
              </a:spcBef>
              <a:spcAft>
                <a:spcPts val="500"/>
              </a:spcAft>
            </a:pPr>
            <a:r>
              <a:rPr lang="en-US" sz="2400"/>
              <a:t>Solution: Allow processes to access a distributed file system through the current kernel.</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img028"/>
          <p:cNvPicPr>
            <a:picLocks noChangeAspect="1" noChangeArrowheads="1"/>
          </p:cNvPicPr>
          <p:nvPr/>
        </p:nvPicPr>
        <p:blipFill>
          <a:blip r:embed="rId2" cstate="print"/>
          <a:srcRect/>
          <a:stretch>
            <a:fillRect/>
          </a:stretch>
        </p:blipFill>
        <p:spPr bwMode="auto">
          <a:xfrm>
            <a:off x="1447800" y="3581400"/>
            <a:ext cx="6291263" cy="2727325"/>
          </a:xfrm>
          <a:prstGeom prst="rect">
            <a:avLst/>
          </a:prstGeom>
          <a:noFill/>
          <a:ln w="9525">
            <a:noFill/>
            <a:miter lim="800000"/>
            <a:headEnd/>
            <a:tailEnd/>
          </a:ln>
        </p:spPr>
      </p:pic>
      <p:sp>
        <p:nvSpPr>
          <p:cNvPr id="88067" name="Rectangle 3"/>
          <p:cNvSpPr>
            <a:spLocks noGrp="1" noChangeArrowheads="1"/>
          </p:cNvSpPr>
          <p:nvPr>
            <p:ph type="title"/>
          </p:nvPr>
        </p:nvSpPr>
        <p:spPr>
          <a:noFill/>
        </p:spPr>
        <p:txBody>
          <a:bodyPr/>
          <a:lstStyle/>
          <a:p>
            <a:r>
              <a:rPr lang="en-US" smtClean="0"/>
              <a:t>Mosix: File Access</a:t>
            </a:r>
          </a:p>
        </p:txBody>
      </p:sp>
      <p:sp>
        <p:nvSpPr>
          <p:cNvPr id="88068" name="Rectangle 4"/>
          <p:cNvSpPr>
            <a:spLocks noGrp="1" noChangeArrowheads="1"/>
          </p:cNvSpPr>
          <p:nvPr>
            <p:ph type="body" idx="1"/>
          </p:nvPr>
        </p:nvSpPr>
        <p:spPr>
          <a:xfrm>
            <a:off x="457200" y="1885950"/>
            <a:ext cx="8178800" cy="2762250"/>
          </a:xfrm>
        </p:spPr>
        <p:txBody>
          <a:bodyPr/>
          <a:lstStyle/>
          <a:p>
            <a:r>
              <a:rPr lang="en-US" sz="1800" b="1" smtClean="0"/>
              <a:t>DFSA</a:t>
            </a:r>
            <a:r>
              <a:rPr lang="en-US" sz="1800" smtClean="0"/>
              <a:t> </a:t>
            </a:r>
          </a:p>
          <a:p>
            <a:pPr lvl="1"/>
            <a:r>
              <a:rPr lang="en-US" sz="1800" smtClean="0"/>
              <a:t>Requirements (cache coherent, monotonic timestamps, files not deleted until all nodes finished) </a:t>
            </a:r>
          </a:p>
          <a:p>
            <a:pPr lvl="1"/>
            <a:r>
              <a:rPr lang="en-US" sz="1800" smtClean="0"/>
              <a:t>Bring the process to the files.</a:t>
            </a:r>
          </a:p>
          <a:p>
            <a:pPr>
              <a:spcBef>
                <a:spcPts val="500"/>
              </a:spcBef>
              <a:spcAft>
                <a:spcPts val="500"/>
              </a:spcAft>
            </a:pPr>
            <a:r>
              <a:rPr lang="en-US" sz="1800" b="1" smtClean="0"/>
              <a:t>MFS</a:t>
            </a:r>
            <a:r>
              <a:rPr lang="en-US" sz="1800" smtClean="0"/>
              <a:t> </a:t>
            </a:r>
          </a:p>
          <a:p>
            <a:pPr lvl="1">
              <a:spcBef>
                <a:spcPts val="500"/>
              </a:spcBef>
              <a:spcAft>
                <a:spcPts val="500"/>
              </a:spcAft>
            </a:pPr>
            <a:r>
              <a:rPr lang="en-US" sz="1800" smtClean="0"/>
              <a:t>Single cache (on server)</a:t>
            </a:r>
          </a:p>
          <a:p>
            <a:pPr lvl="1">
              <a:spcBef>
                <a:spcPts val="500"/>
              </a:spcBef>
              <a:spcAft>
                <a:spcPts val="500"/>
              </a:spcAft>
            </a:pPr>
            <a:r>
              <a:rPr lang="en-US" sz="1800" smtClean="0"/>
              <a:t>/mfs/1405/var/tmp/myfiles</a:t>
            </a:r>
            <a:endParaRPr lang="en-US" smtClean="0"/>
          </a:p>
          <a:p>
            <a:pPr lvl="1"/>
            <a:endParaRPr lang="en-US" smtClean="0"/>
          </a:p>
          <a:p>
            <a:endParaRPr lang="en-US"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smtClean="0"/>
              <a:t>Dynamic Load Balancing </a:t>
            </a:r>
          </a:p>
        </p:txBody>
      </p:sp>
      <p:sp>
        <p:nvSpPr>
          <p:cNvPr id="91139" name="Rectangle 3"/>
          <p:cNvSpPr>
            <a:spLocks noGrp="1" noChangeArrowheads="1"/>
          </p:cNvSpPr>
          <p:nvPr>
            <p:ph type="body" idx="1"/>
          </p:nvPr>
        </p:nvSpPr>
        <p:spPr>
          <a:xfrm>
            <a:off x="381000" y="1524000"/>
            <a:ext cx="8178800" cy="4419600"/>
          </a:xfrm>
        </p:spPr>
        <p:txBody>
          <a:bodyPr/>
          <a:lstStyle/>
          <a:p>
            <a:pPr>
              <a:lnSpc>
                <a:spcPct val="80000"/>
              </a:lnSpc>
            </a:pPr>
            <a:r>
              <a:rPr kumimoji="0" lang="en-US" sz="2000" smtClean="0"/>
              <a:t>Dynamic Load Balancing on Highly Parallel Computers</a:t>
            </a:r>
          </a:p>
          <a:p>
            <a:pPr lvl="1">
              <a:lnSpc>
                <a:spcPct val="80000"/>
              </a:lnSpc>
            </a:pPr>
            <a:r>
              <a:rPr kumimoji="0" lang="en-US" sz="1800" i="1" smtClean="0"/>
              <a:t>Seek to minimize total execution time of a single application running in parallel on a multiprocessor system</a:t>
            </a:r>
          </a:p>
          <a:p>
            <a:pPr lvl="2">
              <a:lnSpc>
                <a:spcPct val="80000"/>
              </a:lnSpc>
            </a:pPr>
            <a:r>
              <a:rPr kumimoji="0" lang="en-US" sz="1600" smtClean="0"/>
              <a:t>Sender Initiated Diffusion (SID), Receiver Initiated Diffusion(RID), Hierarchical Balancing Method (HBM), Gradient Model (GM), Dynamic Exchange method (DEM)</a:t>
            </a:r>
          </a:p>
          <a:p>
            <a:pPr>
              <a:lnSpc>
                <a:spcPct val="80000"/>
              </a:lnSpc>
            </a:pPr>
            <a:r>
              <a:rPr kumimoji="0" lang="en-US" sz="2000" smtClean="0"/>
              <a:t> Dynamic Load Balancing on Web Servers</a:t>
            </a:r>
          </a:p>
          <a:p>
            <a:pPr lvl="1">
              <a:lnSpc>
                <a:spcPct val="80000"/>
              </a:lnSpc>
            </a:pPr>
            <a:r>
              <a:rPr kumimoji="0" lang="en-US" sz="1800" i="1" smtClean="0"/>
              <a:t>Seek to improve response time using distributed web-server architectures , by scheduling client requests among multiple nodes in a transparent way</a:t>
            </a:r>
          </a:p>
          <a:p>
            <a:pPr lvl="2">
              <a:lnSpc>
                <a:spcPct val="80000"/>
              </a:lnSpc>
            </a:pPr>
            <a:r>
              <a:rPr kumimoji="0" lang="en-US" sz="1600" smtClean="0"/>
              <a:t>Client-based approach, DNS-Based approach, Dispatcher-based approach, Server-based approach</a:t>
            </a:r>
            <a:endParaRPr lang="en-US" sz="1600" smtClean="0"/>
          </a:p>
          <a:p>
            <a:pPr>
              <a:lnSpc>
                <a:spcPct val="80000"/>
              </a:lnSpc>
            </a:pPr>
            <a:r>
              <a:rPr lang="en-US" sz="2000" smtClean="0"/>
              <a:t>Dynamic Load Balancing on Multimedia Servers</a:t>
            </a:r>
          </a:p>
          <a:p>
            <a:pPr lvl="1">
              <a:lnSpc>
                <a:spcPct val="80000"/>
              </a:lnSpc>
            </a:pPr>
            <a:r>
              <a:rPr lang="en-US" sz="1800" i="1" smtClean="0"/>
              <a:t>Aim to maximize requests and preserve QoS for admitted requests by adaptively scheduling requests given knowledge  of where objects are placed</a:t>
            </a:r>
          </a:p>
          <a:p>
            <a:pPr lvl="2">
              <a:lnSpc>
                <a:spcPct val="80000"/>
              </a:lnSpc>
            </a:pPr>
            <a:r>
              <a:rPr lang="en-US" sz="1600" smtClean="0"/>
              <a:t>Adaptive Scheduling of Video Objects, Predictive Placement of Video Objects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p:txBody>
          <a:bodyPr/>
          <a:lstStyle/>
          <a:p>
            <a:r>
              <a:rPr lang="en-US" sz="3200" smtClean="0"/>
              <a:t>Distributed Systems Middleware </a:t>
            </a:r>
          </a:p>
        </p:txBody>
      </p:sp>
      <p:sp>
        <p:nvSpPr>
          <p:cNvPr id="35842" name="Footer Placeholder 4"/>
          <p:cNvSpPr>
            <a:spLocks noGrp="1"/>
          </p:cNvSpPr>
          <p:nvPr>
            <p:ph type="ftr" sz="quarter" idx="11"/>
          </p:nvPr>
        </p:nvSpPr>
        <p:spPr>
          <a:noFill/>
        </p:spPr>
        <p:txBody>
          <a:bodyPr/>
          <a:lstStyle/>
          <a:p>
            <a:r>
              <a:rPr lang="en-US"/>
              <a:t>Distributed Systems </a:t>
            </a:r>
          </a:p>
        </p:txBody>
      </p:sp>
      <p:sp>
        <p:nvSpPr>
          <p:cNvPr id="35843" name="Slide Number Placeholder 5"/>
          <p:cNvSpPr>
            <a:spLocks noGrp="1"/>
          </p:cNvSpPr>
          <p:nvPr>
            <p:ph type="sldNum" sz="quarter" idx="12"/>
          </p:nvPr>
        </p:nvSpPr>
        <p:spPr>
          <a:noFill/>
        </p:spPr>
        <p:txBody>
          <a:bodyPr/>
          <a:lstStyle/>
          <a:p>
            <a:fld id="{9CF01C88-F13F-4351-82C4-EDB5B159A954}" type="slidenum">
              <a:rPr lang="en-US"/>
              <a:pPr/>
              <a:t>8</a:t>
            </a:fld>
            <a:endParaRPr lang="en-US"/>
          </a:p>
        </p:txBody>
      </p:sp>
      <p:sp>
        <p:nvSpPr>
          <p:cNvPr id="35845" name="Rectangle 3"/>
          <p:cNvSpPr>
            <a:spLocks noGrp="1" noChangeArrowheads="1"/>
          </p:cNvSpPr>
          <p:nvPr>
            <p:ph sz="quarter" idx="1"/>
          </p:nvPr>
        </p:nvSpPr>
        <p:spPr>
          <a:xfrm>
            <a:off x="914400" y="1828800"/>
            <a:ext cx="7696200" cy="4419600"/>
          </a:xfrm>
        </p:spPr>
        <p:txBody>
          <a:bodyPr>
            <a:normAutofit/>
          </a:bodyPr>
          <a:lstStyle/>
          <a:p>
            <a:pPr>
              <a:lnSpc>
                <a:spcPct val="90000"/>
              </a:lnSpc>
            </a:pPr>
            <a:endParaRPr lang="en-US" smtClean="0"/>
          </a:p>
          <a:p>
            <a:pPr>
              <a:lnSpc>
                <a:spcPct val="90000"/>
              </a:lnSpc>
            </a:pPr>
            <a:r>
              <a:rPr lang="en-US" smtClean="0"/>
              <a:t>Middleware is the software between the application programs and the operating System and base networking</a:t>
            </a:r>
          </a:p>
          <a:p>
            <a:pPr>
              <a:lnSpc>
                <a:spcPct val="90000"/>
              </a:lnSpc>
            </a:pPr>
            <a:r>
              <a:rPr lang="en-US" smtClean="0"/>
              <a:t>Integration Fabric that knits together applications, devices, systems software, data </a:t>
            </a:r>
          </a:p>
          <a:p>
            <a:pPr>
              <a:lnSpc>
                <a:spcPct val="90000"/>
              </a:lnSpc>
            </a:pPr>
            <a:r>
              <a:rPr lang="en-US" smtClean="0"/>
              <a:t>Middleware provides a comprehensive set of higher-level distributed computing capabilities and a set of interfaces to access the capabilities of the system.</a:t>
            </a:r>
          </a:p>
          <a:p>
            <a:pPr>
              <a:lnSpc>
                <a:spcPct val="90000"/>
              </a:lnSpc>
            </a:pPr>
            <a:endParaRPr lang="en-US"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sz="3200" smtClean="0"/>
              <a:t>Distributed File Systems (DFS)</a:t>
            </a:r>
          </a:p>
        </p:txBody>
      </p:sp>
      <p:sp>
        <p:nvSpPr>
          <p:cNvPr id="131075" name="Rectangle 3"/>
          <p:cNvSpPr>
            <a:spLocks noGrp="1" noChangeArrowheads="1"/>
          </p:cNvSpPr>
          <p:nvPr>
            <p:ph type="body" idx="1"/>
          </p:nvPr>
        </p:nvSpPr>
        <p:spPr>
          <a:xfrm>
            <a:off x="1066800" y="2017713"/>
            <a:ext cx="7888288" cy="4230687"/>
          </a:xfrm>
        </p:spPr>
        <p:txBody>
          <a:bodyPr/>
          <a:lstStyle/>
          <a:p>
            <a:r>
              <a:rPr lang="en-US" sz="2000" smtClean="0"/>
              <a:t>DFS is a distributed implementation of the classical file system model</a:t>
            </a:r>
          </a:p>
          <a:p>
            <a:pPr lvl="1"/>
            <a:r>
              <a:rPr lang="en-US" sz="1800" smtClean="0"/>
              <a:t>Issues - File and directory naming, semantics of file sharing</a:t>
            </a:r>
          </a:p>
          <a:p>
            <a:r>
              <a:rPr lang="en-US" sz="2000" smtClean="0"/>
              <a:t>Important features of DFS</a:t>
            </a:r>
          </a:p>
          <a:p>
            <a:pPr lvl="1"/>
            <a:r>
              <a:rPr lang="en-US" sz="1800" smtClean="0"/>
              <a:t>Transparency, Fault Tolerance</a:t>
            </a:r>
          </a:p>
          <a:p>
            <a:r>
              <a:rPr lang="en-US" sz="2000" smtClean="0"/>
              <a:t>Implementation considerations</a:t>
            </a:r>
          </a:p>
          <a:p>
            <a:pPr lvl="1"/>
            <a:r>
              <a:rPr lang="en-US" sz="1800" smtClean="0"/>
              <a:t>caching, replication, update protocols</a:t>
            </a:r>
          </a:p>
          <a:p>
            <a:r>
              <a:rPr lang="en-US" sz="2000" smtClean="0"/>
              <a:t>The general principle of designing DFS: know the clients have cycles to burn, cache whenever possible, exploit usage properties, minimize system wide change, trust the fewest possible entries and batch if possible.</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smtClean="0"/>
              <a:t>File Sharing Semantics</a:t>
            </a:r>
          </a:p>
        </p:txBody>
      </p:sp>
      <p:sp>
        <p:nvSpPr>
          <p:cNvPr id="133123" name="Rectangle 3"/>
          <p:cNvSpPr>
            <a:spLocks noGrp="1" noChangeArrowheads="1"/>
          </p:cNvSpPr>
          <p:nvPr>
            <p:ph type="body" idx="1"/>
          </p:nvPr>
        </p:nvSpPr>
        <p:spPr/>
        <p:txBody>
          <a:bodyPr/>
          <a:lstStyle/>
          <a:p>
            <a:r>
              <a:rPr lang="en-US" smtClean="0"/>
              <a:t>One-copy semantics</a:t>
            </a:r>
          </a:p>
          <a:p>
            <a:pPr lvl="2"/>
            <a:r>
              <a:rPr lang="en-US" smtClean="0"/>
              <a:t>Updates are written to the single copy and are available immediately</a:t>
            </a:r>
          </a:p>
          <a:p>
            <a:r>
              <a:rPr lang="en-US" smtClean="0"/>
              <a:t>Serializability</a:t>
            </a:r>
          </a:p>
          <a:p>
            <a:pPr lvl="2"/>
            <a:r>
              <a:rPr lang="en-US" smtClean="0"/>
              <a:t>Transaction semantics (file locking protocols implemented - share for read, exclusive for write).</a:t>
            </a:r>
          </a:p>
          <a:p>
            <a:r>
              <a:rPr lang="en-US" smtClean="0"/>
              <a:t>Session semantics</a:t>
            </a:r>
          </a:p>
          <a:p>
            <a:pPr lvl="2"/>
            <a:r>
              <a:rPr lang="en-US" smtClean="0"/>
              <a:t>Copy file on open, work on local copy and copy back on close</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smtClean="0"/>
              <a:t>Example: Sun-NFS</a:t>
            </a:r>
          </a:p>
        </p:txBody>
      </p:sp>
      <p:sp>
        <p:nvSpPr>
          <p:cNvPr id="134147" name="Rectangle 3"/>
          <p:cNvSpPr>
            <a:spLocks noGrp="1" noChangeArrowheads="1"/>
          </p:cNvSpPr>
          <p:nvPr>
            <p:ph type="body" idx="1"/>
          </p:nvPr>
        </p:nvSpPr>
        <p:spPr>
          <a:xfrm>
            <a:off x="228600" y="1524000"/>
            <a:ext cx="8178800" cy="4876800"/>
          </a:xfrm>
        </p:spPr>
        <p:txBody>
          <a:bodyPr/>
          <a:lstStyle/>
          <a:p>
            <a:pPr lvl="2"/>
            <a:r>
              <a:rPr lang="en-US" smtClean="0"/>
              <a:t>Supports heterogeneous systems</a:t>
            </a:r>
          </a:p>
          <a:p>
            <a:pPr lvl="2"/>
            <a:r>
              <a:rPr lang="en-US" smtClean="0"/>
              <a:t>Architecture</a:t>
            </a:r>
          </a:p>
          <a:p>
            <a:pPr lvl="3"/>
            <a:r>
              <a:rPr lang="en-US" smtClean="0"/>
              <a:t>Server exports one or more directory trees for access by remote clients</a:t>
            </a:r>
          </a:p>
          <a:p>
            <a:pPr lvl="3"/>
            <a:r>
              <a:rPr lang="en-US" smtClean="0"/>
              <a:t>Clients access exported directory trees by mounting them to the client local tree</a:t>
            </a:r>
          </a:p>
          <a:p>
            <a:pPr lvl="3"/>
            <a:r>
              <a:rPr lang="en-US" smtClean="0"/>
              <a:t>Diskless clients mount exported directory to the root directory</a:t>
            </a:r>
          </a:p>
          <a:p>
            <a:pPr lvl="2"/>
            <a:r>
              <a:rPr lang="en-US" smtClean="0"/>
              <a:t>Protocols</a:t>
            </a:r>
          </a:p>
          <a:p>
            <a:pPr lvl="3"/>
            <a:r>
              <a:rPr lang="en-US" smtClean="0"/>
              <a:t>Mounting protocol</a:t>
            </a:r>
          </a:p>
          <a:p>
            <a:pPr lvl="3"/>
            <a:r>
              <a:rPr lang="en-US" smtClean="0"/>
              <a:t>Directory and file access protocol - stateless, no open-close messages, full access path on read/write</a:t>
            </a:r>
          </a:p>
          <a:p>
            <a:pPr lvl="2"/>
            <a:r>
              <a:rPr lang="en-US" smtClean="0"/>
              <a:t>Semantics - no way to lock files</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smtClean="0"/>
              <a:t>Example: Andrew File System</a:t>
            </a:r>
          </a:p>
        </p:txBody>
      </p:sp>
      <p:sp>
        <p:nvSpPr>
          <p:cNvPr id="135171" name="Rectangle 3"/>
          <p:cNvSpPr>
            <a:spLocks noGrp="1" noChangeArrowheads="1"/>
          </p:cNvSpPr>
          <p:nvPr>
            <p:ph type="body" idx="1"/>
          </p:nvPr>
        </p:nvSpPr>
        <p:spPr/>
        <p:txBody>
          <a:bodyPr/>
          <a:lstStyle/>
          <a:p>
            <a:r>
              <a:rPr lang="en-US" sz="2800" smtClean="0"/>
              <a:t>Supports information sharing on a large scale</a:t>
            </a:r>
          </a:p>
          <a:p>
            <a:r>
              <a:rPr lang="en-US" sz="2800" smtClean="0"/>
              <a:t>Uses a session semantics</a:t>
            </a:r>
          </a:p>
          <a:p>
            <a:pPr lvl="1"/>
            <a:r>
              <a:rPr lang="en-US" sz="2400" smtClean="0"/>
              <a:t>Entire file is copied to the local machine (Venus) from the server (Vice) when open.  If file is changed, it is copied to server when closed.</a:t>
            </a:r>
          </a:p>
          <a:p>
            <a:pPr lvl="2"/>
            <a:r>
              <a:rPr lang="en-US" sz="2000" smtClean="0"/>
              <a:t>Works because in practice, most files are changed by one person</a:t>
            </a:r>
          </a:p>
          <a:p>
            <a:pPr lvl="1"/>
            <a:endParaRPr lang="en-US" sz="2400"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smtClean="0"/>
              <a:t>The Coda File System</a:t>
            </a:r>
          </a:p>
        </p:txBody>
      </p:sp>
      <p:sp>
        <p:nvSpPr>
          <p:cNvPr id="137219" name="Rectangle 3"/>
          <p:cNvSpPr>
            <a:spLocks noGrp="1" noChangeArrowheads="1"/>
          </p:cNvSpPr>
          <p:nvPr>
            <p:ph type="body" idx="1"/>
          </p:nvPr>
        </p:nvSpPr>
        <p:spPr/>
        <p:txBody>
          <a:bodyPr/>
          <a:lstStyle/>
          <a:p>
            <a:r>
              <a:rPr lang="en-US" sz="2400" smtClean="0"/>
              <a:t>Descendant of AFS that is substantially more resilient to server and network failures.</a:t>
            </a:r>
          </a:p>
          <a:p>
            <a:r>
              <a:rPr lang="en-US" sz="2400" smtClean="0"/>
              <a:t>Support for “mobile” users.</a:t>
            </a:r>
          </a:p>
          <a:p>
            <a:r>
              <a:rPr lang="en-US" sz="2400" smtClean="0"/>
              <a:t>Directories are replicated in several servers (Vice)</a:t>
            </a:r>
          </a:p>
          <a:p>
            <a:r>
              <a:rPr lang="en-US" sz="2400" smtClean="0"/>
              <a:t>When the Venus is disconnected, it uses local versions of files. When Venus reconnects, it reintegrates using optimistic update scheme.</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US" smtClean="0"/>
              <a:t>Messaging and Group Communication</a:t>
            </a:r>
          </a:p>
        </p:txBody>
      </p:sp>
      <p:sp>
        <p:nvSpPr>
          <p:cNvPr id="13315" name="Rectangle 3"/>
          <p:cNvSpPr>
            <a:spLocks noGrp="1" noChangeArrowheads="1"/>
          </p:cNvSpPr>
          <p:nvPr>
            <p:ph type="subTitle" idx="1"/>
          </p:nvPr>
        </p:nvSpPr>
        <p:spPr/>
        <p:txBody>
          <a:bodyPr/>
          <a:lstStyle/>
          <a:p>
            <a:r>
              <a:rPr lang="en-US" smtClean="0"/>
              <a:t>ICS 230  Distributed Systems</a:t>
            </a:r>
          </a:p>
          <a:p>
            <a:r>
              <a:rPr lang="en-US" sz="2400" smtClean="0"/>
              <a:t>(</a:t>
            </a:r>
            <a:r>
              <a:rPr lang="en-US" sz="1600" smtClean="0"/>
              <a:t>with some slides modified from S.Ghosh’s classnotes</a:t>
            </a:r>
            <a:r>
              <a:rPr lang="en-US" sz="2400" smtClean="0"/>
              <a:t>)</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3600" smtClean="0"/>
              <a:t>What type of group communication ?</a:t>
            </a:r>
            <a:endParaRPr lang="en-US" sz="3500" smtClean="0"/>
          </a:p>
        </p:txBody>
      </p:sp>
      <p:sp>
        <p:nvSpPr>
          <p:cNvPr id="15363" name="Rectangle 3"/>
          <p:cNvSpPr>
            <a:spLocks noGrp="1" noChangeArrowheads="1"/>
          </p:cNvSpPr>
          <p:nvPr>
            <p:ph type="body" idx="1"/>
          </p:nvPr>
        </p:nvSpPr>
        <p:spPr/>
        <p:txBody>
          <a:bodyPr/>
          <a:lstStyle/>
          <a:p>
            <a:pPr>
              <a:lnSpc>
                <a:spcPct val="90000"/>
              </a:lnSpc>
            </a:pPr>
            <a:r>
              <a:rPr lang="en-US" sz="2000" smtClean="0"/>
              <a:t>Open group (anyone can join, customers of Walmart)</a:t>
            </a:r>
          </a:p>
          <a:p>
            <a:pPr>
              <a:lnSpc>
                <a:spcPct val="90000"/>
              </a:lnSpc>
            </a:pPr>
            <a:r>
              <a:rPr lang="en-US" sz="2000" smtClean="0"/>
              <a:t>Closed groups (closed membership, class of 2000)</a:t>
            </a:r>
          </a:p>
          <a:p>
            <a:pPr>
              <a:lnSpc>
                <a:spcPct val="90000"/>
              </a:lnSpc>
            </a:pPr>
            <a:r>
              <a:rPr lang="en-US" sz="2000" smtClean="0"/>
              <a:t>Peer</a:t>
            </a:r>
          </a:p>
          <a:p>
            <a:pPr lvl="1">
              <a:lnSpc>
                <a:spcPct val="90000"/>
              </a:lnSpc>
            </a:pPr>
            <a:r>
              <a:rPr lang="en-US" sz="1800" smtClean="0"/>
              <a:t>All members are equal, All members send messages to the group</a:t>
            </a:r>
          </a:p>
          <a:p>
            <a:pPr lvl="1">
              <a:lnSpc>
                <a:spcPct val="90000"/>
              </a:lnSpc>
            </a:pPr>
            <a:r>
              <a:rPr lang="en-US" sz="1800" smtClean="0"/>
              <a:t>All members receive all the messages</a:t>
            </a:r>
          </a:p>
          <a:p>
            <a:pPr lvl="1">
              <a:lnSpc>
                <a:spcPct val="90000"/>
              </a:lnSpc>
            </a:pPr>
            <a:r>
              <a:rPr lang="en-US" sz="1800" smtClean="0"/>
              <a:t>E.g. UCI students, UCI faculty</a:t>
            </a:r>
            <a:endParaRPr lang="en-US" sz="2000" smtClean="0"/>
          </a:p>
          <a:p>
            <a:pPr>
              <a:lnSpc>
                <a:spcPct val="90000"/>
              </a:lnSpc>
            </a:pPr>
            <a:r>
              <a:rPr lang="en-US" sz="2000" smtClean="0"/>
              <a:t>Client-Server</a:t>
            </a:r>
          </a:p>
          <a:p>
            <a:pPr lvl="1">
              <a:lnSpc>
                <a:spcPct val="90000"/>
              </a:lnSpc>
            </a:pPr>
            <a:r>
              <a:rPr lang="en-US" sz="1800" smtClean="0"/>
              <a:t>Common communication pattern </a:t>
            </a:r>
          </a:p>
          <a:p>
            <a:pPr lvl="2">
              <a:lnSpc>
                <a:spcPct val="90000"/>
              </a:lnSpc>
            </a:pPr>
            <a:r>
              <a:rPr lang="en-US" sz="1600" smtClean="0"/>
              <a:t>replicated servers</a:t>
            </a:r>
          </a:p>
          <a:p>
            <a:pPr lvl="1">
              <a:lnSpc>
                <a:spcPct val="90000"/>
              </a:lnSpc>
            </a:pPr>
            <a:r>
              <a:rPr lang="en-US" sz="1800" smtClean="0"/>
              <a:t>Client may or may not care which server answers</a:t>
            </a:r>
            <a:endParaRPr lang="en-US" sz="2000" smtClean="0"/>
          </a:p>
          <a:p>
            <a:pPr>
              <a:lnSpc>
                <a:spcPct val="90000"/>
              </a:lnSpc>
            </a:pPr>
            <a:r>
              <a:rPr lang="en-US" sz="2000" smtClean="0"/>
              <a:t>Diffusion group </a:t>
            </a:r>
          </a:p>
          <a:p>
            <a:pPr lvl="1">
              <a:lnSpc>
                <a:spcPct val="90000"/>
              </a:lnSpc>
            </a:pPr>
            <a:r>
              <a:rPr lang="en-US" sz="1800" smtClean="0"/>
              <a:t>Servers sends to other servers and clients </a:t>
            </a:r>
          </a:p>
          <a:p>
            <a:pPr>
              <a:lnSpc>
                <a:spcPct val="90000"/>
              </a:lnSpc>
            </a:pPr>
            <a:r>
              <a:rPr lang="en-US" sz="2000" smtClean="0"/>
              <a:t>Hierarchical (one or more members are diff. from the rest)</a:t>
            </a:r>
          </a:p>
          <a:p>
            <a:pPr lvl="1">
              <a:lnSpc>
                <a:spcPct val="90000"/>
              </a:lnSpc>
            </a:pPr>
            <a:r>
              <a:rPr lang="en-US" sz="1800" smtClean="0"/>
              <a:t>Highly and easy scalable</a:t>
            </a:r>
          </a:p>
        </p:txBody>
      </p:sp>
      <p:grpSp>
        <p:nvGrpSpPr>
          <p:cNvPr id="2" name="Group 4"/>
          <p:cNvGrpSpPr>
            <a:grpSpLocks/>
          </p:cNvGrpSpPr>
          <p:nvPr/>
        </p:nvGrpSpPr>
        <p:grpSpPr bwMode="auto">
          <a:xfrm>
            <a:off x="6553200" y="2362200"/>
            <a:ext cx="1752600" cy="609600"/>
            <a:chOff x="4080" y="1584"/>
            <a:chExt cx="1104" cy="384"/>
          </a:xfrm>
        </p:grpSpPr>
        <p:sp>
          <p:nvSpPr>
            <p:cNvPr id="15407" name="Oval 5"/>
            <p:cNvSpPr>
              <a:spLocks noChangeArrowheads="1"/>
            </p:cNvSpPr>
            <p:nvPr/>
          </p:nvSpPr>
          <p:spPr bwMode="auto">
            <a:xfrm>
              <a:off x="4080" y="1584"/>
              <a:ext cx="1104" cy="384"/>
            </a:xfrm>
            <a:prstGeom prst="ellipse">
              <a:avLst/>
            </a:prstGeom>
            <a:noFill/>
            <a:ln w="9525">
              <a:solidFill>
                <a:schemeClr val="tx1"/>
              </a:solidFill>
              <a:round/>
              <a:headEnd/>
              <a:tailEnd/>
            </a:ln>
          </p:spPr>
          <p:txBody>
            <a:bodyPr wrap="none" anchor="ctr"/>
            <a:lstStyle/>
            <a:p>
              <a:endParaRPr lang="en-US"/>
            </a:p>
          </p:txBody>
        </p:sp>
        <p:sp>
          <p:nvSpPr>
            <p:cNvPr id="15408" name="Oval 6"/>
            <p:cNvSpPr>
              <a:spLocks noChangeArrowheads="1"/>
            </p:cNvSpPr>
            <p:nvPr/>
          </p:nvSpPr>
          <p:spPr bwMode="auto">
            <a:xfrm>
              <a:off x="4320"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409" name="Oval 7"/>
            <p:cNvSpPr>
              <a:spLocks noChangeArrowheads="1"/>
            </p:cNvSpPr>
            <p:nvPr/>
          </p:nvSpPr>
          <p:spPr bwMode="auto">
            <a:xfrm>
              <a:off x="4512"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410" name="Oval 8"/>
            <p:cNvSpPr>
              <a:spLocks noChangeArrowheads="1"/>
            </p:cNvSpPr>
            <p:nvPr/>
          </p:nvSpPr>
          <p:spPr bwMode="auto">
            <a:xfrm>
              <a:off x="4704"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411" name="Oval 9"/>
            <p:cNvSpPr>
              <a:spLocks noChangeArrowheads="1"/>
            </p:cNvSpPr>
            <p:nvPr/>
          </p:nvSpPr>
          <p:spPr bwMode="auto">
            <a:xfrm>
              <a:off x="4896" y="1728"/>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grpSp>
        <p:nvGrpSpPr>
          <p:cNvPr id="3" name="Group 10"/>
          <p:cNvGrpSpPr>
            <a:grpSpLocks/>
          </p:cNvGrpSpPr>
          <p:nvPr/>
        </p:nvGrpSpPr>
        <p:grpSpPr bwMode="auto">
          <a:xfrm>
            <a:off x="6553200" y="3581400"/>
            <a:ext cx="1608138" cy="1447800"/>
            <a:chOff x="4128" y="2112"/>
            <a:chExt cx="1013" cy="912"/>
          </a:xfrm>
        </p:grpSpPr>
        <p:grpSp>
          <p:nvGrpSpPr>
            <p:cNvPr id="4" name="Group 11"/>
            <p:cNvGrpSpPr>
              <a:grpSpLocks/>
            </p:cNvGrpSpPr>
            <p:nvPr/>
          </p:nvGrpSpPr>
          <p:grpSpPr bwMode="auto">
            <a:xfrm rot="5400000">
              <a:off x="3888" y="2496"/>
              <a:ext cx="768" cy="288"/>
              <a:chOff x="4176" y="2544"/>
              <a:chExt cx="768" cy="288"/>
            </a:xfrm>
          </p:grpSpPr>
          <p:sp>
            <p:nvSpPr>
              <p:cNvPr id="15403" name="Oval 12"/>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404" name="Oval 13"/>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405" name="Oval 14"/>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406" name="Oval 15"/>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15397" name="Oval 16"/>
            <p:cNvSpPr>
              <a:spLocks noChangeArrowheads="1"/>
            </p:cNvSpPr>
            <p:nvPr/>
          </p:nvSpPr>
          <p:spPr bwMode="auto">
            <a:xfrm>
              <a:off x="4944" y="240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8" name="Oval 17"/>
            <p:cNvSpPr>
              <a:spLocks noChangeArrowheads="1"/>
            </p:cNvSpPr>
            <p:nvPr/>
          </p:nvSpPr>
          <p:spPr bwMode="auto">
            <a:xfrm>
              <a:off x="4944" y="273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9" name="Line 18"/>
            <p:cNvSpPr>
              <a:spLocks noChangeShapeType="1"/>
            </p:cNvSpPr>
            <p:nvPr/>
          </p:nvSpPr>
          <p:spPr bwMode="auto">
            <a:xfrm flipH="1">
              <a:off x="4416" y="2448"/>
              <a:ext cx="480" cy="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400" name="Line 19"/>
            <p:cNvSpPr>
              <a:spLocks noChangeShapeType="1"/>
            </p:cNvSpPr>
            <p:nvPr/>
          </p:nvSpPr>
          <p:spPr bwMode="auto">
            <a:xfrm flipH="1" flipV="1">
              <a:off x="4416" y="2784"/>
              <a:ext cx="528" cy="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5401" name="Text Box 20"/>
            <p:cNvSpPr txBox="1">
              <a:spLocks noChangeArrowheads="1"/>
            </p:cNvSpPr>
            <p:nvPr/>
          </p:nvSpPr>
          <p:spPr bwMode="auto">
            <a:xfrm>
              <a:off x="4128" y="2112"/>
              <a:ext cx="286" cy="173"/>
            </a:xfrm>
            <a:prstGeom prst="rect">
              <a:avLst/>
            </a:prstGeom>
            <a:noFill/>
            <a:ln w="9525">
              <a:noFill/>
              <a:miter lim="800000"/>
              <a:headEnd/>
              <a:tailEnd/>
            </a:ln>
          </p:spPr>
          <p:txBody>
            <a:bodyPr wrap="none">
              <a:spAutoFit/>
            </a:bodyPr>
            <a:lstStyle/>
            <a:p>
              <a:r>
                <a:rPr lang="en-US" sz="1200"/>
                <a:t>Svrs</a:t>
              </a:r>
            </a:p>
          </p:txBody>
        </p:sp>
        <p:sp>
          <p:nvSpPr>
            <p:cNvPr id="15402" name="Text Box 21"/>
            <p:cNvSpPr txBox="1">
              <a:spLocks noChangeArrowheads="1"/>
            </p:cNvSpPr>
            <p:nvPr/>
          </p:nvSpPr>
          <p:spPr bwMode="auto">
            <a:xfrm>
              <a:off x="4752" y="2112"/>
              <a:ext cx="389" cy="173"/>
            </a:xfrm>
            <a:prstGeom prst="rect">
              <a:avLst/>
            </a:prstGeom>
            <a:noFill/>
            <a:ln w="9525">
              <a:noFill/>
              <a:miter lim="800000"/>
              <a:headEnd/>
              <a:tailEnd/>
            </a:ln>
          </p:spPr>
          <p:txBody>
            <a:bodyPr wrap="none">
              <a:spAutoFit/>
            </a:bodyPr>
            <a:lstStyle/>
            <a:p>
              <a:r>
                <a:rPr lang="en-US" sz="1200"/>
                <a:t>Clients</a:t>
              </a:r>
            </a:p>
          </p:txBody>
        </p:sp>
      </p:grpSp>
      <p:grpSp>
        <p:nvGrpSpPr>
          <p:cNvPr id="5" name="Group 22"/>
          <p:cNvGrpSpPr>
            <a:grpSpLocks/>
          </p:cNvGrpSpPr>
          <p:nvPr/>
        </p:nvGrpSpPr>
        <p:grpSpPr bwMode="auto">
          <a:xfrm>
            <a:off x="6477000" y="5257800"/>
            <a:ext cx="1752600" cy="1447800"/>
            <a:chOff x="3264" y="3216"/>
            <a:chExt cx="1104" cy="912"/>
          </a:xfrm>
        </p:grpSpPr>
        <p:grpSp>
          <p:nvGrpSpPr>
            <p:cNvPr id="6" name="Group 23"/>
            <p:cNvGrpSpPr>
              <a:grpSpLocks/>
            </p:cNvGrpSpPr>
            <p:nvPr/>
          </p:nvGrpSpPr>
          <p:grpSpPr bwMode="auto">
            <a:xfrm rot="5400000">
              <a:off x="3408" y="3360"/>
              <a:ext cx="384" cy="192"/>
              <a:chOff x="4176" y="2544"/>
              <a:chExt cx="768" cy="288"/>
            </a:xfrm>
          </p:grpSpPr>
          <p:sp>
            <p:nvSpPr>
              <p:cNvPr id="15392" name="Oval 24"/>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393" name="Oval 25"/>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4" name="Oval 26"/>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5" name="Oval 27"/>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grpSp>
          <p:nvGrpSpPr>
            <p:cNvPr id="7" name="Group 28"/>
            <p:cNvGrpSpPr>
              <a:grpSpLocks/>
            </p:cNvGrpSpPr>
            <p:nvPr/>
          </p:nvGrpSpPr>
          <p:grpSpPr bwMode="auto">
            <a:xfrm rot="5400000">
              <a:off x="3648" y="3360"/>
              <a:ext cx="384" cy="192"/>
              <a:chOff x="4176" y="2544"/>
              <a:chExt cx="768" cy="288"/>
            </a:xfrm>
          </p:grpSpPr>
          <p:sp>
            <p:nvSpPr>
              <p:cNvPr id="15388" name="Oval 29"/>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389" name="Oval 30"/>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0" name="Oval 31"/>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91" name="Oval 32"/>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15369" name="Oval 33"/>
            <p:cNvSpPr>
              <a:spLocks noChangeArrowheads="1"/>
            </p:cNvSpPr>
            <p:nvPr/>
          </p:nvSpPr>
          <p:spPr bwMode="auto">
            <a:xfrm>
              <a:off x="3264" y="3216"/>
              <a:ext cx="1104" cy="384"/>
            </a:xfrm>
            <a:prstGeom prst="ellipse">
              <a:avLst/>
            </a:prstGeom>
            <a:noFill/>
            <a:ln w="9525">
              <a:solidFill>
                <a:schemeClr val="tx1"/>
              </a:solidFill>
              <a:round/>
              <a:headEnd/>
              <a:tailEnd/>
            </a:ln>
          </p:spPr>
          <p:txBody>
            <a:bodyPr wrap="none" anchor="ctr"/>
            <a:lstStyle/>
            <a:p>
              <a:endParaRPr lang="en-US"/>
            </a:p>
          </p:txBody>
        </p:sp>
        <p:grpSp>
          <p:nvGrpSpPr>
            <p:cNvPr id="8" name="Group 34"/>
            <p:cNvGrpSpPr>
              <a:grpSpLocks/>
            </p:cNvGrpSpPr>
            <p:nvPr/>
          </p:nvGrpSpPr>
          <p:grpSpPr bwMode="auto">
            <a:xfrm rot="5400000">
              <a:off x="3888" y="3360"/>
              <a:ext cx="384" cy="192"/>
              <a:chOff x="4176" y="2544"/>
              <a:chExt cx="768" cy="288"/>
            </a:xfrm>
          </p:grpSpPr>
          <p:sp>
            <p:nvSpPr>
              <p:cNvPr id="15384" name="Oval 35"/>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385" name="Oval 36"/>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86" name="Oval 37"/>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87" name="Oval 38"/>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15371" name="Oval 39"/>
            <p:cNvSpPr>
              <a:spLocks noChangeArrowheads="1"/>
            </p:cNvSpPr>
            <p:nvPr/>
          </p:nvSpPr>
          <p:spPr bwMode="auto">
            <a:xfrm>
              <a:off x="3264" y="3744"/>
              <a:ext cx="1104" cy="384"/>
            </a:xfrm>
            <a:prstGeom prst="ellipse">
              <a:avLst/>
            </a:prstGeom>
            <a:noFill/>
            <a:ln w="9525">
              <a:solidFill>
                <a:schemeClr val="tx1"/>
              </a:solidFill>
              <a:round/>
              <a:headEnd/>
              <a:tailEnd/>
            </a:ln>
          </p:spPr>
          <p:txBody>
            <a:bodyPr wrap="none" anchor="ctr"/>
            <a:lstStyle/>
            <a:p>
              <a:endParaRPr lang="en-US"/>
            </a:p>
          </p:txBody>
        </p:sp>
        <p:sp>
          <p:nvSpPr>
            <p:cNvPr id="15372" name="Line 40"/>
            <p:cNvSpPr>
              <a:spLocks noChangeShapeType="1"/>
            </p:cNvSpPr>
            <p:nvPr/>
          </p:nvSpPr>
          <p:spPr bwMode="auto">
            <a:xfrm flipH="1">
              <a:off x="3264" y="3600"/>
              <a:ext cx="528" cy="336"/>
            </a:xfrm>
            <a:prstGeom prst="line">
              <a:avLst/>
            </a:prstGeom>
            <a:noFill/>
            <a:ln w="9525">
              <a:solidFill>
                <a:schemeClr val="tx1"/>
              </a:solidFill>
              <a:round/>
              <a:headEnd/>
              <a:tailEnd/>
            </a:ln>
          </p:spPr>
          <p:txBody>
            <a:bodyPr wrap="none" anchor="ctr"/>
            <a:lstStyle/>
            <a:p>
              <a:endParaRPr lang="en-US"/>
            </a:p>
          </p:txBody>
        </p:sp>
        <p:sp>
          <p:nvSpPr>
            <p:cNvPr id="15373" name="Line 41"/>
            <p:cNvSpPr>
              <a:spLocks noChangeShapeType="1"/>
            </p:cNvSpPr>
            <p:nvPr/>
          </p:nvSpPr>
          <p:spPr bwMode="auto">
            <a:xfrm>
              <a:off x="3888" y="3600"/>
              <a:ext cx="480" cy="336"/>
            </a:xfrm>
            <a:prstGeom prst="line">
              <a:avLst/>
            </a:prstGeom>
            <a:noFill/>
            <a:ln w="9525">
              <a:solidFill>
                <a:schemeClr val="tx1"/>
              </a:solidFill>
              <a:round/>
              <a:headEnd/>
              <a:tailEnd/>
            </a:ln>
          </p:spPr>
          <p:txBody>
            <a:bodyPr wrap="none" anchor="ctr"/>
            <a:lstStyle/>
            <a:p>
              <a:endParaRPr lang="en-US"/>
            </a:p>
          </p:txBody>
        </p:sp>
        <p:grpSp>
          <p:nvGrpSpPr>
            <p:cNvPr id="9" name="Group 42"/>
            <p:cNvGrpSpPr>
              <a:grpSpLocks/>
            </p:cNvGrpSpPr>
            <p:nvPr/>
          </p:nvGrpSpPr>
          <p:grpSpPr bwMode="auto">
            <a:xfrm rot="10635742">
              <a:off x="3408" y="3840"/>
              <a:ext cx="384" cy="192"/>
              <a:chOff x="4176" y="2544"/>
              <a:chExt cx="768" cy="288"/>
            </a:xfrm>
          </p:grpSpPr>
          <p:sp>
            <p:nvSpPr>
              <p:cNvPr id="15380" name="Oval 43"/>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381" name="Oval 44"/>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82" name="Oval 45"/>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83" name="Oval 46"/>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grpSp>
          <p:nvGrpSpPr>
            <p:cNvPr id="10" name="Group 47"/>
            <p:cNvGrpSpPr>
              <a:grpSpLocks/>
            </p:cNvGrpSpPr>
            <p:nvPr/>
          </p:nvGrpSpPr>
          <p:grpSpPr bwMode="auto">
            <a:xfrm rot="10635742">
              <a:off x="3840" y="3888"/>
              <a:ext cx="384" cy="192"/>
              <a:chOff x="4176" y="2544"/>
              <a:chExt cx="768" cy="288"/>
            </a:xfrm>
          </p:grpSpPr>
          <p:sp>
            <p:nvSpPr>
              <p:cNvPr id="15376" name="Oval 48"/>
              <p:cNvSpPr>
                <a:spLocks noChangeArrowheads="1"/>
              </p:cNvSpPr>
              <p:nvPr/>
            </p:nvSpPr>
            <p:spPr bwMode="auto">
              <a:xfrm>
                <a:off x="4176" y="2544"/>
                <a:ext cx="768" cy="288"/>
              </a:xfrm>
              <a:prstGeom prst="ellipse">
                <a:avLst/>
              </a:prstGeom>
              <a:noFill/>
              <a:ln w="9525">
                <a:solidFill>
                  <a:schemeClr val="tx1"/>
                </a:solidFill>
                <a:round/>
                <a:headEnd/>
                <a:tailEnd/>
              </a:ln>
            </p:spPr>
            <p:txBody>
              <a:bodyPr wrap="none" anchor="ctr"/>
              <a:lstStyle/>
              <a:p>
                <a:endParaRPr lang="en-US"/>
              </a:p>
            </p:txBody>
          </p:sp>
          <p:sp>
            <p:nvSpPr>
              <p:cNvPr id="15377" name="Oval 49"/>
              <p:cNvSpPr>
                <a:spLocks noChangeArrowheads="1"/>
              </p:cNvSpPr>
              <p:nvPr/>
            </p:nvSpPr>
            <p:spPr bwMode="auto">
              <a:xfrm>
                <a:off x="4320"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78" name="Oval 50"/>
              <p:cNvSpPr>
                <a:spLocks noChangeArrowheads="1"/>
              </p:cNvSpPr>
              <p:nvPr/>
            </p:nvSpPr>
            <p:spPr bwMode="auto">
              <a:xfrm>
                <a:off x="4512"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5379" name="Oval 51"/>
              <p:cNvSpPr>
                <a:spLocks noChangeArrowheads="1"/>
              </p:cNvSpPr>
              <p:nvPr/>
            </p:nvSpPr>
            <p:spPr bwMode="auto">
              <a:xfrm>
                <a:off x="4704"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gr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Multicast</a:t>
            </a:r>
          </a:p>
        </p:txBody>
      </p:sp>
      <p:sp>
        <p:nvSpPr>
          <p:cNvPr id="3" name="Content Placeholder 2"/>
          <p:cNvSpPr>
            <a:spLocks noGrp="1"/>
          </p:cNvSpPr>
          <p:nvPr>
            <p:ph idx="1"/>
          </p:nvPr>
        </p:nvSpPr>
        <p:spPr/>
        <p:txBody>
          <a:bodyPr/>
          <a:lstStyle/>
          <a:p>
            <a:pPr>
              <a:lnSpc>
                <a:spcPct val="90000"/>
              </a:lnSpc>
              <a:defRPr/>
            </a:pPr>
            <a:r>
              <a:rPr lang="en-US" sz="2400" dirty="0" smtClean="0">
                <a:sym typeface="Symbol" pitchFamily="18" charset="2"/>
              </a:rPr>
              <a:t>Basic Multicast: Does not consider failures</a:t>
            </a:r>
          </a:p>
          <a:p>
            <a:pPr marL="742950" lvl="2" indent="-342900">
              <a:lnSpc>
                <a:spcPct val="90000"/>
              </a:lnSpc>
              <a:buFont typeface="Monotype Sorts" pitchFamily="2" charset="2"/>
              <a:buChar char="z"/>
              <a:defRPr/>
            </a:pPr>
            <a:r>
              <a:rPr lang="en-US" sz="2000" dirty="0" err="1" smtClean="0">
                <a:ea typeface="+mn-ea"/>
                <a:cs typeface="+mn-cs"/>
                <a:sym typeface="Symbol" pitchFamily="18" charset="2"/>
              </a:rPr>
              <a:t>Liveness</a:t>
            </a:r>
            <a:r>
              <a:rPr lang="en-US" sz="2000" dirty="0" smtClean="0">
                <a:ea typeface="+mn-ea"/>
                <a:cs typeface="+mn-cs"/>
                <a:sym typeface="Symbol" pitchFamily="18" charset="2"/>
              </a:rPr>
              <a:t>: Each process must receive every message</a:t>
            </a:r>
          </a:p>
          <a:p>
            <a:pPr marL="742950" lvl="2" indent="-342900">
              <a:lnSpc>
                <a:spcPct val="90000"/>
              </a:lnSpc>
              <a:buFont typeface="Monotype Sorts" pitchFamily="2" charset="2"/>
              <a:buChar char="z"/>
              <a:defRPr/>
            </a:pPr>
            <a:r>
              <a:rPr lang="en-US" sz="2000" dirty="0" smtClean="0">
                <a:ea typeface="+mn-ea"/>
                <a:cs typeface="+mn-cs"/>
                <a:sym typeface="Symbol" pitchFamily="18" charset="2"/>
              </a:rPr>
              <a:t>Integrity : No spurious message received</a:t>
            </a:r>
          </a:p>
          <a:p>
            <a:pPr marL="742950" lvl="2" indent="-342900">
              <a:lnSpc>
                <a:spcPct val="90000"/>
              </a:lnSpc>
              <a:buFont typeface="Monotype Sorts" pitchFamily="2" charset="2"/>
              <a:buChar char="z"/>
              <a:defRPr/>
            </a:pPr>
            <a:r>
              <a:rPr lang="en-US" sz="2000" dirty="0" smtClean="0">
                <a:ea typeface="+mn-ea"/>
                <a:cs typeface="+mn-cs"/>
                <a:sym typeface="Symbol" pitchFamily="18" charset="2"/>
              </a:rPr>
              <a:t>No duplicates: Accepts exactly one copy of a message</a:t>
            </a:r>
          </a:p>
          <a:p>
            <a:pPr marL="342900" lvl="1" indent="-342900">
              <a:lnSpc>
                <a:spcPct val="90000"/>
              </a:lnSpc>
              <a:buFont typeface="Monotype Sorts" pitchFamily="2" charset="2"/>
              <a:buChar char="z"/>
              <a:defRPr/>
            </a:pPr>
            <a:r>
              <a:rPr lang="en-US" sz="2400" dirty="0" smtClean="0">
                <a:ea typeface="+mn-ea"/>
                <a:cs typeface="+mn-cs"/>
                <a:sym typeface="Symbol" pitchFamily="18" charset="2"/>
              </a:rPr>
              <a:t>Reliable multicast:  tolerates (certain kinds of) failures.</a:t>
            </a:r>
          </a:p>
          <a:p>
            <a:pPr marL="342900" lvl="1" indent="-342900">
              <a:lnSpc>
                <a:spcPct val="90000"/>
              </a:lnSpc>
              <a:buFont typeface="Monotype Sorts" pitchFamily="2" charset="2"/>
              <a:buChar char="z"/>
              <a:defRPr/>
            </a:pPr>
            <a:r>
              <a:rPr lang="en-US" sz="2400" dirty="0" smtClean="0">
                <a:sym typeface="Symbol" pitchFamily="18" charset="2"/>
              </a:rPr>
              <a:t>Atomic Multicast: </a:t>
            </a:r>
          </a:p>
          <a:p>
            <a:pPr marL="742950" lvl="2" indent="-342900">
              <a:lnSpc>
                <a:spcPct val="90000"/>
              </a:lnSpc>
              <a:buFont typeface="Monotype Sorts" pitchFamily="2" charset="2"/>
              <a:buChar char="z"/>
              <a:defRPr/>
            </a:pPr>
            <a:r>
              <a:rPr lang="en-US" sz="2000" dirty="0" smtClean="0">
                <a:latin typeface="Arial Narrow" pitchFamily="34" charset="0"/>
                <a:ea typeface="ＭＳ Ｐゴシック" pitchFamily="34" charset="-128"/>
              </a:rPr>
              <a:t>A multicast is </a:t>
            </a:r>
            <a:r>
              <a:rPr lang="en-US" sz="2000" b="1" i="1" dirty="0" smtClean="0">
                <a:latin typeface="Arial Narrow" pitchFamily="34" charset="0"/>
                <a:ea typeface="ＭＳ Ｐゴシック" pitchFamily="34" charset="-128"/>
              </a:rPr>
              <a:t>atomic</a:t>
            </a:r>
            <a:r>
              <a:rPr lang="en-US" sz="2000" dirty="0" smtClean="0">
                <a:latin typeface="Arial Narrow" pitchFamily="34" charset="0"/>
                <a:ea typeface="ＭＳ Ｐゴシック" pitchFamily="34" charset="-128"/>
              </a:rPr>
              <a:t>, when the message is delivered to </a:t>
            </a:r>
            <a:r>
              <a:rPr lang="en-US" sz="2000" b="1" dirty="0" smtClean="0">
                <a:latin typeface="Arial Narrow" pitchFamily="34" charset="0"/>
                <a:ea typeface="ＭＳ Ｐゴシック" pitchFamily="34" charset="-128"/>
              </a:rPr>
              <a:t>every correct</a:t>
            </a:r>
            <a:r>
              <a:rPr lang="en-US" sz="2000" dirty="0" smtClean="0">
                <a:latin typeface="Arial Narrow" pitchFamily="34" charset="0"/>
                <a:ea typeface="ＭＳ Ｐゴシック" pitchFamily="34" charset="-128"/>
              </a:rPr>
              <a:t> member, or to </a:t>
            </a:r>
            <a:r>
              <a:rPr lang="en-US" sz="2000" b="1" dirty="0" smtClean="0">
                <a:latin typeface="Arial Narrow" pitchFamily="34" charset="0"/>
                <a:ea typeface="ＭＳ Ｐゴシック" pitchFamily="34" charset="-128"/>
              </a:rPr>
              <a:t>no member</a:t>
            </a:r>
            <a:r>
              <a:rPr lang="en-US" sz="2000" dirty="0" smtClean="0">
                <a:latin typeface="Arial Narrow" pitchFamily="34" charset="0"/>
                <a:ea typeface="ＭＳ Ｐゴシック" pitchFamily="34" charset="-128"/>
              </a:rPr>
              <a:t> at all.</a:t>
            </a:r>
            <a:endParaRPr lang="en-US" dirty="0" smtClean="0">
              <a:ea typeface="+mn-ea"/>
              <a:cs typeface="+mn-cs"/>
              <a:sym typeface="Symbol" pitchFamily="18" charset="2"/>
            </a:endParaRPr>
          </a:p>
          <a:p>
            <a:pPr marL="742950" lvl="2" indent="-342900">
              <a:lnSpc>
                <a:spcPct val="90000"/>
              </a:lnSpc>
              <a:buFont typeface="Monotype Sorts" pitchFamily="2" charset="2"/>
              <a:buChar char="z"/>
              <a:defRPr/>
            </a:pPr>
            <a:r>
              <a:rPr lang="en-US" sz="2000" dirty="0" smtClean="0">
                <a:latin typeface="Arial Narrow" pitchFamily="34" charset="0"/>
                <a:ea typeface="ＭＳ Ｐゴシック" pitchFamily="34" charset="-128"/>
              </a:rPr>
              <a:t>In general, processes may crash, yet the atomicity of the multicast is to be guaranteed.</a:t>
            </a:r>
          </a:p>
          <a:p>
            <a:pPr marL="342900" lvl="1" indent="-342900">
              <a:lnSpc>
                <a:spcPct val="90000"/>
              </a:lnSpc>
              <a:buFont typeface="Monotype Sorts" pitchFamily="2" charset="2"/>
              <a:buChar char="z"/>
              <a:defRPr/>
            </a:pPr>
            <a:r>
              <a:rPr lang="en-US" sz="2400" dirty="0" smtClean="0">
                <a:ea typeface="+mn-ea"/>
                <a:cs typeface="+mn-cs"/>
                <a:sym typeface="Symbol" pitchFamily="18" charset="2"/>
              </a:rPr>
              <a:t>Reliable Atomic Multicast</a:t>
            </a:r>
          </a:p>
          <a:p>
            <a:pPr marL="742950" lvl="2" indent="-342900">
              <a:lnSpc>
                <a:spcPct val="90000"/>
              </a:lnSpc>
              <a:buFont typeface="Monotype Sorts" pitchFamily="2" charset="2"/>
              <a:buChar char="z"/>
              <a:defRPr/>
            </a:pPr>
            <a:r>
              <a:rPr lang="en-US" sz="2000" dirty="0" smtClean="0">
                <a:ea typeface="+mn-ea"/>
                <a:cs typeface="+mn-cs"/>
                <a:sym typeface="Symbol" pitchFamily="18" charset="2"/>
              </a:rPr>
              <a:t>Scalability a key issue</a:t>
            </a:r>
          </a:p>
          <a:p>
            <a:pPr marL="742950" lvl="2" indent="-342900">
              <a:lnSpc>
                <a:spcPct val="90000"/>
              </a:lnSpc>
              <a:buFont typeface="Monotype Sorts" pitchFamily="2" charset="2"/>
              <a:buChar char="z"/>
              <a:defRPr/>
            </a:pPr>
            <a:endParaRPr lang="en-US" sz="2000" dirty="0" smtClean="0">
              <a:sym typeface="Symbol" pitchFamily="18" charset="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r>
              <a:rPr lang="en-US" smtClean="0"/>
              <a:t>Steiner Trees and Core Based Trees</a:t>
            </a:r>
          </a:p>
        </p:txBody>
      </p:sp>
      <p:sp>
        <p:nvSpPr>
          <p:cNvPr id="19459" name="Content Placeholder 2"/>
          <p:cNvSpPr>
            <a:spLocks noGrp="1"/>
          </p:cNvSpPr>
          <p:nvPr>
            <p:ph idx="1"/>
          </p:nvPr>
        </p:nvSpPr>
        <p:spPr/>
        <p:txBody>
          <a:bodyPr/>
          <a:lstStyle/>
          <a:p>
            <a:r>
              <a:rPr lang="en-US" sz="2000" smtClean="0"/>
              <a:t>Given a weighted graph (N, L) and a subset N’ in  N, identify a subset L’ in L such that (N’ ,L’) is a subgraph of (N,L) that connects all the nodes of N’.</a:t>
            </a:r>
          </a:p>
          <a:p>
            <a:pPr lvl="1"/>
            <a:r>
              <a:rPr lang="en-US" sz="1400" smtClean="0"/>
              <a:t>A minimal Steiner tree is a minimal weight subgraph (N’; L’).</a:t>
            </a:r>
          </a:p>
          <a:p>
            <a:pPr lvl="1"/>
            <a:r>
              <a:rPr lang="en-US" sz="1400" smtClean="0"/>
              <a:t>NP-complete ; need heuristics</a:t>
            </a:r>
          </a:p>
          <a:p>
            <a:r>
              <a:rPr lang="en-US" sz="2000" smtClean="0"/>
              <a:t>Core-based Trees</a:t>
            </a:r>
          </a:p>
          <a:p>
            <a:pPr lvl="1"/>
            <a:r>
              <a:rPr lang="en-US" sz="1400" smtClean="0"/>
              <a:t>Multicast tree constructed dynamically, grows on demand.</a:t>
            </a:r>
          </a:p>
          <a:p>
            <a:pPr lvl="1"/>
            <a:r>
              <a:rPr lang="en-US" sz="1400" smtClean="0"/>
              <a:t>Each group has a core node(s)</a:t>
            </a:r>
          </a:p>
          <a:p>
            <a:pPr lvl="1"/>
            <a:r>
              <a:rPr lang="en-US" sz="1400" smtClean="0"/>
              <a:t>A node wishing to join the tree as a receiver sends a unicast join message to the core node.</a:t>
            </a:r>
          </a:p>
          <a:p>
            <a:pPr lvl="1"/>
            <a:r>
              <a:rPr lang="en-US" sz="1400" smtClean="0"/>
              <a:t>The join marks the edges as it travels; it either reaches the core node, or some node already part of the tree. The path followed by the join till the core/multicast tree is grafted to the multicast tree.</a:t>
            </a:r>
          </a:p>
          <a:p>
            <a:pPr lvl="1"/>
            <a:r>
              <a:rPr lang="en-US" sz="1400" smtClean="0"/>
              <a:t>A node on the tree multicasts a message by using flooding on the core tree.</a:t>
            </a:r>
          </a:p>
          <a:p>
            <a:pPr lvl="1"/>
            <a:r>
              <a:rPr lang="en-US" sz="1400" smtClean="0"/>
              <a:t>A node not on the tree sends a message towards the core node; as soon as the message reaches any node on the tree, it is flooded on the tree.</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n-US" smtClean="0"/>
              <a:t>Using Traditional Transport Protocols</a:t>
            </a:r>
          </a:p>
        </p:txBody>
      </p:sp>
      <p:sp>
        <p:nvSpPr>
          <p:cNvPr id="20483" name="Rectangle 3"/>
          <p:cNvSpPr>
            <a:spLocks noGrp="1" noChangeArrowheads="1"/>
          </p:cNvSpPr>
          <p:nvPr>
            <p:ph type="body" idx="1"/>
          </p:nvPr>
        </p:nvSpPr>
        <p:spPr>
          <a:xfrm>
            <a:off x="457200" y="1447800"/>
            <a:ext cx="8178800" cy="4953000"/>
          </a:xfrm>
        </p:spPr>
        <p:txBody>
          <a:bodyPr/>
          <a:lstStyle/>
          <a:p>
            <a:pPr lvl="1"/>
            <a:r>
              <a:rPr lang="en-US" smtClean="0"/>
              <a:t>TCP/IP</a:t>
            </a:r>
          </a:p>
          <a:p>
            <a:pPr lvl="2"/>
            <a:r>
              <a:rPr lang="en-US" smtClean="0"/>
              <a:t>Automatic flow control, reliable delivery, connection service, complexity </a:t>
            </a:r>
          </a:p>
          <a:p>
            <a:pPr lvl="3"/>
            <a:r>
              <a:rPr lang="en-US" smtClean="0"/>
              <a:t>linear degradation in performance</a:t>
            </a:r>
          </a:p>
          <a:p>
            <a:pPr lvl="1"/>
            <a:r>
              <a:rPr lang="en-US" smtClean="0"/>
              <a:t>Unreliable broadcast/multicast</a:t>
            </a:r>
          </a:p>
          <a:p>
            <a:pPr lvl="2"/>
            <a:r>
              <a:rPr lang="en-US" smtClean="0"/>
              <a:t>UDP, IP-multicast - assumes h/w support</a:t>
            </a:r>
          </a:p>
          <a:p>
            <a:pPr lvl="2"/>
            <a:r>
              <a:rPr lang="en-US" smtClean="0"/>
              <a:t>IP-multicast</a:t>
            </a:r>
          </a:p>
          <a:p>
            <a:pPr lvl="3"/>
            <a:r>
              <a:rPr lang="en-US" sz="1600" smtClean="0"/>
              <a:t>A bandwidth-conserving technology where the router reduces traffic by replicating a single stream of information and forwarding them to multiple clients. </a:t>
            </a:r>
          </a:p>
          <a:p>
            <a:pPr lvl="3"/>
            <a:r>
              <a:rPr lang="en-US" sz="1600" smtClean="0"/>
              <a:t>Sender sends a single copy to a special multicast IP address (Class D) that represents a group, where other members register.</a:t>
            </a:r>
            <a:endParaRPr lang="en-US" sz="2800" smtClean="0"/>
          </a:p>
          <a:p>
            <a:pPr lvl="2"/>
            <a:r>
              <a:rPr lang="en-US" smtClean="0"/>
              <a:t>message losses high(30%) during heavy load</a:t>
            </a:r>
          </a:p>
          <a:p>
            <a:pPr lvl="3"/>
            <a:r>
              <a:rPr lang="en-US" smtClean="0"/>
              <a:t>Reliable IP-multicast very expensive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smtClean="0"/>
              <a:t>Virtual Time and Global States in Distributed Systems</a:t>
            </a:r>
          </a:p>
        </p:txBody>
      </p:sp>
      <p:sp>
        <p:nvSpPr>
          <p:cNvPr id="3075" name="Rectangle 3"/>
          <p:cNvSpPr>
            <a:spLocks noGrp="1" noChangeArrowheads="1"/>
          </p:cNvSpPr>
          <p:nvPr>
            <p:ph type="subTitle" idx="1"/>
          </p:nvPr>
        </p:nvSpPr>
        <p:spPr>
          <a:xfrm>
            <a:off x="1981200" y="2819400"/>
            <a:ext cx="6400800" cy="2133600"/>
          </a:xfrm>
        </p:spPr>
        <p:txBody>
          <a:bodyPr/>
          <a:lstStyle/>
          <a:p>
            <a:r>
              <a:rPr lang="en-US" smtClean="0"/>
              <a:t>Prof. Nalini Venkatasubramanian</a:t>
            </a:r>
          </a:p>
          <a:p>
            <a:r>
              <a:rPr lang="en-US" smtClean="0"/>
              <a:t>Distributed Systems Middleware - Lecture 2</a:t>
            </a:r>
          </a:p>
          <a:p>
            <a:endParaRPr lang="en-US" smtClean="0"/>
          </a:p>
        </p:txBody>
      </p:sp>
      <p:sp>
        <p:nvSpPr>
          <p:cNvPr id="3076" name="Rectangle 3"/>
          <p:cNvSpPr>
            <a:spLocks noChangeArrowheads="1"/>
          </p:cNvSpPr>
          <p:nvPr/>
        </p:nvSpPr>
        <p:spPr bwMode="auto">
          <a:xfrm>
            <a:off x="609600" y="6019800"/>
            <a:ext cx="8534400" cy="738188"/>
          </a:xfrm>
          <a:prstGeom prst="rect">
            <a:avLst/>
          </a:prstGeom>
          <a:noFill/>
          <a:ln w="9525">
            <a:noFill/>
            <a:miter lim="800000"/>
            <a:headEnd/>
            <a:tailEnd/>
          </a:ln>
        </p:spPr>
        <p:txBody>
          <a:bodyPr>
            <a:spAutoFit/>
          </a:bodyPr>
          <a:lstStyle/>
          <a:p>
            <a:pPr marL="457200" indent="-457200"/>
            <a:r>
              <a:rPr lang="en-US" sz="1400" b="1" i="1"/>
              <a:t>Includes slides modified from :</a:t>
            </a:r>
          </a:p>
          <a:p>
            <a:pPr marL="457200" indent="-457200"/>
            <a:r>
              <a:rPr lang="en-US" sz="1400" b="1" i="1"/>
              <a:t>   A. Kshemkalyani and M. Singhal (Book slides: Distributed Computing: Principles, Algorithms, and Systems</a:t>
            </a:r>
          </a:p>
          <a:p>
            <a:pPr marL="457200" indent="-457200"/>
            <a:endParaRPr lang="en-US" sz="1400" b="1" i="1"/>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Group Communication Issues</a:t>
            </a:r>
          </a:p>
        </p:txBody>
      </p:sp>
      <p:sp>
        <p:nvSpPr>
          <p:cNvPr id="21507" name="Rectangle 3"/>
          <p:cNvSpPr>
            <a:spLocks noGrp="1" noChangeArrowheads="1"/>
          </p:cNvSpPr>
          <p:nvPr>
            <p:ph type="body" idx="1"/>
          </p:nvPr>
        </p:nvSpPr>
        <p:spPr/>
        <p:txBody>
          <a:bodyPr/>
          <a:lstStyle/>
          <a:p>
            <a:r>
              <a:rPr lang="en-US" smtClean="0"/>
              <a:t>Ordering</a:t>
            </a:r>
          </a:p>
          <a:p>
            <a:r>
              <a:rPr lang="en-US" smtClean="0"/>
              <a:t>Delivery Guarantees</a:t>
            </a:r>
          </a:p>
          <a:p>
            <a:r>
              <a:rPr lang="en-US" smtClean="0"/>
              <a:t>Membership</a:t>
            </a:r>
          </a:p>
          <a:p>
            <a:r>
              <a:rPr lang="en-US" smtClean="0"/>
              <a:t>Failure </a:t>
            </a:r>
          </a:p>
          <a:p>
            <a:endParaRPr lang="en-US" smtClean="0"/>
          </a:p>
          <a:p>
            <a:endParaRPr lang="en-US"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r>
              <a:rPr lang="en-US" sz="3600" smtClean="0"/>
              <a:t/>
            </a:r>
            <a:br>
              <a:rPr lang="en-US" sz="3600" smtClean="0"/>
            </a:br>
            <a:r>
              <a:rPr lang="en-US" sz="3600" smtClean="0"/>
              <a:t>Ordering Service</a:t>
            </a:r>
          </a:p>
        </p:txBody>
      </p:sp>
      <p:sp>
        <p:nvSpPr>
          <p:cNvPr id="49155" name="Rectangle 3"/>
          <p:cNvSpPr>
            <a:spLocks noGrp="1" noChangeArrowheads="1"/>
          </p:cNvSpPr>
          <p:nvPr>
            <p:ph type="body" idx="1"/>
          </p:nvPr>
        </p:nvSpPr>
        <p:spPr>
          <a:xfrm>
            <a:off x="457200" y="1885950"/>
            <a:ext cx="8178800" cy="4819650"/>
          </a:xfrm>
        </p:spPr>
        <p:txBody>
          <a:bodyPr/>
          <a:lstStyle/>
          <a:p>
            <a:pPr>
              <a:defRPr/>
            </a:pPr>
            <a:r>
              <a:rPr lang="en-US" sz="2000" smtClean="0"/>
              <a:t>Unordered </a:t>
            </a:r>
          </a:p>
          <a:p>
            <a:pPr>
              <a:defRPr/>
            </a:pPr>
            <a:r>
              <a:rPr lang="en-US" sz="2000" smtClean="0"/>
              <a:t>Single-Source FIFO (SSF)</a:t>
            </a:r>
          </a:p>
          <a:p>
            <a:pPr lvl="1">
              <a:defRPr/>
            </a:pPr>
            <a:r>
              <a:rPr lang="en-US" sz="1800" smtClean="0"/>
              <a:t>For all messages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and all objects</a:t>
            </a:r>
            <a:r>
              <a:rPr lang="en-US" sz="1800" b="1" smtClean="0"/>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i</a:t>
            </a:r>
            <a:r>
              <a:rPr lang="en-US" sz="1800" smtClean="0"/>
              <a:t>,</a:t>
            </a:r>
            <a:r>
              <a:rPr lang="en-US" sz="1800" smtClean="0">
                <a:effectLst>
                  <a:outerShdw blurRad="38100" dist="38100" dir="2700000" algn="tl">
                    <a:srgbClr val="C0C0C0"/>
                  </a:outerShdw>
                </a:effectLst>
              </a:rPr>
              <a:t> a</a:t>
            </a:r>
            <a:r>
              <a:rPr lang="en-US" sz="1800" baseline="-25000" smtClean="0">
                <a:effectLst>
                  <a:outerShdw blurRad="38100" dist="38100" dir="2700000" algn="tl">
                    <a:srgbClr val="C0C0C0"/>
                  </a:outerShdw>
                </a:effectLst>
              </a:rPr>
              <a:t>j</a:t>
            </a:r>
            <a:r>
              <a:rPr lang="en-US" sz="1800" smtClean="0"/>
              <a:t>, if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i</a:t>
            </a:r>
            <a:r>
              <a:rPr lang="en-US" sz="1800" smtClean="0"/>
              <a:t> sends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before it sends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then</a:t>
            </a:r>
            <a:r>
              <a:rPr lang="en-US" sz="1800" smtClean="0">
                <a:effectLst>
                  <a:outerShdw blurRad="38100" dist="38100" dir="2700000" algn="tl">
                    <a:srgbClr val="C0C0C0"/>
                  </a:outerShdw>
                </a:effectLst>
              </a:rPr>
              <a:t> m</a:t>
            </a:r>
            <a:r>
              <a:rPr lang="en-US" sz="1800" baseline="-25000" smtClean="0">
                <a:effectLst>
                  <a:outerShdw blurRad="38100" dist="38100" dir="2700000" algn="tl">
                    <a:srgbClr val="C0C0C0"/>
                  </a:outerShdw>
                </a:effectLst>
              </a:rPr>
              <a:t>2</a:t>
            </a:r>
            <a:r>
              <a:rPr lang="en-US" sz="1800" smtClean="0"/>
              <a:t> is not received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j</a:t>
            </a:r>
            <a:r>
              <a:rPr lang="en-US" sz="1800" smtClean="0"/>
              <a:t> before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is</a:t>
            </a:r>
          </a:p>
          <a:p>
            <a:pPr>
              <a:defRPr/>
            </a:pPr>
            <a:r>
              <a:rPr lang="en-US" sz="2000" smtClean="0"/>
              <a:t>Totally Ordered</a:t>
            </a:r>
          </a:p>
          <a:p>
            <a:pPr lvl="1">
              <a:defRPr/>
            </a:pPr>
            <a:r>
              <a:rPr lang="en-US" sz="1800" smtClean="0"/>
              <a:t>For all messages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a:t>
            </a:r>
            <a:r>
              <a:rPr lang="en-US" sz="1800" smtClean="0">
                <a:effectLst>
                  <a:outerShdw blurRad="38100" dist="38100" dir="2700000" algn="tl">
                    <a:srgbClr val="C0C0C0"/>
                  </a:outerShdw>
                </a:effectLst>
              </a:rPr>
              <a:t> m</a:t>
            </a:r>
            <a:r>
              <a:rPr lang="en-US" sz="1800" baseline="-25000" smtClean="0">
                <a:effectLst>
                  <a:outerShdw blurRad="38100" dist="38100" dir="2700000" algn="tl">
                    <a:srgbClr val="C0C0C0"/>
                  </a:outerShdw>
                </a:effectLst>
              </a:rPr>
              <a:t>2</a:t>
            </a:r>
            <a:r>
              <a:rPr lang="en-US" sz="1800" smtClean="0"/>
              <a:t> and all objects</a:t>
            </a:r>
            <a:r>
              <a:rPr lang="en-US" sz="1800" smtClean="0">
                <a:effectLst>
                  <a:outerShdw blurRad="38100" dist="38100" dir="2700000" algn="tl">
                    <a:srgbClr val="C0C0C0"/>
                  </a:outerShdw>
                </a:effectLst>
              </a:rPr>
              <a:t> a</a:t>
            </a:r>
            <a:r>
              <a:rPr lang="en-US" sz="1800" baseline="-25000" smtClean="0">
                <a:effectLst>
                  <a:outerShdw blurRad="38100" dist="38100" dir="2700000" algn="tl">
                    <a:srgbClr val="C0C0C0"/>
                  </a:outerShdw>
                </a:effectLst>
              </a:rPr>
              <a:t>i</a:t>
            </a:r>
            <a:r>
              <a:rPr lang="en-US" sz="1800" smtClean="0"/>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j</a:t>
            </a:r>
            <a:r>
              <a:rPr lang="en-US" sz="1800" smtClean="0"/>
              <a:t>, if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is received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i</a:t>
            </a:r>
            <a:r>
              <a:rPr lang="en-US" sz="1800" smtClean="0"/>
              <a:t> before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is, the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is not received at</a:t>
            </a:r>
            <a:r>
              <a:rPr lang="en-US" sz="1800" smtClean="0">
                <a:effectLst>
                  <a:outerShdw blurRad="38100" dist="38100" dir="2700000" algn="tl">
                    <a:srgbClr val="C0C0C0"/>
                  </a:outerShdw>
                </a:effectLst>
              </a:rPr>
              <a:t>  a</a:t>
            </a:r>
            <a:r>
              <a:rPr lang="en-US" sz="1800" baseline="-25000" smtClean="0">
                <a:effectLst>
                  <a:outerShdw blurRad="38100" dist="38100" dir="2700000" algn="tl">
                    <a:srgbClr val="C0C0C0"/>
                  </a:outerShdw>
                </a:effectLst>
              </a:rPr>
              <a:t>j</a:t>
            </a:r>
            <a:r>
              <a:rPr lang="en-US" sz="1800" baseline="-25000" smtClean="0"/>
              <a:t> </a:t>
            </a:r>
            <a:r>
              <a:rPr lang="en-US" sz="1800" smtClean="0"/>
              <a:t>before </a:t>
            </a:r>
            <a:r>
              <a:rPr lang="en-US" sz="1800" smtClean="0">
                <a:effectLst>
                  <a:outerShdw blurRad="38100" dist="38100" dir="2700000" algn="tl">
                    <a:srgbClr val="C0C0C0"/>
                  </a:outerShdw>
                </a:effectLst>
              </a:rPr>
              <a:t> m</a:t>
            </a:r>
            <a:r>
              <a:rPr lang="en-US" sz="1800" baseline="-25000" smtClean="0">
                <a:effectLst>
                  <a:outerShdw blurRad="38100" dist="38100" dir="2700000" algn="tl">
                    <a:srgbClr val="C0C0C0"/>
                  </a:outerShdw>
                </a:effectLst>
              </a:rPr>
              <a:t>1</a:t>
            </a:r>
            <a:r>
              <a:rPr lang="en-US" sz="1800" smtClean="0"/>
              <a:t> is</a:t>
            </a:r>
          </a:p>
          <a:p>
            <a:pPr>
              <a:defRPr/>
            </a:pPr>
            <a:r>
              <a:rPr lang="en-US" sz="2000" smtClean="0"/>
              <a:t>Causally Ordered</a:t>
            </a:r>
          </a:p>
          <a:p>
            <a:pPr lvl="1">
              <a:defRPr/>
            </a:pPr>
            <a:r>
              <a:rPr lang="en-US" sz="1800" smtClean="0"/>
              <a:t>For all messages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a:t>
            </a:r>
            <a:r>
              <a:rPr lang="en-US" sz="1800" smtClean="0">
                <a:effectLst>
                  <a:outerShdw blurRad="38100" dist="38100" dir="2700000" algn="tl">
                    <a:srgbClr val="C0C0C0"/>
                  </a:outerShdw>
                </a:effectLst>
              </a:rPr>
              <a:t> m</a:t>
            </a:r>
            <a:r>
              <a:rPr lang="en-US" sz="1800" baseline="-25000" smtClean="0">
                <a:effectLst>
                  <a:outerShdw blurRad="38100" dist="38100" dir="2700000" algn="tl">
                    <a:srgbClr val="C0C0C0"/>
                  </a:outerShdw>
                </a:effectLst>
              </a:rPr>
              <a:t>2</a:t>
            </a:r>
            <a:r>
              <a:rPr lang="en-US" sz="1800" smtClean="0"/>
              <a:t> and all objects</a:t>
            </a:r>
            <a:r>
              <a:rPr lang="en-US" sz="1800" smtClean="0">
                <a:effectLst>
                  <a:outerShdw blurRad="38100" dist="38100" dir="2700000" algn="tl">
                    <a:srgbClr val="C0C0C0"/>
                  </a:outerShdw>
                </a:effectLst>
              </a:rPr>
              <a:t> a</a:t>
            </a:r>
            <a:r>
              <a:rPr lang="en-US" sz="1800" baseline="-25000" smtClean="0">
                <a:effectLst>
                  <a:outerShdw blurRad="38100" dist="38100" dir="2700000" algn="tl">
                    <a:srgbClr val="C0C0C0"/>
                  </a:outerShdw>
                </a:effectLst>
              </a:rPr>
              <a:t>i</a:t>
            </a:r>
            <a:r>
              <a:rPr lang="en-US" sz="1800" smtClean="0"/>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j</a:t>
            </a:r>
            <a:r>
              <a:rPr lang="en-US" sz="1800" smtClean="0"/>
              <a:t>, if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happens before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then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2</a:t>
            </a:r>
            <a:r>
              <a:rPr lang="en-US" sz="1800" smtClean="0"/>
              <a:t> is not received at  </a:t>
            </a:r>
            <a:r>
              <a:rPr lang="en-US" sz="1800" smtClean="0">
                <a:effectLst>
                  <a:outerShdw blurRad="38100" dist="38100" dir="2700000" algn="tl">
                    <a:srgbClr val="C0C0C0"/>
                  </a:outerShdw>
                </a:effectLst>
              </a:rPr>
              <a:t>a</a:t>
            </a:r>
            <a:r>
              <a:rPr lang="en-US" sz="1800" baseline="-25000" smtClean="0">
                <a:effectLst>
                  <a:outerShdw blurRad="38100" dist="38100" dir="2700000" algn="tl">
                    <a:srgbClr val="C0C0C0"/>
                  </a:outerShdw>
                </a:effectLst>
              </a:rPr>
              <a:t>i</a:t>
            </a:r>
            <a:r>
              <a:rPr lang="en-US" sz="1800" smtClean="0"/>
              <a:t> before </a:t>
            </a:r>
            <a:r>
              <a:rPr lang="en-US" sz="1800" smtClean="0">
                <a:effectLst>
                  <a:outerShdw blurRad="38100" dist="38100" dir="2700000" algn="tl">
                    <a:srgbClr val="C0C0C0"/>
                  </a:outerShdw>
                </a:effectLst>
              </a:rPr>
              <a:t>m</a:t>
            </a:r>
            <a:r>
              <a:rPr lang="en-US" sz="1800" baseline="-25000" smtClean="0">
                <a:effectLst>
                  <a:outerShdw blurRad="38100" dist="38100" dir="2700000" algn="tl">
                    <a:srgbClr val="C0C0C0"/>
                  </a:outerShdw>
                </a:effectLst>
              </a:rPr>
              <a:t>1</a:t>
            </a:r>
            <a:r>
              <a:rPr lang="en-US" sz="1800" smtClean="0"/>
              <a:t> is</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mtClean="0"/>
              <a:t>Delivery guarantees</a:t>
            </a:r>
          </a:p>
        </p:txBody>
      </p:sp>
      <p:sp>
        <p:nvSpPr>
          <p:cNvPr id="23555" name="Rectangle 3"/>
          <p:cNvSpPr>
            <a:spLocks noGrp="1" noChangeArrowheads="1"/>
          </p:cNvSpPr>
          <p:nvPr>
            <p:ph type="body" idx="1"/>
          </p:nvPr>
        </p:nvSpPr>
        <p:spPr/>
        <p:txBody>
          <a:bodyPr/>
          <a:lstStyle/>
          <a:p>
            <a:pPr lvl="1"/>
            <a:r>
              <a:rPr lang="en-US" smtClean="0"/>
              <a:t>Agreed Delivery</a:t>
            </a:r>
          </a:p>
          <a:p>
            <a:pPr lvl="3"/>
            <a:r>
              <a:rPr lang="en-US" smtClean="0"/>
              <a:t>guarantees total order of message delivery and  allows a message to be delivered as soon as all of its predecessors in the total order have been delivered.</a:t>
            </a:r>
          </a:p>
          <a:p>
            <a:pPr lvl="1"/>
            <a:r>
              <a:rPr lang="en-US" smtClean="0"/>
              <a:t>Safe Delivery</a:t>
            </a:r>
          </a:p>
          <a:p>
            <a:pPr lvl="3"/>
            <a:r>
              <a:rPr lang="en-US" smtClean="0"/>
              <a:t>requires in addition, that if a message is delivered by the GC to any of the processes in a configuration, this message has been received and will be delivered to each of the processes in the configuration unless it crashes.</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p:txBody>
          <a:bodyPr/>
          <a:lstStyle/>
          <a:p>
            <a:r>
              <a:rPr lang="en-US" sz="3600" smtClean="0"/>
              <a:t>Membership</a:t>
            </a:r>
          </a:p>
        </p:txBody>
      </p:sp>
      <p:sp>
        <p:nvSpPr>
          <p:cNvPr id="24579" name="Rectangle 1027"/>
          <p:cNvSpPr>
            <a:spLocks noGrp="1" noChangeArrowheads="1"/>
          </p:cNvSpPr>
          <p:nvPr>
            <p:ph type="body" idx="1"/>
          </p:nvPr>
        </p:nvSpPr>
        <p:spPr>
          <a:xfrm>
            <a:off x="457200" y="1885950"/>
            <a:ext cx="8178800" cy="4667250"/>
          </a:xfrm>
        </p:spPr>
        <p:txBody>
          <a:bodyPr/>
          <a:lstStyle/>
          <a:p>
            <a:pPr>
              <a:spcBef>
                <a:spcPts val="500"/>
              </a:spcBef>
              <a:spcAft>
                <a:spcPts val="500"/>
              </a:spcAft>
            </a:pPr>
            <a:r>
              <a:rPr lang="en-US" sz="2000" smtClean="0"/>
              <a:t>Messages addressed to the group are received by all group members</a:t>
            </a:r>
          </a:p>
          <a:p>
            <a:pPr>
              <a:spcBef>
                <a:spcPts val="500"/>
              </a:spcBef>
              <a:spcAft>
                <a:spcPts val="500"/>
              </a:spcAft>
            </a:pPr>
            <a:r>
              <a:rPr lang="en-US" sz="2000" smtClean="0"/>
              <a:t>If processes are added to a group or deleted from it (due to process crash, changes in the network or the user's preference), need to report the change to all active group members, while keeping consistency among them </a:t>
            </a:r>
            <a:endParaRPr lang="en-US" sz="2000" i="1" smtClean="0"/>
          </a:p>
          <a:p>
            <a:pPr>
              <a:spcBef>
                <a:spcPts val="500"/>
              </a:spcBef>
              <a:spcAft>
                <a:spcPts val="500"/>
              </a:spcAft>
            </a:pPr>
            <a:r>
              <a:rPr lang="en-US" sz="2000" smtClean="0"/>
              <a:t>Every message is delivered in the context of a certain configuration, which is not always accurate. However, we may want to guarantee</a:t>
            </a:r>
          </a:p>
          <a:p>
            <a:pPr lvl="1">
              <a:spcBef>
                <a:spcPts val="500"/>
              </a:spcBef>
              <a:spcAft>
                <a:spcPts val="500"/>
              </a:spcAft>
            </a:pPr>
            <a:r>
              <a:rPr lang="en-US" sz="1800" smtClean="0"/>
              <a:t>Failure atomicity</a:t>
            </a:r>
          </a:p>
          <a:p>
            <a:pPr lvl="1">
              <a:spcBef>
                <a:spcPts val="500"/>
              </a:spcBef>
              <a:spcAft>
                <a:spcPts val="500"/>
              </a:spcAft>
            </a:pPr>
            <a:r>
              <a:rPr lang="en-US" sz="1800" smtClean="0"/>
              <a:t>Uniformity</a:t>
            </a:r>
          </a:p>
          <a:p>
            <a:pPr lvl="1">
              <a:spcBef>
                <a:spcPts val="500"/>
              </a:spcBef>
              <a:spcAft>
                <a:spcPts val="500"/>
              </a:spcAft>
            </a:pPr>
            <a:r>
              <a:rPr lang="en-US" sz="1800" smtClean="0"/>
              <a:t>Termination</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mtClean="0"/>
              <a:t>Some GC Properties</a:t>
            </a:r>
          </a:p>
        </p:txBody>
      </p:sp>
      <p:sp>
        <p:nvSpPr>
          <p:cNvPr id="26627" name="Rectangle 3"/>
          <p:cNvSpPr>
            <a:spLocks noGrp="1" noChangeArrowheads="1"/>
          </p:cNvSpPr>
          <p:nvPr>
            <p:ph type="body" idx="1"/>
          </p:nvPr>
        </p:nvSpPr>
        <p:spPr/>
        <p:txBody>
          <a:bodyPr/>
          <a:lstStyle/>
          <a:p>
            <a:pPr lvl="1">
              <a:lnSpc>
                <a:spcPct val="90000"/>
              </a:lnSpc>
            </a:pPr>
            <a:r>
              <a:rPr lang="en-US" sz="2400" smtClean="0"/>
              <a:t>Atomic Multicast</a:t>
            </a:r>
          </a:p>
          <a:p>
            <a:pPr lvl="2">
              <a:lnSpc>
                <a:spcPct val="90000"/>
              </a:lnSpc>
            </a:pPr>
            <a:r>
              <a:rPr lang="en-US" sz="2000" smtClean="0"/>
              <a:t>Message is delivered to all processes or to none at all.  May also require that messages are delivered in the same order to all processes.</a:t>
            </a:r>
          </a:p>
          <a:p>
            <a:pPr lvl="1">
              <a:lnSpc>
                <a:spcPct val="90000"/>
              </a:lnSpc>
            </a:pPr>
            <a:r>
              <a:rPr lang="en-US" sz="2400" smtClean="0"/>
              <a:t>Failure Atomicity</a:t>
            </a:r>
          </a:p>
          <a:p>
            <a:pPr lvl="2">
              <a:lnSpc>
                <a:spcPct val="90000"/>
              </a:lnSpc>
            </a:pPr>
            <a:r>
              <a:rPr lang="en-US" sz="2000" smtClean="0"/>
              <a:t>Failures do not result in incomplete delivery of multicast messages or holes in the causal delivery order</a:t>
            </a:r>
          </a:p>
          <a:p>
            <a:pPr lvl="1">
              <a:lnSpc>
                <a:spcPct val="90000"/>
              </a:lnSpc>
            </a:pPr>
            <a:r>
              <a:rPr lang="en-US" sz="2400" smtClean="0"/>
              <a:t>Uniformity</a:t>
            </a:r>
          </a:p>
          <a:p>
            <a:pPr lvl="2">
              <a:lnSpc>
                <a:spcPct val="90000"/>
              </a:lnSpc>
            </a:pPr>
            <a:r>
              <a:rPr lang="en-US" sz="2000" smtClean="0"/>
              <a:t>A view change reported to a member is reported to all other members</a:t>
            </a:r>
          </a:p>
          <a:p>
            <a:pPr lvl="1">
              <a:lnSpc>
                <a:spcPct val="90000"/>
              </a:lnSpc>
            </a:pPr>
            <a:r>
              <a:rPr lang="en-US" sz="2400" smtClean="0"/>
              <a:t>Liveness</a:t>
            </a:r>
          </a:p>
          <a:p>
            <a:pPr lvl="2">
              <a:lnSpc>
                <a:spcPct val="90000"/>
              </a:lnSpc>
            </a:pPr>
            <a:r>
              <a:rPr lang="en-US" sz="2000" smtClean="0"/>
              <a:t>A machine that does not respond to messages sent to it is removed from the local view of the sender within a finite amount of time.</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3600" smtClean="0"/>
              <a:t>Virtual Synchrony</a:t>
            </a:r>
          </a:p>
        </p:txBody>
      </p:sp>
      <p:sp>
        <p:nvSpPr>
          <p:cNvPr id="27651" name="Rectangle 3"/>
          <p:cNvSpPr>
            <a:spLocks noGrp="1" noChangeArrowheads="1"/>
          </p:cNvSpPr>
          <p:nvPr>
            <p:ph type="body" idx="1"/>
          </p:nvPr>
        </p:nvSpPr>
        <p:spPr>
          <a:xfrm>
            <a:off x="457200" y="1752600"/>
            <a:ext cx="8178800" cy="4819650"/>
          </a:xfrm>
        </p:spPr>
        <p:txBody>
          <a:bodyPr/>
          <a:lstStyle/>
          <a:p>
            <a:r>
              <a:rPr lang="en-US" sz="2400" smtClean="0"/>
              <a:t>Virtual Synchrony</a:t>
            </a:r>
          </a:p>
          <a:p>
            <a:pPr lvl="1"/>
            <a:r>
              <a:rPr lang="en-US" sz="2000" smtClean="0"/>
              <a:t>Introduced in ISIS, orders group membership changes along with the regular messages</a:t>
            </a:r>
          </a:p>
          <a:p>
            <a:pPr lvl="1"/>
            <a:r>
              <a:rPr lang="en-US" sz="2000" smtClean="0"/>
              <a:t>Ensures that failures do not result in incomplete delivery of multicast messages or holes in the causal delivery order(</a:t>
            </a:r>
            <a:r>
              <a:rPr lang="en-US" sz="2000" smtClean="0">
                <a:solidFill>
                  <a:srgbClr val="0066CC"/>
                </a:solidFill>
              </a:rPr>
              <a:t>failure atomicity</a:t>
            </a:r>
            <a:r>
              <a:rPr lang="en-US" sz="2000" smtClean="0"/>
              <a:t>)</a:t>
            </a:r>
          </a:p>
          <a:p>
            <a:pPr lvl="1"/>
            <a:r>
              <a:rPr lang="en-US" sz="2000" smtClean="0"/>
              <a:t>Ensures that, if two processes</a:t>
            </a:r>
            <a:r>
              <a:rPr lang="en-US" sz="2000" smtClean="0">
                <a:solidFill>
                  <a:srgbClr val="0066CC"/>
                </a:solidFill>
              </a:rPr>
              <a:t> </a:t>
            </a:r>
            <a:r>
              <a:rPr lang="en-US" sz="2000" smtClean="0"/>
              <a:t>observe the same two consecutive membership changes, receive the </a:t>
            </a:r>
            <a:r>
              <a:rPr lang="en-US" sz="2000" smtClean="0">
                <a:solidFill>
                  <a:srgbClr val="0066CC"/>
                </a:solidFill>
              </a:rPr>
              <a:t>same set</a:t>
            </a:r>
            <a:r>
              <a:rPr lang="en-US" sz="2000" smtClean="0"/>
              <a:t> of regular multicast messages between the two changes </a:t>
            </a:r>
          </a:p>
          <a:p>
            <a:pPr lvl="2"/>
            <a:r>
              <a:rPr lang="en-US" sz="1800" smtClean="0"/>
              <a:t>A view change acts as a barrier across which no multicast can pass</a:t>
            </a:r>
          </a:p>
          <a:p>
            <a:pPr lvl="1"/>
            <a:r>
              <a:rPr lang="en-US" sz="2000" smtClean="0"/>
              <a:t>Does not constrain the behavior of faulty or isolated processes</a:t>
            </a:r>
            <a:endParaRPr lang="en-US" sz="240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nalini01"/>
          <p:cNvPicPr>
            <a:picLocks noChangeAspect="1" noChangeArrowheads="1"/>
          </p:cNvPicPr>
          <p:nvPr/>
        </p:nvPicPr>
        <p:blipFill>
          <a:blip r:embed="rId2" cstate="print"/>
          <a:srcRect/>
          <a:stretch>
            <a:fillRect/>
          </a:stretch>
        </p:blipFill>
        <p:spPr bwMode="auto">
          <a:xfrm>
            <a:off x="304800" y="1295400"/>
            <a:ext cx="8839200" cy="4613275"/>
          </a:xfrm>
          <a:prstGeom prst="rect">
            <a:avLst/>
          </a:prstGeom>
          <a:solidFill>
            <a:srgbClr val="99FFCC"/>
          </a:solidFill>
          <a:ln w="9525">
            <a:noFill/>
            <a:miter lim="800000"/>
            <a:headEnd/>
            <a:tailEnd/>
          </a:ln>
        </p:spPr>
      </p:pic>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3600" smtClean="0"/>
              <a:t>Faults and Partitions</a:t>
            </a:r>
          </a:p>
        </p:txBody>
      </p:sp>
      <p:sp>
        <p:nvSpPr>
          <p:cNvPr id="31747" name="Rectangle 3"/>
          <p:cNvSpPr>
            <a:spLocks noGrp="1" noChangeArrowheads="1"/>
          </p:cNvSpPr>
          <p:nvPr>
            <p:ph type="body" sz="half" idx="1"/>
          </p:nvPr>
        </p:nvSpPr>
        <p:spPr>
          <a:xfrm>
            <a:off x="457200" y="1885950"/>
            <a:ext cx="4013200" cy="4667250"/>
          </a:xfrm>
        </p:spPr>
        <p:txBody>
          <a:bodyPr/>
          <a:lstStyle/>
          <a:p>
            <a:r>
              <a:rPr lang="en-US" sz="2000" smtClean="0"/>
              <a:t>When detecting a processor P from which we did not hear for a certain timeout, we issue a fault message</a:t>
            </a:r>
          </a:p>
          <a:p>
            <a:r>
              <a:rPr lang="en-US" sz="2000" smtClean="0"/>
              <a:t>When we get a fault message, we adopt it (and issue our copy)</a:t>
            </a:r>
          </a:p>
          <a:p>
            <a:r>
              <a:rPr lang="en-US" sz="2000" smtClean="0">
                <a:solidFill>
                  <a:srgbClr val="0066CC"/>
                </a:solidFill>
              </a:rPr>
              <a:t>Problem:</a:t>
            </a:r>
            <a:r>
              <a:rPr lang="en-US" sz="2000" smtClean="0"/>
              <a:t> maybe P is only slow</a:t>
            </a:r>
          </a:p>
          <a:p>
            <a:r>
              <a:rPr lang="en-US" sz="2000" smtClean="0"/>
              <a:t>When a partition occurs, we can not always  completely determine  who received which messages (</a:t>
            </a:r>
            <a:r>
              <a:rPr lang="en-US" sz="2000" smtClean="0">
                <a:solidFill>
                  <a:srgbClr val="0066CC"/>
                </a:solidFill>
              </a:rPr>
              <a:t>there is no solution to this problem</a:t>
            </a:r>
            <a:r>
              <a:rPr lang="en-US" sz="2000" smtClean="0"/>
              <a:t>)</a:t>
            </a:r>
          </a:p>
        </p:txBody>
      </p:sp>
      <p:grpSp>
        <p:nvGrpSpPr>
          <p:cNvPr id="2" name="Group 4"/>
          <p:cNvGrpSpPr>
            <a:grpSpLocks/>
          </p:cNvGrpSpPr>
          <p:nvPr/>
        </p:nvGrpSpPr>
        <p:grpSpPr bwMode="auto">
          <a:xfrm>
            <a:off x="5181600" y="2286000"/>
            <a:ext cx="3733800" cy="3276600"/>
            <a:chOff x="3264" y="1440"/>
            <a:chExt cx="2352" cy="2064"/>
          </a:xfrm>
        </p:grpSpPr>
        <p:sp>
          <p:nvSpPr>
            <p:cNvPr id="31749" name="Oval 5"/>
            <p:cNvSpPr>
              <a:spLocks noChangeArrowheads="1"/>
            </p:cNvSpPr>
            <p:nvPr/>
          </p:nvSpPr>
          <p:spPr bwMode="auto">
            <a:xfrm>
              <a:off x="4656" y="1632"/>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0" name="Oval 6"/>
            <p:cNvSpPr>
              <a:spLocks noChangeArrowheads="1"/>
            </p:cNvSpPr>
            <p:nvPr/>
          </p:nvSpPr>
          <p:spPr bwMode="auto">
            <a:xfrm>
              <a:off x="3984" y="2160"/>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1" name="Oval 7"/>
            <p:cNvSpPr>
              <a:spLocks noChangeArrowheads="1"/>
            </p:cNvSpPr>
            <p:nvPr/>
          </p:nvSpPr>
          <p:spPr bwMode="auto">
            <a:xfrm>
              <a:off x="4800" y="2544"/>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2" name="Oval 8"/>
            <p:cNvSpPr>
              <a:spLocks noChangeArrowheads="1"/>
            </p:cNvSpPr>
            <p:nvPr/>
          </p:nvSpPr>
          <p:spPr bwMode="auto">
            <a:xfrm>
              <a:off x="3648" y="2688"/>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3" name="Oval 9"/>
            <p:cNvSpPr>
              <a:spLocks noChangeArrowheads="1"/>
            </p:cNvSpPr>
            <p:nvPr/>
          </p:nvSpPr>
          <p:spPr bwMode="auto">
            <a:xfrm>
              <a:off x="4176" y="3216"/>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4" name="Oval 10"/>
            <p:cNvSpPr>
              <a:spLocks noChangeArrowheads="1"/>
            </p:cNvSpPr>
            <p:nvPr/>
          </p:nvSpPr>
          <p:spPr bwMode="auto">
            <a:xfrm>
              <a:off x="3264" y="3264"/>
              <a:ext cx="432" cy="240"/>
            </a:xfrm>
            <a:prstGeom prst="ellipse">
              <a:avLst/>
            </a:prstGeom>
            <a:solidFill>
              <a:srgbClr val="0099FF"/>
            </a:solidFill>
            <a:ln w="9525">
              <a:solidFill>
                <a:schemeClr val="tx1"/>
              </a:solidFill>
              <a:round/>
              <a:headEnd/>
              <a:tailEnd/>
            </a:ln>
          </p:spPr>
          <p:txBody>
            <a:bodyPr wrap="none" anchor="ctr"/>
            <a:lstStyle/>
            <a:p>
              <a:endParaRPr lang="en-US"/>
            </a:p>
          </p:txBody>
        </p:sp>
        <p:sp>
          <p:nvSpPr>
            <p:cNvPr id="31755" name="Freeform 11"/>
            <p:cNvSpPr>
              <a:spLocks/>
            </p:cNvSpPr>
            <p:nvPr/>
          </p:nvSpPr>
          <p:spPr bwMode="auto">
            <a:xfrm>
              <a:off x="3456" y="1440"/>
              <a:ext cx="2160" cy="1296"/>
            </a:xfrm>
            <a:custGeom>
              <a:avLst/>
              <a:gdLst>
                <a:gd name="T0" fmla="*/ 184 w 2160"/>
                <a:gd name="T1" fmla="*/ 0 h 1296"/>
                <a:gd name="T2" fmla="*/ 280 w 2160"/>
                <a:gd name="T3" fmla="*/ 480 h 1296"/>
                <a:gd name="T4" fmla="*/ 1864 w 2160"/>
                <a:gd name="T5" fmla="*/ 624 h 1296"/>
                <a:gd name="T6" fmla="*/ 2056 w 2160"/>
                <a:gd name="T7" fmla="*/ 1296 h 1296"/>
                <a:gd name="T8" fmla="*/ 0 60000 65536"/>
                <a:gd name="T9" fmla="*/ 0 60000 65536"/>
                <a:gd name="T10" fmla="*/ 0 60000 65536"/>
                <a:gd name="T11" fmla="*/ 0 60000 65536"/>
                <a:gd name="T12" fmla="*/ 0 w 2160"/>
                <a:gd name="T13" fmla="*/ 0 h 1296"/>
                <a:gd name="T14" fmla="*/ 2160 w 2160"/>
                <a:gd name="T15" fmla="*/ 1296 h 1296"/>
              </a:gdLst>
              <a:ahLst/>
              <a:cxnLst>
                <a:cxn ang="T8">
                  <a:pos x="T0" y="T1"/>
                </a:cxn>
                <a:cxn ang="T9">
                  <a:pos x="T2" y="T3"/>
                </a:cxn>
                <a:cxn ang="T10">
                  <a:pos x="T4" y="T5"/>
                </a:cxn>
                <a:cxn ang="T11">
                  <a:pos x="T6" y="T7"/>
                </a:cxn>
              </a:cxnLst>
              <a:rect l="T12" t="T13" r="T14" b="T15"/>
              <a:pathLst>
                <a:path w="2160" h="1296">
                  <a:moveTo>
                    <a:pt x="184" y="0"/>
                  </a:moveTo>
                  <a:cubicBezTo>
                    <a:pt x="92" y="188"/>
                    <a:pt x="0" y="376"/>
                    <a:pt x="280" y="480"/>
                  </a:cubicBezTo>
                  <a:cubicBezTo>
                    <a:pt x="560" y="584"/>
                    <a:pt x="1568" y="488"/>
                    <a:pt x="1864" y="624"/>
                  </a:cubicBezTo>
                  <a:cubicBezTo>
                    <a:pt x="2160" y="760"/>
                    <a:pt x="2048" y="1200"/>
                    <a:pt x="2056" y="1296"/>
                  </a:cubicBezTo>
                </a:path>
              </a:pathLst>
            </a:custGeom>
            <a:noFill/>
            <a:ln w="9525" cap="flat">
              <a:solidFill>
                <a:schemeClr val="tx1"/>
              </a:solidFill>
              <a:prstDash val="dash"/>
              <a:round/>
              <a:headEnd/>
              <a:tailEnd/>
            </a:ln>
          </p:spPr>
          <p:txBody>
            <a:bodyPr wrap="none" anchor="ctr"/>
            <a:lstStyle/>
            <a:p>
              <a:endParaRPr lang="en-US"/>
            </a:p>
          </p:txBody>
        </p:sp>
        <p:sp>
          <p:nvSpPr>
            <p:cNvPr id="31756" name="Line 12"/>
            <p:cNvSpPr>
              <a:spLocks noChangeShapeType="1"/>
            </p:cNvSpPr>
            <p:nvPr/>
          </p:nvSpPr>
          <p:spPr bwMode="auto">
            <a:xfrm flipH="1">
              <a:off x="4320" y="1824"/>
              <a:ext cx="432" cy="336"/>
            </a:xfrm>
            <a:prstGeom prst="line">
              <a:avLst/>
            </a:prstGeom>
            <a:noFill/>
            <a:ln w="9525">
              <a:solidFill>
                <a:schemeClr val="tx1"/>
              </a:solidFill>
              <a:round/>
              <a:headEnd/>
              <a:tailEnd type="triangle" w="med" len="med"/>
            </a:ln>
          </p:spPr>
          <p:txBody>
            <a:bodyPr wrap="none" anchor="ctr"/>
            <a:lstStyle/>
            <a:p>
              <a:endParaRPr lang="en-US"/>
            </a:p>
          </p:txBody>
        </p:sp>
        <p:sp>
          <p:nvSpPr>
            <p:cNvPr id="31757" name="Line 13"/>
            <p:cNvSpPr>
              <a:spLocks noChangeShapeType="1"/>
            </p:cNvSpPr>
            <p:nvPr/>
          </p:nvSpPr>
          <p:spPr bwMode="auto">
            <a:xfrm flipH="1">
              <a:off x="3984" y="2400"/>
              <a:ext cx="96" cy="288"/>
            </a:xfrm>
            <a:prstGeom prst="line">
              <a:avLst/>
            </a:prstGeom>
            <a:noFill/>
            <a:ln w="9525">
              <a:solidFill>
                <a:schemeClr val="tx1"/>
              </a:solidFill>
              <a:round/>
              <a:headEnd/>
              <a:tailEnd type="triangle" w="med" len="med"/>
            </a:ln>
          </p:spPr>
          <p:txBody>
            <a:bodyPr wrap="none" anchor="ctr"/>
            <a:lstStyle/>
            <a:p>
              <a:endParaRPr lang="en-US"/>
            </a:p>
          </p:txBody>
        </p:sp>
        <p:sp>
          <p:nvSpPr>
            <p:cNvPr id="31758" name="Line 14"/>
            <p:cNvSpPr>
              <a:spLocks noChangeShapeType="1"/>
            </p:cNvSpPr>
            <p:nvPr/>
          </p:nvSpPr>
          <p:spPr bwMode="auto">
            <a:xfrm>
              <a:off x="4416" y="2304"/>
              <a:ext cx="432" cy="288"/>
            </a:xfrm>
            <a:prstGeom prst="line">
              <a:avLst/>
            </a:prstGeom>
            <a:noFill/>
            <a:ln w="9525">
              <a:solidFill>
                <a:schemeClr val="tx1"/>
              </a:solidFill>
              <a:round/>
              <a:headEnd/>
              <a:tailEnd type="triangle" w="med" len="med"/>
            </a:ln>
          </p:spPr>
          <p:txBody>
            <a:bodyPr wrap="none" anchor="ctr"/>
            <a:lstStyle/>
            <a:p>
              <a:endParaRPr lang="en-US"/>
            </a:p>
          </p:txBody>
        </p:sp>
        <p:sp>
          <p:nvSpPr>
            <p:cNvPr id="31759" name="Line 15"/>
            <p:cNvSpPr>
              <a:spLocks noChangeShapeType="1"/>
            </p:cNvSpPr>
            <p:nvPr/>
          </p:nvSpPr>
          <p:spPr bwMode="auto">
            <a:xfrm>
              <a:off x="3984" y="2928"/>
              <a:ext cx="240" cy="288"/>
            </a:xfrm>
            <a:prstGeom prst="line">
              <a:avLst/>
            </a:prstGeom>
            <a:noFill/>
            <a:ln w="9525">
              <a:solidFill>
                <a:schemeClr val="tx1"/>
              </a:solidFill>
              <a:round/>
              <a:headEnd/>
              <a:tailEnd type="triangle" w="med" len="med"/>
            </a:ln>
          </p:spPr>
          <p:txBody>
            <a:bodyPr wrap="none" anchor="ctr"/>
            <a:lstStyle/>
            <a:p>
              <a:endParaRPr lang="en-US"/>
            </a:p>
          </p:txBody>
        </p:sp>
        <p:sp>
          <p:nvSpPr>
            <p:cNvPr id="31760" name="Line 16"/>
            <p:cNvSpPr>
              <a:spLocks noChangeShapeType="1"/>
            </p:cNvSpPr>
            <p:nvPr/>
          </p:nvSpPr>
          <p:spPr bwMode="auto">
            <a:xfrm flipH="1">
              <a:off x="3552" y="2928"/>
              <a:ext cx="144" cy="336"/>
            </a:xfrm>
            <a:prstGeom prst="line">
              <a:avLst/>
            </a:prstGeom>
            <a:noFill/>
            <a:ln w="9525">
              <a:solidFill>
                <a:schemeClr val="tx1"/>
              </a:solidFill>
              <a:round/>
              <a:headEnd/>
              <a:tailEnd type="triangle" w="med" len="med"/>
            </a:ln>
          </p:spPr>
          <p:txBody>
            <a:bodyPr wrap="none" anchor="ctr"/>
            <a:lstStyle/>
            <a:p>
              <a:endParaRPr lang="en-US"/>
            </a:p>
          </p:txBody>
        </p:sp>
        <p:sp>
          <p:nvSpPr>
            <p:cNvPr id="31761" name="Line 17"/>
            <p:cNvSpPr>
              <a:spLocks noChangeShapeType="1"/>
            </p:cNvSpPr>
            <p:nvPr/>
          </p:nvSpPr>
          <p:spPr bwMode="auto">
            <a:xfrm flipH="1">
              <a:off x="4080" y="2736"/>
              <a:ext cx="720" cy="96"/>
            </a:xfrm>
            <a:prstGeom prst="line">
              <a:avLst/>
            </a:prstGeom>
            <a:noFill/>
            <a:ln w="9525">
              <a:solidFill>
                <a:schemeClr val="tx1"/>
              </a:solidFill>
              <a:round/>
              <a:headEnd/>
              <a:tailEnd type="triangle" w="med" len="med"/>
            </a:ln>
          </p:spPr>
          <p:txBody>
            <a:bodyPr wrap="none" anchor="ctr"/>
            <a:lstStyle/>
            <a:p>
              <a:endParaRPr lang="en-US"/>
            </a:p>
          </p:txBody>
        </p:sp>
      </p:gr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t>Extended Virtual Synchrony(cont.)</a:t>
            </a:r>
          </a:p>
        </p:txBody>
      </p:sp>
      <p:sp>
        <p:nvSpPr>
          <p:cNvPr id="33795" name="Rectangle 3"/>
          <p:cNvSpPr>
            <a:spLocks noGrp="1" noChangeArrowheads="1"/>
          </p:cNvSpPr>
          <p:nvPr>
            <p:ph type="body" idx="1"/>
          </p:nvPr>
        </p:nvSpPr>
        <p:spPr/>
        <p:txBody>
          <a:bodyPr/>
          <a:lstStyle/>
          <a:p>
            <a:r>
              <a:rPr lang="en-US" smtClean="0"/>
              <a:t>Virtual synchrony handles recovered processes as new processes</a:t>
            </a:r>
          </a:p>
          <a:p>
            <a:pPr lvl="1"/>
            <a:r>
              <a:rPr lang="en-US" smtClean="0"/>
              <a:t>Can cause inconsistencies with network partitions</a:t>
            </a:r>
          </a:p>
          <a:p>
            <a:r>
              <a:rPr lang="en-US" smtClean="0"/>
              <a:t>Network partitions are real</a:t>
            </a:r>
          </a:p>
          <a:p>
            <a:pPr lvl="1"/>
            <a:r>
              <a:rPr lang="en-US" smtClean="0"/>
              <a:t>Gateways, bridges, wireless communication</a:t>
            </a:r>
          </a:p>
          <a:p>
            <a:pPr lvl="1">
              <a:buFont typeface="Monotype Sorts" pitchFamily="2" charset="2"/>
              <a:buNone/>
            </a:pPr>
            <a:endParaRPr lang="en-US" smtClean="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Extended Virtual Synchrony Model</a:t>
            </a:r>
          </a:p>
        </p:txBody>
      </p:sp>
      <p:sp>
        <p:nvSpPr>
          <p:cNvPr id="34819" name="Rectangle 3"/>
          <p:cNvSpPr>
            <a:spLocks noGrp="1" noChangeArrowheads="1"/>
          </p:cNvSpPr>
          <p:nvPr>
            <p:ph type="body" idx="1"/>
          </p:nvPr>
        </p:nvSpPr>
        <p:spPr/>
        <p:txBody>
          <a:bodyPr/>
          <a:lstStyle/>
          <a:p>
            <a:pPr>
              <a:lnSpc>
                <a:spcPct val="90000"/>
              </a:lnSpc>
            </a:pPr>
            <a:r>
              <a:rPr lang="en-US" smtClean="0"/>
              <a:t>Network may partition into finite number of components</a:t>
            </a:r>
          </a:p>
          <a:p>
            <a:pPr lvl="1">
              <a:lnSpc>
                <a:spcPct val="90000"/>
              </a:lnSpc>
            </a:pPr>
            <a:r>
              <a:rPr lang="en-US" smtClean="0"/>
              <a:t>Two or more may merge to form a larger component</a:t>
            </a:r>
          </a:p>
          <a:p>
            <a:pPr>
              <a:lnSpc>
                <a:spcPct val="90000"/>
              </a:lnSpc>
            </a:pPr>
            <a:r>
              <a:rPr lang="en-US" smtClean="0"/>
              <a:t>Each membership with a unique identifier is a </a:t>
            </a:r>
            <a:r>
              <a:rPr lang="en-US" i="1" smtClean="0"/>
              <a:t>configuration.</a:t>
            </a:r>
          </a:p>
          <a:p>
            <a:pPr lvl="2">
              <a:lnSpc>
                <a:spcPct val="90000"/>
              </a:lnSpc>
            </a:pPr>
            <a:r>
              <a:rPr lang="en-US" smtClean="0"/>
              <a:t>Membership ensures that all processes in a configuration agree on the membership of that configuration</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10273</Words>
  <Application>Microsoft Office PowerPoint</Application>
  <PresentationFormat>On-screen Show (4:3)</PresentationFormat>
  <Paragraphs>1132</Paragraphs>
  <Slides>126</Slides>
  <Notes>10</Notes>
  <HiddenSlides>0</HiddenSlides>
  <MMClips>0</MMClips>
  <ScaleCrop>false</ScaleCrop>
  <HeadingPairs>
    <vt:vector size="4" baseType="variant">
      <vt:variant>
        <vt:lpstr>Theme</vt:lpstr>
      </vt:variant>
      <vt:variant>
        <vt:i4>2</vt:i4>
      </vt:variant>
      <vt:variant>
        <vt:lpstr>Slide Titles</vt:lpstr>
      </vt:variant>
      <vt:variant>
        <vt:i4>126</vt:i4>
      </vt:variant>
    </vt:vector>
  </HeadingPairs>
  <TitlesOfParts>
    <vt:vector size="128" baseType="lpstr">
      <vt:lpstr>Office Theme</vt:lpstr>
      <vt:lpstr>Equity</vt:lpstr>
      <vt:lpstr>Midterm Review  CS 230 – Distributed Systems (http://www.ics.uci.edu/~cs230)</vt:lpstr>
      <vt:lpstr>Characterizing Distributed Systems</vt:lpstr>
      <vt:lpstr>Classifying Distributed Systems</vt:lpstr>
      <vt:lpstr>Computation in distributed systems</vt:lpstr>
      <vt:lpstr>Communication in Distributed Systems</vt:lpstr>
      <vt:lpstr>Fault Models in Distributed Systems</vt:lpstr>
      <vt:lpstr>Client/Server Computing</vt:lpstr>
      <vt:lpstr>Distributed Systems Middleware </vt:lpstr>
      <vt:lpstr>Virtual Time and Global States in Distributed Systems</vt:lpstr>
      <vt:lpstr>Global Time &amp; Global State of Distributed Systems</vt:lpstr>
      <vt:lpstr>Simulating global time</vt:lpstr>
      <vt:lpstr>Physical Clocks</vt:lpstr>
      <vt:lpstr>Cristian’s (Time Server) Algorithm</vt:lpstr>
      <vt:lpstr>Berkeley UNIX algorithm</vt:lpstr>
      <vt:lpstr>Decentralized Averaging Algorithm</vt:lpstr>
      <vt:lpstr>Clock Synchronization in DCE</vt:lpstr>
      <vt:lpstr>Network Time Protocol (NTP)</vt:lpstr>
      <vt:lpstr>Logical Time</vt:lpstr>
      <vt:lpstr>Causal Relations</vt:lpstr>
      <vt:lpstr>Event Ordering</vt:lpstr>
      <vt:lpstr>Causal Ordering</vt:lpstr>
      <vt:lpstr>Implementing Logical Clocks</vt:lpstr>
      <vt:lpstr>Types of Logical Clocks</vt:lpstr>
      <vt:lpstr>Scalar Logical Clocks - Lamport</vt:lpstr>
      <vt:lpstr>Consistency with Scalar Clocks</vt:lpstr>
      <vt:lpstr>Total Ordering</vt:lpstr>
      <vt:lpstr>Vector Times</vt:lpstr>
      <vt:lpstr>Vector Clocks example</vt:lpstr>
      <vt:lpstr>Matrix Time</vt:lpstr>
      <vt:lpstr>Simulate A Global State</vt:lpstr>
      <vt:lpstr>Consistent Cuts</vt:lpstr>
      <vt:lpstr>Cuts (Summary)</vt:lpstr>
      <vt:lpstr>System Model for Global Snapshots</vt:lpstr>
      <vt:lpstr>Process States and Messages in transit</vt:lpstr>
      <vt:lpstr>Global States of Consistent Cuts</vt:lpstr>
      <vt:lpstr>Chandy-Lamport Distributed Snapshot Algorithm</vt:lpstr>
      <vt:lpstr>Chandy-Lamport Distributed Snapshot Algorithm</vt:lpstr>
      <vt:lpstr>Chandy-Lamport Extensions: Spezialetti-Kerns and others</vt:lpstr>
      <vt:lpstr>Computing Global States without FIFO Assumption</vt:lpstr>
      <vt:lpstr>Non-FIFO Channel Assumption:  Lai-Yang Algorithm</vt:lpstr>
      <vt:lpstr>Non-FIFO Channel Assumption:  Termination Detection</vt:lpstr>
      <vt:lpstr>Non-FIFO Channel Assumption: Mattern Algorithm</vt:lpstr>
      <vt:lpstr>Non-FIFO Channel Assumption:  Mattern Algorithm</vt:lpstr>
      <vt:lpstr>Distributed Operating Systems - Introduction</vt:lpstr>
      <vt:lpstr>What does an OS do?</vt:lpstr>
      <vt:lpstr>Operating System Types</vt:lpstr>
      <vt:lpstr>Design Elements</vt:lpstr>
      <vt:lpstr>Remote Procedure Call</vt:lpstr>
      <vt:lpstr>Remote Procedure Call (cont.)</vt:lpstr>
      <vt:lpstr>Distributed Shared Memory</vt:lpstr>
      <vt:lpstr>Distributed Mutual Exclusion</vt:lpstr>
      <vt:lpstr>Approaches to Distributed Mutual Exclusion</vt:lpstr>
      <vt:lpstr>Requirements/Conditions</vt:lpstr>
      <vt:lpstr>Performance Metrics for Mutual Exclusion Algorithms</vt:lpstr>
      <vt:lpstr>Mutual Exclusion Techniques Covered</vt:lpstr>
      <vt:lpstr>Slide 56</vt:lpstr>
      <vt:lpstr>Lamport’s Algorithm</vt:lpstr>
      <vt:lpstr>Lamport’s Algorithm</vt:lpstr>
      <vt:lpstr>Performance – Lamport’s Algorithm</vt:lpstr>
      <vt:lpstr>Ricart-Agrawala Algorithm</vt:lpstr>
      <vt:lpstr>Slide 61</vt:lpstr>
      <vt:lpstr>Quorum-Based Consensus – Maekawa’s Algorithm</vt:lpstr>
      <vt:lpstr>Slide 63</vt:lpstr>
      <vt:lpstr>Ricart-Agrawala Second Algorithm</vt:lpstr>
      <vt:lpstr>Slide 65</vt:lpstr>
      <vt:lpstr>Suzuki-Kazami Broadcast Algorithm</vt:lpstr>
      <vt:lpstr>Election Algorithms</vt:lpstr>
      <vt:lpstr>The Bully Algorithm</vt:lpstr>
      <vt:lpstr>Slide 69</vt:lpstr>
      <vt:lpstr>The Ring-based Algorithm</vt:lpstr>
      <vt:lpstr>Slide 71</vt:lpstr>
      <vt:lpstr>Distributed Deadlocks</vt:lpstr>
      <vt:lpstr>Modeling Deadlocks</vt:lpstr>
      <vt:lpstr>Techniques for Handling Deadlocks</vt:lpstr>
      <vt:lpstr>Classes of Deadlock Detection Algorithms</vt:lpstr>
      <vt:lpstr>Process Management</vt:lpstr>
      <vt:lpstr>Mosix: File Access</vt:lpstr>
      <vt:lpstr>Mosix: File Access</vt:lpstr>
      <vt:lpstr>Dynamic Load Balancing </vt:lpstr>
      <vt:lpstr>Distributed File Systems (DFS)</vt:lpstr>
      <vt:lpstr>File Sharing Semantics</vt:lpstr>
      <vt:lpstr>Example: Sun-NFS</vt:lpstr>
      <vt:lpstr>Example: Andrew File System</vt:lpstr>
      <vt:lpstr>The Coda File System</vt:lpstr>
      <vt:lpstr>Messaging and Group Communication</vt:lpstr>
      <vt:lpstr>What type of group communication ?</vt:lpstr>
      <vt:lpstr>Multicast</vt:lpstr>
      <vt:lpstr>Steiner Trees and Core Based Trees</vt:lpstr>
      <vt:lpstr>Using Traditional Transport Protocols</vt:lpstr>
      <vt:lpstr>Group Communication Issues</vt:lpstr>
      <vt:lpstr> Ordering Service</vt:lpstr>
      <vt:lpstr>Delivery guarantees</vt:lpstr>
      <vt:lpstr>Membership</vt:lpstr>
      <vt:lpstr>Some GC Properties</vt:lpstr>
      <vt:lpstr>Virtual Synchrony</vt:lpstr>
      <vt:lpstr>Slide 96</vt:lpstr>
      <vt:lpstr>Faults and Partitions</vt:lpstr>
      <vt:lpstr>Extended Virtual Synchrony(cont.)</vt:lpstr>
      <vt:lpstr>Extended Virtual Synchrony Model</vt:lpstr>
      <vt:lpstr>Regular and Transitional Configurations</vt:lpstr>
      <vt:lpstr>Totem</vt:lpstr>
      <vt:lpstr>ISIS</vt:lpstr>
      <vt:lpstr>Horus</vt:lpstr>
      <vt:lpstr>Transis</vt:lpstr>
      <vt:lpstr>Fault Tolerant  Distributed Systems</vt:lpstr>
      <vt:lpstr>Classification of failures</vt:lpstr>
      <vt:lpstr>Crash failures</vt:lpstr>
      <vt:lpstr>Transient failure</vt:lpstr>
      <vt:lpstr>Temporal failures</vt:lpstr>
      <vt:lpstr>Byzantine failure</vt:lpstr>
      <vt:lpstr>Hardware Errors and Error Control Schemes</vt:lpstr>
      <vt:lpstr>Software Errors and Error Control Schemes</vt:lpstr>
      <vt:lpstr>Network Errors and Error Control Schemes</vt:lpstr>
      <vt:lpstr>Classifying fault-tolerance</vt:lpstr>
      <vt:lpstr>Conventional Approaches</vt:lpstr>
      <vt:lpstr>Defining Consensus</vt:lpstr>
      <vt:lpstr>Solving Consensus</vt:lpstr>
      <vt:lpstr>Asynchronous Consensus</vt:lpstr>
      <vt:lpstr>Failure detection</vt:lpstr>
      <vt:lpstr>Classification of completeness</vt:lpstr>
      <vt:lpstr>Classifying failure detectors</vt:lpstr>
      <vt:lpstr>Replication </vt:lpstr>
      <vt:lpstr>Replication Management </vt:lpstr>
      <vt:lpstr>Passive  Replication  (Primary-Backup)</vt:lpstr>
      <vt:lpstr>Active Replication</vt:lpstr>
      <vt:lpstr>Message Logging</vt:lpstr>
    </vt:vector>
  </TitlesOfParts>
  <Company>Bren School of Information and Computer Sciences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Review  CS 230 – Distributed Systems (http://www.ics.uci.edu/~cs230)</dc:title>
  <dc:creator>nalini</dc:creator>
  <cp:lastModifiedBy>nalini</cp:lastModifiedBy>
  <cp:revision>4</cp:revision>
  <dcterms:created xsi:type="dcterms:W3CDTF">2011-02-15T20:26:42Z</dcterms:created>
  <dcterms:modified xsi:type="dcterms:W3CDTF">2011-02-15T23:26:14Z</dcterms:modified>
</cp:coreProperties>
</file>