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6"/>
  </p:handoutMasterIdLst>
  <p:sldIdLst>
    <p:sldId id="269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F09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 bright="-16000" contrast="-2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553200" cy="838200"/>
          </a:xfrm>
        </p:spPr>
        <p:txBody>
          <a:bodyPr/>
          <a:lstStyle>
            <a:lvl1pPr>
              <a:defRPr sz="3600"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553200" cy="4876800"/>
          </a:xfrm>
        </p:spPr>
        <p:txBody>
          <a:bodyPr/>
          <a:lstStyle>
            <a:lvl1pPr>
              <a:defRPr sz="2800">
                <a:latin typeface="Constantia" pitchFamily="18" charset="0"/>
              </a:defRPr>
            </a:lvl1pPr>
            <a:lvl2pPr>
              <a:defRPr sz="2800">
                <a:latin typeface="Constantia" pitchFamily="18" charset="0"/>
              </a:defRPr>
            </a:lvl2pPr>
            <a:lvl3pPr>
              <a:defRPr sz="2800">
                <a:latin typeface="Constantia" pitchFamily="18" charset="0"/>
              </a:defRPr>
            </a:lvl3pPr>
            <a:lvl4pPr>
              <a:defRPr sz="2800">
                <a:latin typeface="Constantia" pitchFamily="18" charset="0"/>
              </a:defRPr>
            </a:lvl4pPr>
            <a:lvl5pPr>
              <a:defRPr sz="2800">
                <a:latin typeface="Constant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ICS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0671" y="0"/>
            <a:ext cx="1893329" cy="533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nstant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Reza\Desktop\The%20Case%20for%20a%20Signal%20Oriented%20Data%20Stream%20Management%20System\Movie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534400" cy="1524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 Case for a Signal-Oriented Data Stream Management Systems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077200" cy="1143000"/>
          </a:xfrm>
        </p:spPr>
        <p:txBody>
          <a:bodyPr/>
          <a:lstStyle/>
          <a:p>
            <a:r>
              <a:rPr lang="en-US" sz="1800" dirty="0" smtClean="0"/>
              <a:t>M. REZA RAHIMI, ATHENA AHMADI,</a:t>
            </a:r>
          </a:p>
          <a:p>
            <a:r>
              <a:rPr lang="en-US" sz="1800" dirty="0" smtClean="0"/>
              <a:t>ADVANCES IN DATABASE MANAGEMENT SYSTEM TECHNOLOGY,</a:t>
            </a:r>
          </a:p>
          <a:p>
            <a:r>
              <a:rPr lang="en-US" sz="1800" dirty="0" smtClean="0"/>
              <a:t>SPRING 2010.</a:t>
            </a:r>
            <a:endParaRPr lang="en-US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077200" cy="60960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fun </a:t>
            </a:r>
            <a:r>
              <a:rPr lang="en-US" sz="1800" b="1" dirty="0" smtClean="0">
                <a:solidFill>
                  <a:srgbClr val="FF0000"/>
                </a:solidFill>
              </a:rPr>
              <a:t>profileDetect</a:t>
            </a:r>
            <a:r>
              <a:rPr lang="en-US" sz="1800" dirty="0" smtClean="0"/>
              <a:t> (S, scorefun, &lt;</a:t>
            </a:r>
            <a:r>
              <a:rPr lang="en-US" sz="1800" dirty="0" err="1" smtClean="0"/>
              <a:t>winsize</a:t>
            </a:r>
            <a:r>
              <a:rPr lang="en-US" sz="1800" dirty="0" smtClean="0"/>
              <a:t>, step&gt;, </a:t>
            </a:r>
            <a:r>
              <a:rPr lang="en-US" sz="1800" dirty="0" err="1" smtClean="0"/>
              <a:t>threshsettings</a:t>
            </a:r>
            <a:r>
              <a:rPr lang="en-US" sz="1800" dirty="0" smtClean="0"/>
              <a:t>) </a:t>
            </a: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wins = </a:t>
            </a:r>
            <a:r>
              <a:rPr lang="en-US" sz="1800" dirty="0" err="1" smtClean="0">
                <a:solidFill>
                  <a:schemeClr val="bg1"/>
                </a:solidFill>
              </a:rPr>
              <a:t>rewindow</a:t>
            </a:r>
            <a:r>
              <a:rPr lang="en-US" sz="1800" dirty="0" smtClean="0">
                <a:solidFill>
                  <a:schemeClr val="bg1"/>
                </a:solidFill>
              </a:rPr>
              <a:t>(S, </a:t>
            </a:r>
            <a:r>
              <a:rPr lang="en-US" sz="1800" dirty="0" err="1" smtClean="0">
                <a:solidFill>
                  <a:schemeClr val="bg1"/>
                </a:solidFill>
              </a:rPr>
              <a:t>winsize</a:t>
            </a:r>
            <a:r>
              <a:rPr lang="en-US" sz="1800" dirty="0" smtClean="0">
                <a:solidFill>
                  <a:schemeClr val="bg1"/>
                </a:solidFill>
              </a:rPr>
              <a:t>, step);</a:t>
            </a: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scores : Stream&lt; float &gt;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scores =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iterate</a:t>
            </a:r>
            <a:r>
              <a:rPr lang="en-US" sz="1800" dirty="0" smtClean="0">
                <a:solidFill>
                  <a:schemeClr val="bg1"/>
                </a:solidFill>
              </a:rPr>
              <a:t>(w in hanning(wins)) {</a:t>
            </a: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freq = </a:t>
            </a:r>
            <a:r>
              <a:rPr lang="en-US" sz="1800" dirty="0" err="1" smtClean="0">
                <a:solidFill>
                  <a:schemeClr val="bg1"/>
                </a:solidFill>
              </a:rPr>
              <a:t>fft</a:t>
            </a:r>
            <a:r>
              <a:rPr lang="en-US" sz="1800" dirty="0" smtClean="0">
                <a:solidFill>
                  <a:schemeClr val="bg1"/>
                </a:solidFill>
              </a:rPr>
              <a:t>(w);</a:t>
            </a: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emit (scorefun(freq)); };</a:t>
            </a: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withscores</a:t>
            </a:r>
            <a:r>
              <a:rPr lang="en-US" sz="1800" dirty="0" smtClean="0">
                <a:solidFill>
                  <a:schemeClr val="bg1"/>
                </a:solidFill>
              </a:rPr>
              <a:t> : Stream&lt;float, SigSeg&lt;int16&gt;&gt;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withscores</a:t>
            </a:r>
            <a:r>
              <a:rPr lang="en-US" sz="1800" dirty="0" smtClean="0">
                <a:solidFill>
                  <a:schemeClr val="bg1"/>
                </a:solidFill>
              </a:rPr>
              <a:t> = zip2(scores, wins);</a:t>
            </a: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return </a:t>
            </a:r>
            <a:r>
              <a:rPr lang="en-US" sz="1800" dirty="0" err="1" smtClean="0">
                <a:solidFill>
                  <a:schemeClr val="bg1"/>
                </a:solidFill>
              </a:rPr>
              <a:t>threshFilter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</a:rPr>
              <a:t>withscores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threshsettings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04800" y="762000"/>
            <a:ext cx="4876800" cy="68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Window input stream, ensuring that we will hit each event according to the event sample rate.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04800" y="1752600"/>
            <a:ext cx="4953000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Take a hanning window and convert to frequency domain.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04800" y="2971800"/>
            <a:ext cx="495300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Frequency Decomposition using FFT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304800" y="3657600"/>
            <a:ext cx="495300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Score each frequency-domain window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04800" y="4343400"/>
            <a:ext cx="49530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Associate each original window with its score, and merge them together.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304800" y="5537200"/>
            <a:ext cx="4953000" cy="93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Find time-ranges where scores are above threshold. </a:t>
            </a:r>
            <a:r>
              <a:rPr lang="en-US" sz="1400" b="1" dirty="0" err="1" smtClean="0">
                <a:solidFill>
                  <a:srgbClr val="FFFF00"/>
                </a:solidFill>
                <a:latin typeface="Constantia" pitchFamily="18" charset="0"/>
              </a:rPr>
              <a:t>ThreshFilter</a:t>
            </a: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 returns &lt;</a:t>
            </a:r>
            <a:r>
              <a:rPr lang="en-US" sz="1400" b="1" dirty="0" err="1" smtClean="0">
                <a:solidFill>
                  <a:srgbClr val="FFFF00"/>
                </a:solidFill>
                <a:latin typeface="Constantia" pitchFamily="18" charset="0"/>
              </a:rPr>
              <a:t>bool</a:t>
            </a: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, </a:t>
            </a:r>
            <a:r>
              <a:rPr lang="en-US" sz="1400" b="1" dirty="0" err="1" smtClean="0">
                <a:solidFill>
                  <a:srgbClr val="FFFF00"/>
                </a:solidFill>
                <a:latin typeface="Constantia" pitchFamily="18" charset="0"/>
              </a:rPr>
              <a:t>starttime</a:t>
            </a: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, </a:t>
            </a:r>
            <a:r>
              <a:rPr lang="en-US" sz="1400" b="1" dirty="0" err="1" smtClean="0">
                <a:solidFill>
                  <a:srgbClr val="FFFF00"/>
                </a:solidFill>
                <a:latin typeface="Constantia" pitchFamily="18" charset="0"/>
              </a:rPr>
              <a:t>endtime</a:t>
            </a: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&gt; </a:t>
            </a:r>
            <a:r>
              <a:rPr lang="en-US" sz="1400" b="1" dirty="0" err="1" smtClean="0">
                <a:solidFill>
                  <a:srgbClr val="FFFF00"/>
                </a:solidFill>
                <a:latin typeface="Constantia" pitchFamily="18" charset="0"/>
              </a:rPr>
              <a:t>tuples</a:t>
            </a:r>
            <a:r>
              <a:rPr lang="en-US" sz="1400" b="1" dirty="0" smtClean="0">
                <a:solidFill>
                  <a:srgbClr val="FFFF00"/>
                </a:solidFill>
                <a:latin typeface="Constantia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57800" y="838200"/>
            <a:ext cx="1249777" cy="5638800"/>
            <a:chOff x="7924800" y="685800"/>
            <a:chExt cx="1249777" cy="5638800"/>
          </a:xfrm>
        </p:grpSpPr>
        <p:sp>
          <p:nvSpPr>
            <p:cNvPr id="11" name="Right Brace 10"/>
            <p:cNvSpPr/>
            <p:nvPr/>
          </p:nvSpPr>
          <p:spPr>
            <a:xfrm>
              <a:off x="7924800" y="685800"/>
              <a:ext cx="304800" cy="5638800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3400" y="3911025"/>
              <a:ext cx="10211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Query 1:</a:t>
              </a:r>
            </a:p>
            <a:p>
              <a:r>
                <a:rPr lang="en-US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Filtering</a:t>
              </a:r>
              <a:endPara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838200"/>
            <a:ext cx="7239000" cy="2971800"/>
            <a:chOff x="1905000" y="838200"/>
            <a:chExt cx="7239000" cy="2971800"/>
          </a:xfrm>
        </p:grpSpPr>
        <p:sp>
          <p:nvSpPr>
            <p:cNvPr id="14" name="Rectangle 13"/>
            <p:cNvSpPr/>
            <p:nvPr/>
          </p:nvSpPr>
          <p:spPr>
            <a:xfrm>
              <a:off x="5562600" y="838200"/>
              <a:ext cx="3581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onstantia" pitchFamily="18" charset="0"/>
                </a:rPr>
                <a:t>Example Iterate: </a:t>
              </a:r>
            </a:p>
            <a:p>
              <a:pPr algn="ctr"/>
              <a:r>
                <a:rPr lang="en-US" sz="1400" b="1" dirty="0" smtClean="0">
                  <a:solidFill>
                    <a:srgbClr val="FFC000"/>
                  </a:solidFill>
                  <a:latin typeface="Constantia" pitchFamily="18" charset="0"/>
                </a:rPr>
                <a:t>Running Database Aggregate</a:t>
              </a:r>
            </a:p>
            <a:p>
              <a:pPr algn="ctr"/>
              <a:r>
                <a:rPr lang="en-US" sz="1400" dirty="0" smtClean="0">
                  <a:latin typeface="Constantia" pitchFamily="18" charset="0"/>
                </a:rPr>
                <a:t>3 Functions: init(),aggregate(),out()</a:t>
              </a:r>
            </a:p>
            <a:p>
              <a:pPr algn="ctr"/>
              <a:r>
                <a:rPr lang="en-US" sz="1400" dirty="0" smtClean="0">
                  <a:latin typeface="Constantia" pitchFamily="18" charset="0"/>
                </a:rPr>
                <a:t>Average:</a:t>
              </a:r>
            </a:p>
            <a:p>
              <a:pPr algn="ctr"/>
              <a:r>
                <a:rPr lang="en-US" sz="1400" dirty="0" smtClean="0">
                  <a:latin typeface="Constantia" pitchFamily="18" charset="0"/>
                </a:rPr>
                <a:t>1. init(</a:t>
              </a:r>
              <a:r>
                <a:rPr lang="en-US" sz="1400" dirty="0" err="1" smtClean="0">
                  <a:latin typeface="Constantia" pitchFamily="18" charset="0"/>
                </a:rPr>
                <a:t>A,val</a:t>
              </a:r>
              <a:r>
                <a:rPr lang="en-US" sz="1400" dirty="0" smtClean="0">
                  <a:latin typeface="Constantia" pitchFamily="18" charset="0"/>
                </a:rPr>
                <a:t>){A.sum=</a:t>
              </a:r>
              <a:r>
                <a:rPr lang="en-US" sz="1400" dirty="0" err="1" smtClean="0">
                  <a:latin typeface="Constantia" pitchFamily="18" charset="0"/>
                </a:rPr>
                <a:t>val</a:t>
              </a:r>
              <a:r>
                <a:rPr lang="en-US" sz="1400" dirty="0" smtClean="0">
                  <a:latin typeface="Constantia" pitchFamily="18" charset="0"/>
                </a:rPr>
                <a:t>; </a:t>
              </a:r>
              <a:r>
                <a:rPr lang="en-US" sz="1400" dirty="0" err="1" smtClean="0">
                  <a:latin typeface="Constantia" pitchFamily="18" charset="0"/>
                </a:rPr>
                <a:t>A.count</a:t>
              </a:r>
              <a:r>
                <a:rPr lang="en-US" sz="1400" dirty="0" smtClean="0">
                  <a:latin typeface="Constantia" pitchFamily="18" charset="0"/>
                </a:rPr>
                <a:t>=1;}</a:t>
              </a:r>
            </a:p>
            <a:p>
              <a:pPr algn="ctr"/>
              <a:r>
                <a:rPr lang="en-US" sz="1400" dirty="0" smtClean="0">
                  <a:latin typeface="Constantia" pitchFamily="18" charset="0"/>
                </a:rPr>
                <a:t>2. </a:t>
              </a:r>
              <a:r>
                <a:rPr lang="en-US" sz="1400" dirty="0" err="1" smtClean="0">
                  <a:latin typeface="Constantia" pitchFamily="18" charset="0"/>
                </a:rPr>
                <a:t>aggr</a:t>
              </a:r>
              <a:r>
                <a:rPr lang="en-US" sz="1400" dirty="0" smtClean="0">
                  <a:latin typeface="Constantia" pitchFamily="18" charset="0"/>
                </a:rPr>
                <a:t>(A1,A2){A1.sum+=A2.sum;</a:t>
              </a:r>
            </a:p>
            <a:p>
              <a:pPr algn="ctr"/>
              <a:r>
                <a:rPr lang="en-US" sz="1400" dirty="0" smtClean="0">
                  <a:latin typeface="Constantia" pitchFamily="18" charset="0"/>
                </a:rPr>
                <a:t>A1.count+=A2.count;}</a:t>
              </a:r>
            </a:p>
            <a:p>
              <a:pPr algn="ctr"/>
              <a:r>
                <a:rPr lang="en-US" sz="1400" dirty="0" smtClean="0">
                  <a:latin typeface="Constantia" pitchFamily="18" charset="0"/>
                </a:rPr>
                <a:t>3. Out(A){return A.sum/</a:t>
              </a:r>
              <a:r>
                <a:rPr lang="en-US" sz="1400" dirty="0" err="1" smtClean="0">
                  <a:latin typeface="Constantia" pitchFamily="18" charset="0"/>
                </a:rPr>
                <a:t>A.count</a:t>
              </a:r>
              <a:r>
                <a:rPr lang="en-US" sz="1400" dirty="0" smtClean="0">
                  <a:latin typeface="Constantia" pitchFamily="18" charset="0"/>
                </a:rPr>
                <a:t>}</a:t>
              </a:r>
            </a:p>
            <a:p>
              <a:pPr algn="ctr"/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Subquery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running_agg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(S, </a:t>
              </a:r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init,aggr,out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)</a:t>
              </a:r>
            </a:p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{ s2=iterate(x in S)</a:t>
              </a:r>
            </a:p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{state{acc=init();}</a:t>
              </a:r>
            </a:p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Acc=</a:t>
              </a:r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aggr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(</a:t>
              </a:r>
              <a:r>
                <a:rPr lang="en-US" sz="1400" dirty="0" err="1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acc,x</a:t>
              </a:r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);  emit out(x);} return s2</a:t>
              </a:r>
            </a:p>
            <a:p>
              <a:pPr algn="ctr"/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  <a:latin typeface="Constantia" pitchFamily="18" charset="0"/>
                </a:rPr>
                <a:t>}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 flipV="1">
              <a:off x="1905000" y="2324100"/>
              <a:ext cx="36576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4953000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control = </a:t>
            </a:r>
            <a:r>
              <a:rPr lang="en-US" sz="1800" dirty="0" err="1" smtClean="0"/>
              <a:t>profileDetect</a:t>
            </a:r>
            <a:r>
              <a:rPr lang="en-US" sz="1800" dirty="0" smtClean="0"/>
              <a:t> (Ch0, </a:t>
            </a:r>
            <a:r>
              <a:rPr lang="en-US" sz="1800" dirty="0" err="1" smtClean="0"/>
              <a:t>marmotScore</a:t>
            </a:r>
            <a:r>
              <a:rPr lang="en-US" sz="1800" dirty="0" smtClean="0"/>
              <a:t>, &lt;64,192&gt;, &lt;16.0, 0.999, 40, 2400, 48000&gt;);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datawindows</a:t>
            </a:r>
            <a:r>
              <a:rPr lang="en-US" sz="1800" dirty="0" smtClean="0"/>
              <a:t> = sync4(control, Ch0, Ch1, Ch2, Ch4);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beam&lt;</a:t>
            </a:r>
            <a:r>
              <a:rPr lang="en-US" sz="1800" dirty="0" err="1" smtClean="0"/>
              <a:t>doa,enhanced</a:t>
            </a:r>
            <a:r>
              <a:rPr lang="en-US" sz="1800" dirty="0" smtClean="0"/>
              <a:t>&gt; = </a:t>
            </a:r>
            <a:r>
              <a:rPr lang="en-US" sz="1800" dirty="0" err="1" smtClean="0"/>
              <a:t>beamform</a:t>
            </a:r>
            <a:r>
              <a:rPr lang="en-US" sz="1800" dirty="0" smtClean="0"/>
              <a:t>(</a:t>
            </a:r>
            <a:r>
              <a:rPr lang="en-US" sz="1800" dirty="0" err="1" smtClean="0"/>
              <a:t>datawindows</a:t>
            </a:r>
            <a:r>
              <a:rPr lang="en-US" sz="1800" dirty="0" smtClean="0"/>
              <a:t>, </a:t>
            </a:r>
            <a:r>
              <a:rPr lang="en-US" sz="1800" dirty="0" err="1" smtClean="0"/>
              <a:t>arrayGeometry</a:t>
            </a:r>
            <a:r>
              <a:rPr lang="en-US" sz="1800" dirty="0" smtClean="0"/>
              <a:t>);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marmots = classify(</a:t>
            </a:r>
            <a:r>
              <a:rPr lang="en-US" sz="1800" dirty="0" err="1" smtClean="0"/>
              <a:t>beam.enhanced</a:t>
            </a:r>
            <a:r>
              <a:rPr lang="en-US" sz="1800" dirty="0" smtClean="0"/>
              <a:t>, </a:t>
            </a:r>
            <a:r>
              <a:rPr lang="en-US" sz="1800" dirty="0" err="1" smtClean="0"/>
              <a:t>marmotClassifier</a:t>
            </a:r>
            <a:r>
              <a:rPr lang="en-US" sz="1800" dirty="0" smtClean="0"/>
              <a:t>);</a:t>
            </a:r>
          </a:p>
          <a:p>
            <a:pPr>
              <a:buNone/>
            </a:pPr>
            <a:r>
              <a:rPr lang="en-US" sz="1800" dirty="0" smtClean="0"/>
              <a:t>return zip2(beam, marmots);</a:t>
            </a:r>
            <a:endParaRPr lang="en-US" sz="1800" dirty="0"/>
          </a:p>
        </p:txBody>
      </p:sp>
      <p:sp>
        <p:nvSpPr>
          <p:cNvPr id="4" name="Horizontal Scroll 3"/>
          <p:cNvSpPr/>
          <p:nvPr/>
        </p:nvSpPr>
        <p:spPr>
          <a:xfrm>
            <a:off x="457200" y="1066800"/>
            <a:ext cx="70104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b="1" dirty="0" smtClean="0">
                <a:solidFill>
                  <a:srgbClr val="FFFF00"/>
                </a:solidFill>
                <a:latin typeface="Constantia" pitchFamily="18" charset="0"/>
              </a:rPr>
              <a:t>The snapshot of the detected call &lt;</a:t>
            </a:r>
            <a:r>
              <a:rPr lang="en-US" sz="1600" b="1" dirty="0" err="1" smtClean="0">
                <a:solidFill>
                  <a:srgbClr val="FFFF00"/>
                </a:solidFill>
                <a:latin typeface="Constantia" pitchFamily="18" charset="0"/>
              </a:rPr>
              <a:t>bool</a:t>
            </a:r>
            <a:r>
              <a:rPr lang="en-US" sz="1600" b="1" dirty="0" smtClean="0">
                <a:solidFill>
                  <a:srgbClr val="FFFF00"/>
                </a:solidFill>
                <a:latin typeface="Constantia" pitchFamily="18" charset="0"/>
              </a:rPr>
              <a:t>, time1,time2&gt;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81000" y="2362200"/>
            <a:ext cx="70104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rgbClr val="FFFF00"/>
                </a:solidFill>
                <a:latin typeface="Constantia" pitchFamily="18" charset="0"/>
              </a:rPr>
              <a:t>Use the control stream to extract actual data windows.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3429000"/>
            <a:ext cx="70104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rgbClr val="FFFF00"/>
                </a:solidFill>
                <a:latin typeface="Constantia" pitchFamily="18" charset="0"/>
              </a:rPr>
              <a:t>Beam forming.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93700" y="4419600"/>
            <a:ext cx="701040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rgbClr val="FFFF00"/>
                </a:solidFill>
                <a:latin typeface="Constantia" pitchFamily="18" charset="0"/>
              </a:rPr>
              <a:t>Classifying Marmot.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24800" y="914400"/>
            <a:ext cx="1164818" cy="4724400"/>
            <a:chOff x="7924800" y="685800"/>
            <a:chExt cx="1164818" cy="5638800"/>
          </a:xfrm>
        </p:grpSpPr>
        <p:sp>
          <p:nvSpPr>
            <p:cNvPr id="9" name="Right Brace 8"/>
            <p:cNvSpPr/>
            <p:nvPr/>
          </p:nvSpPr>
          <p:spPr>
            <a:xfrm>
              <a:off x="7924800" y="685800"/>
              <a:ext cx="304800" cy="5638800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3400" y="3239589"/>
              <a:ext cx="936218" cy="404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Query 2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553200" cy="838200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762000" y="2133600"/>
            <a:ext cx="1905000" cy="3352800"/>
            <a:chOff x="762000" y="2133600"/>
            <a:chExt cx="1905000" cy="3352800"/>
          </a:xfrm>
        </p:grpSpPr>
        <p:sp>
          <p:nvSpPr>
            <p:cNvPr id="4" name="Rectangle 3"/>
            <p:cNvSpPr/>
            <p:nvPr/>
          </p:nvSpPr>
          <p:spPr>
            <a:xfrm>
              <a:off x="762000" y="2133600"/>
              <a:ext cx="1905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Preprocessor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" y="2895600"/>
              <a:ext cx="1905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Expander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343400"/>
              <a:ext cx="1905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Compiler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3657600"/>
              <a:ext cx="1905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Optimizer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5029200"/>
              <a:ext cx="1905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Runtime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2"/>
              <a:endCxn id="5" idx="0"/>
            </p:cNvCxnSpPr>
            <p:nvPr/>
          </p:nvCxnSpPr>
          <p:spPr>
            <a:xfrm rot="5400000">
              <a:off x="1562100" y="2743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2"/>
              <a:endCxn id="7" idx="0"/>
            </p:cNvCxnSpPr>
            <p:nvPr/>
          </p:nvCxnSpPr>
          <p:spPr>
            <a:xfrm rot="5400000">
              <a:off x="1562100" y="3505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  <a:endCxn id="6" idx="0"/>
            </p:cNvCxnSpPr>
            <p:nvPr/>
          </p:nvCxnSpPr>
          <p:spPr>
            <a:xfrm rot="5400000">
              <a:off x="1600200" y="42291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  <a:endCxn id="8" idx="0"/>
            </p:cNvCxnSpPr>
            <p:nvPr/>
          </p:nvCxnSpPr>
          <p:spPr>
            <a:xfrm rot="5400000">
              <a:off x="1600200" y="49149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667000" y="914400"/>
            <a:ext cx="2971800" cy="1447799"/>
            <a:chOff x="2667000" y="914400"/>
            <a:chExt cx="2971800" cy="1447799"/>
          </a:xfrm>
        </p:grpSpPr>
        <p:sp>
          <p:nvSpPr>
            <p:cNvPr id="19" name="Cloud Callout 18"/>
            <p:cNvSpPr/>
            <p:nvPr/>
          </p:nvSpPr>
          <p:spPr>
            <a:xfrm>
              <a:off x="2971800" y="914400"/>
              <a:ext cx="2667000" cy="612648"/>
            </a:xfrm>
            <a:prstGeom prst="cloud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latin typeface="Constantia" pitchFamily="18" charset="0"/>
                </a:rPr>
                <a:t>Syntax Check</a:t>
              </a:r>
              <a:endParaRPr lang="en-US" sz="1600" b="1" i="1" dirty="0">
                <a:latin typeface="Constantia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19" idx="4"/>
              <a:endCxn id="4" idx="3"/>
            </p:cNvCxnSpPr>
            <p:nvPr/>
          </p:nvCxnSpPr>
          <p:spPr>
            <a:xfrm rot="10800000" flipV="1">
              <a:off x="2667000" y="1603628"/>
              <a:ext cx="1082684" cy="758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667001" y="1676400"/>
            <a:ext cx="4800599" cy="1447800"/>
            <a:chOff x="2667001" y="1676400"/>
            <a:chExt cx="4800599" cy="1447800"/>
          </a:xfrm>
        </p:grpSpPr>
        <p:sp>
          <p:nvSpPr>
            <p:cNvPr id="20" name="Cloud Callout 19"/>
            <p:cNvSpPr/>
            <p:nvPr/>
          </p:nvSpPr>
          <p:spPr>
            <a:xfrm>
              <a:off x="3810000" y="1676400"/>
              <a:ext cx="3657600" cy="993648"/>
            </a:xfrm>
            <a:prstGeom prst="cloud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latin typeface="Constantia" pitchFamily="18" charset="0"/>
                </a:rPr>
                <a:t>Inline all query plan(expand sub query, POD,…)</a:t>
              </a:r>
              <a:endParaRPr lang="en-US" sz="1600" b="1" i="1" dirty="0">
                <a:latin typeface="Constantia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0" idx="0"/>
              <a:endCxn id="5" idx="3"/>
            </p:cNvCxnSpPr>
            <p:nvPr/>
          </p:nvCxnSpPr>
          <p:spPr>
            <a:xfrm rot="10800000" flipV="1">
              <a:off x="2667001" y="2173224"/>
              <a:ext cx="1154345" cy="950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67001" y="2438400"/>
            <a:ext cx="4876799" cy="1447800"/>
            <a:chOff x="2667001" y="2438400"/>
            <a:chExt cx="4876799" cy="1447800"/>
          </a:xfrm>
        </p:grpSpPr>
        <p:sp>
          <p:nvSpPr>
            <p:cNvPr id="21" name="Cloud Callout 20"/>
            <p:cNvSpPr/>
            <p:nvPr/>
          </p:nvSpPr>
          <p:spPr>
            <a:xfrm>
              <a:off x="3886200" y="2438400"/>
              <a:ext cx="3657600" cy="993648"/>
            </a:xfrm>
            <a:prstGeom prst="cloud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latin typeface="Constantia" pitchFamily="18" charset="0"/>
                </a:rPr>
                <a:t>Stream and Signal Processing Optimizer</a:t>
              </a:r>
              <a:endParaRPr lang="en-US" sz="1600" b="1" i="1" dirty="0">
                <a:latin typeface="Constantia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21" idx="0"/>
              <a:endCxn id="7" idx="3"/>
            </p:cNvCxnSpPr>
            <p:nvPr/>
          </p:nvCxnSpPr>
          <p:spPr>
            <a:xfrm rot="10800000" flipV="1">
              <a:off x="2667001" y="2935224"/>
              <a:ext cx="1230545" cy="950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667001" y="3124200"/>
            <a:ext cx="4952999" cy="1447800"/>
            <a:chOff x="2667001" y="3124200"/>
            <a:chExt cx="4952999" cy="1447800"/>
          </a:xfrm>
        </p:grpSpPr>
        <p:sp>
          <p:nvSpPr>
            <p:cNvPr id="28" name="Cloud Callout 27"/>
            <p:cNvSpPr/>
            <p:nvPr/>
          </p:nvSpPr>
          <p:spPr>
            <a:xfrm>
              <a:off x="3962400" y="3124200"/>
              <a:ext cx="3657600" cy="993648"/>
            </a:xfrm>
            <a:prstGeom prst="cloud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latin typeface="Constantia" pitchFamily="18" charset="0"/>
                </a:rPr>
                <a:t>Query Plan in Low-Level Language such as C.</a:t>
              </a:r>
              <a:endParaRPr lang="en-US" sz="1600" b="1" i="1" dirty="0">
                <a:latin typeface="Constantia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28" idx="0"/>
              <a:endCxn id="6" idx="3"/>
            </p:cNvCxnSpPr>
            <p:nvPr/>
          </p:nvCxnSpPr>
          <p:spPr>
            <a:xfrm rot="10800000" flipV="1">
              <a:off x="2667001" y="3621024"/>
              <a:ext cx="1306745" cy="950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loud Callout 35"/>
          <p:cNvSpPr/>
          <p:nvPr/>
        </p:nvSpPr>
        <p:spPr>
          <a:xfrm>
            <a:off x="4114800" y="3959352"/>
            <a:ext cx="3657600" cy="993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Constantia" pitchFamily="18" charset="0"/>
              </a:rPr>
              <a:t>Run Time Library </a:t>
            </a:r>
            <a:endParaRPr lang="en-US" sz="1600" b="1" i="1" dirty="0">
              <a:latin typeface="Constantia" pitchFamily="18" charset="0"/>
            </a:endParaRPr>
          </a:p>
        </p:txBody>
      </p:sp>
      <p:cxnSp>
        <p:nvCxnSpPr>
          <p:cNvPr id="40" name="Straight Arrow Connector 39"/>
          <p:cNvCxnSpPr>
            <a:stCxn id="36" idx="0"/>
            <a:endCxn id="8" idx="3"/>
          </p:cNvCxnSpPr>
          <p:nvPr/>
        </p:nvCxnSpPr>
        <p:spPr>
          <a:xfrm rot="10800000" flipV="1">
            <a:off x="2667001" y="4456176"/>
            <a:ext cx="1459145" cy="80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375" t="18000" r="10625" b="32000"/>
          <a:stretch>
            <a:fillRect/>
          </a:stretch>
        </p:blipFill>
        <p:spPr bwMode="auto">
          <a:xfrm>
            <a:off x="3352800" y="685800"/>
            <a:ext cx="548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57200"/>
            <a:ext cx="2743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</a:rPr>
              <a:t>Query Plan: </a:t>
            </a:r>
            <a:r>
              <a:rPr lang="en-US" sz="1600" dirty="0" smtClean="0">
                <a:latin typeface="Constantia" pitchFamily="18" charset="0"/>
              </a:rPr>
              <a:t>The final query plan is an imperative program corresponding to Aurora directed graph with iterate, Union, and source as basic operators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2098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</a:rPr>
              <a:t>Scheduler:</a:t>
            </a:r>
            <a:r>
              <a:rPr lang="en-US" sz="1600" dirty="0" smtClean="0">
                <a:latin typeface="Constantia" pitchFamily="18" charset="0"/>
              </a:rPr>
              <a:t> It chooses which operator in query to run next.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429000"/>
            <a:ext cx="2819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</a:rPr>
              <a:t>Memory Manager: </a:t>
            </a:r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</a:rPr>
              <a:t>due to limit in memory for embedded application, memory manager manage the memory resource, caching, garbage collection,… 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953000"/>
            <a:ext cx="281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But what does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timebase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conversion graph mean?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781800" cy="5791200"/>
          </a:xfrm>
        </p:spPr>
        <p:txBody>
          <a:bodyPr/>
          <a:lstStyle/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Scheduler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Which operators in query to run next,</a:t>
            </a:r>
          </a:p>
          <a:p>
            <a:r>
              <a:rPr lang="en-US" sz="2000" dirty="0" err="1" smtClean="0"/>
              <a:t>Tuple</a:t>
            </a:r>
            <a:r>
              <a:rPr lang="en-US" sz="2000" dirty="0" smtClean="0"/>
              <a:t> passing mechanism</a:t>
            </a:r>
          </a:p>
          <a:p>
            <a:r>
              <a:rPr lang="en-US" sz="2000" dirty="0" err="1" smtClean="0"/>
              <a:t>Assiging</a:t>
            </a:r>
            <a:r>
              <a:rPr lang="en-US" sz="2000" dirty="0" smtClean="0"/>
              <a:t> threads</a:t>
            </a:r>
          </a:p>
          <a:p>
            <a:r>
              <a:rPr lang="en-US" sz="2000" dirty="0" smtClean="0"/>
              <a:t>Compact memory footprint, Cache locality, Fairness, Scalability, High </a:t>
            </a:r>
            <a:r>
              <a:rPr lang="en-US" sz="2000" dirty="0" err="1" smtClean="0"/>
              <a:t>throuput</a:t>
            </a:r>
            <a:r>
              <a:rPr lang="en-US" sz="2000" dirty="0" smtClean="0"/>
              <a:t> </a:t>
            </a:r>
            <a:r>
              <a:rPr lang="en-US" sz="2000" dirty="0" err="1" smtClean="0"/>
              <a:t>tuple</a:t>
            </a:r>
            <a:r>
              <a:rPr lang="en-US" sz="2000" dirty="0" smtClean="0"/>
              <a:t> passing</a:t>
            </a:r>
          </a:p>
          <a:p>
            <a:endParaRPr lang="en-US" sz="200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Memory </a:t>
            </a:r>
            <a:r>
              <a:rPr lang="en-US" sz="2000" dirty="0" err="1" smtClean="0">
                <a:solidFill>
                  <a:srgbClr val="FFC000"/>
                </a:solidFill>
              </a:rPr>
              <a:t>manegment</a:t>
            </a:r>
            <a:endParaRPr lang="en-US" sz="2000" dirty="0" smtClean="0">
              <a:solidFill>
                <a:srgbClr val="FFC000"/>
              </a:solidFill>
            </a:endParaRP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/>
              <a:t>To scale high data rates, instead of passed by values, passed by reference with copy-on-write</a:t>
            </a:r>
          </a:p>
          <a:p>
            <a:r>
              <a:rPr lang="en-US" sz="2000" dirty="0" smtClean="0"/>
              <a:t>Garbage collect : reference counting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781800" cy="5791200"/>
          </a:xfrm>
        </p:spPr>
        <p:txBody>
          <a:bodyPr/>
          <a:lstStyle/>
          <a:p>
            <a:r>
              <a:rPr lang="en-US" sz="2000" dirty="0" smtClean="0"/>
              <a:t>Managing timing information corresponding to signal data is a common problem in signal processing applications. </a:t>
            </a:r>
          </a:p>
          <a:p>
            <a:r>
              <a:rPr lang="en-US" sz="2000" dirty="0" smtClean="0"/>
              <a:t>Signal processing operators typically process vectors of samples with sequence numbers, leaving the application developer to determine how to interpret those samples temporally. </a:t>
            </a:r>
          </a:p>
          <a:p>
            <a:r>
              <a:rPr lang="en-US" sz="2000" dirty="0" err="1" smtClean="0">
                <a:solidFill>
                  <a:srgbClr val="FFC000"/>
                </a:solidFill>
              </a:rPr>
              <a:t>WaveScope</a:t>
            </a:r>
            <a:r>
              <a:rPr lang="en-US" sz="2000" dirty="0" smtClean="0"/>
              <a:t> introduces the concept of a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timebase</a:t>
            </a:r>
            <a:r>
              <a:rPr lang="en-US" sz="2000" dirty="0" smtClean="0"/>
              <a:t>, a dynamic data structure that represents and maintains a mapping between sample sequence numbers and time units. </a:t>
            </a:r>
          </a:p>
          <a:p>
            <a:r>
              <a:rPr lang="en-US" sz="2000" dirty="0" smtClean="0"/>
              <a:t>Based on input from signal source drivers and other </a:t>
            </a:r>
            <a:r>
              <a:rPr lang="en-US" sz="2000" dirty="0" err="1" smtClean="0">
                <a:solidFill>
                  <a:srgbClr val="FFC000"/>
                </a:solidFill>
              </a:rPr>
              <a:t>WaveScope</a:t>
            </a:r>
            <a:r>
              <a:rPr lang="en-US" sz="2000" dirty="0" smtClean="0"/>
              <a:t> components, the </a:t>
            </a:r>
            <a:r>
              <a:rPr lang="en-US" sz="2000" dirty="0" err="1" smtClean="0"/>
              <a:t>timebase</a:t>
            </a:r>
            <a:r>
              <a:rPr lang="en-US" sz="2000" dirty="0" smtClean="0"/>
              <a:t> manager maintains a </a:t>
            </a:r>
            <a:r>
              <a:rPr lang="en-US" sz="2000" b="1" dirty="0" smtClean="0">
                <a:solidFill>
                  <a:srgbClr val="C00000"/>
                </a:solidFill>
              </a:rPr>
              <a:t>conversion graph </a:t>
            </a:r>
            <a:r>
              <a:rPr lang="en-US" sz="2000" dirty="0" smtClean="0"/>
              <a:t>that denotes w</a:t>
            </a:r>
            <a:r>
              <a:rPr lang="en-US" sz="2000" dirty="0" smtClean="0">
                <a:solidFill>
                  <a:schemeClr val="tx1"/>
                </a:solidFill>
              </a:rPr>
              <a:t>hich</a:t>
            </a:r>
            <a:r>
              <a:rPr lang="en-US" sz="2000" dirty="0" smtClean="0"/>
              <a:t> conversions are possible. </a:t>
            </a:r>
          </a:p>
          <a:p>
            <a:r>
              <a:rPr lang="en-US" sz="2000" dirty="0" smtClean="0"/>
              <a:t>In this graph, </a:t>
            </a:r>
            <a:r>
              <a:rPr lang="en-US" sz="2000" dirty="0" smtClean="0">
                <a:solidFill>
                  <a:srgbClr val="FFC000"/>
                </a:solidFill>
              </a:rPr>
              <a:t>every node is a </a:t>
            </a:r>
            <a:r>
              <a:rPr lang="en-US" sz="2000" dirty="0" err="1" smtClean="0">
                <a:solidFill>
                  <a:srgbClr val="FFC000"/>
                </a:solidFill>
              </a:rPr>
              <a:t>timebase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chemeClr val="tx1"/>
                </a:solidFill>
              </a:rPr>
              <a:t>an edge </a:t>
            </a:r>
            <a:r>
              <a:rPr lang="en-US" sz="2000" dirty="0" smtClean="0"/>
              <a:t>indicates the capability to convert from one </a:t>
            </a:r>
            <a:r>
              <a:rPr lang="en-US" sz="2000" dirty="0" err="1" smtClean="0">
                <a:solidFill>
                  <a:schemeClr val="tx1"/>
                </a:solidFill>
              </a:rPr>
              <a:t>timebase</a:t>
            </a:r>
            <a:r>
              <a:rPr lang="en-US" sz="2000" dirty="0" smtClean="0"/>
              <a:t> to another.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239000" cy="16764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graph may contain cycles as well as redundant paths.</a:t>
            </a:r>
          </a:p>
          <a:p>
            <a:endParaRPr lang="en-US" sz="2000" dirty="0" smtClean="0"/>
          </a:p>
          <a:p>
            <a:r>
              <a:rPr lang="en-US" sz="2000" dirty="0" smtClean="0"/>
              <a:t>Conversions may be composed along any path through the graph; when redundant paths exist, a weighted average of the results from each path may result in higher accuracy .</a:t>
            </a:r>
          </a:p>
          <a:p>
            <a:endParaRPr lang="en-US" sz="2000" smtClean="0"/>
          </a:p>
          <a:p>
            <a:r>
              <a:rPr lang="en-US" sz="2000" smtClean="0"/>
              <a:t>Node </a:t>
            </a:r>
            <a:r>
              <a:rPr lang="en-US" sz="2000" dirty="0" smtClean="0"/>
              <a:t>to node time conversion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Query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239000" cy="1066800"/>
          </a:xfrm>
        </p:spPr>
        <p:txBody>
          <a:bodyPr/>
          <a:lstStyle/>
          <a:p>
            <a:r>
              <a:rPr lang="en-US" dirty="0" smtClean="0"/>
              <a:t>The query plan could be executed in a distributed fashion.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19000" r="43750" b="19000"/>
          <a:stretch>
            <a:fillRect/>
          </a:stretch>
        </p:blipFill>
        <p:spPr bwMode="auto">
          <a:xfrm>
            <a:off x="1752600" y="2514600"/>
            <a:ext cx="4724400" cy="412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6550152" y="2590800"/>
            <a:ext cx="307848" cy="26670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6047" y="3733800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Sensor Node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604000" y="5486400"/>
            <a:ext cx="228600" cy="9906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57912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PCs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Stored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543800" cy="5257800"/>
          </a:xfrm>
        </p:spPr>
        <p:txBody>
          <a:bodyPr/>
          <a:lstStyle/>
          <a:p>
            <a:r>
              <a:rPr lang="en-US" sz="2400" dirty="0" smtClean="0"/>
              <a:t>In addition to handling streaming data, many </a:t>
            </a:r>
            <a:r>
              <a:rPr lang="en-US" sz="2400" dirty="0" err="1" smtClean="0"/>
              <a:t>WaveScope</a:t>
            </a:r>
            <a:r>
              <a:rPr lang="en-US" sz="2400" dirty="0" smtClean="0"/>
              <a:t> applications will need to query a pre-existing stored database, or historical data archived on secondary storage (e.g., disk or flash memory).</a:t>
            </a:r>
          </a:p>
          <a:p>
            <a:r>
              <a:rPr lang="en-US" sz="2400" dirty="0" smtClean="0"/>
              <a:t>Two special </a:t>
            </a:r>
            <a:r>
              <a:rPr lang="en-US" sz="2400" dirty="0" err="1" smtClean="0"/>
              <a:t>WaveScope</a:t>
            </a:r>
            <a:r>
              <a:rPr lang="en-US" sz="2400" dirty="0" smtClean="0"/>
              <a:t> library functions that will support archiving and querying stored data declaratively: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		</a:t>
            </a:r>
            <a:r>
              <a:rPr lang="en-US" sz="2400" dirty="0" err="1" smtClean="0">
                <a:solidFill>
                  <a:srgbClr val="FFC000"/>
                </a:solidFill>
              </a:rPr>
              <a:t>DiskArchive</a:t>
            </a:r>
            <a:r>
              <a:rPr lang="en-US" sz="2400" dirty="0" smtClean="0"/>
              <a:t>:  which consumes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from </a:t>
            </a:r>
            <a:r>
              <a:rPr lang="en-US" sz="2400" dirty="0" smtClean="0">
                <a:solidFill>
                  <a:schemeClr val="tx1"/>
                </a:solidFill>
              </a:rPr>
              <a:t>its</a:t>
            </a:r>
            <a:r>
              <a:rPr lang="en-US" sz="2400" dirty="0" smtClean="0"/>
              <a:t> input  stream and writes them to a named re</a:t>
            </a:r>
            <a:r>
              <a:rPr lang="en-US" sz="2400" dirty="0" smtClean="0">
                <a:solidFill>
                  <a:schemeClr val="tx1"/>
                </a:solidFill>
              </a:rPr>
              <a:t>lational</a:t>
            </a:r>
            <a:r>
              <a:rPr lang="en-US" sz="2400" dirty="0" smtClean="0"/>
              <a:t> table on disk. 	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		</a:t>
            </a:r>
            <a:r>
              <a:rPr lang="en-US" sz="2400" dirty="0" err="1" smtClean="0">
                <a:solidFill>
                  <a:srgbClr val="FFC000"/>
                </a:solidFill>
              </a:rPr>
              <a:t>DiskSource</a:t>
            </a:r>
            <a:r>
              <a:rPr lang="en-US" sz="2400" dirty="0" smtClean="0">
                <a:solidFill>
                  <a:srgbClr val="FFC000"/>
                </a:solidFill>
              </a:rPr>
              <a:t>:</a:t>
            </a:r>
            <a:r>
              <a:rPr lang="en-US" sz="2400" dirty="0" smtClean="0"/>
              <a:t> which re</a:t>
            </a:r>
            <a:r>
              <a:rPr lang="en-US" sz="2400" dirty="0" smtClean="0">
                <a:solidFill>
                  <a:schemeClr val="tx1"/>
                </a:solidFill>
              </a:rPr>
              <a:t>ads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tuples</a:t>
            </a:r>
            <a:r>
              <a:rPr lang="en-US" sz="2400" dirty="0" smtClean="0">
                <a:solidFill>
                  <a:schemeClr val="tx1"/>
                </a:solidFill>
              </a:rPr>
              <a:t> from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named</a:t>
            </a:r>
            <a:r>
              <a:rPr lang="en-US" sz="2400" dirty="0" smtClean="0"/>
              <a:t> relational table on disk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feeds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them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upstream</a:t>
            </a:r>
            <a:r>
              <a:rPr lang="en-US" sz="2400" dirty="0" smtClean="0"/>
              <a:t>. </a:t>
            </a:r>
            <a:endParaRPr lang="en-US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239000" cy="4800600"/>
          </a:xfrm>
        </p:spPr>
        <p:txBody>
          <a:bodyPr/>
          <a:lstStyle/>
          <a:p>
            <a:r>
              <a:rPr lang="en-US" dirty="0" smtClean="0"/>
              <a:t>Two category of optimization could be done.</a:t>
            </a:r>
          </a:p>
          <a:p>
            <a:r>
              <a:rPr lang="en-US" dirty="0" smtClean="0"/>
              <a:t> One in data stream optimization and the other is signal processing optimization.</a:t>
            </a:r>
          </a:p>
          <a:p>
            <a:r>
              <a:rPr lang="en-US" dirty="0" smtClean="0"/>
              <a:t>The database optimization techniques has been used for example merging adjacent iterate operators.</a:t>
            </a:r>
          </a:p>
          <a:p>
            <a:r>
              <a:rPr lang="en-US" dirty="0" smtClean="0"/>
              <a:t>For signal processing by using the </a:t>
            </a:r>
            <a:r>
              <a:rPr lang="en-US" dirty="0" smtClean="0">
                <a:solidFill>
                  <a:schemeClr val="tx1"/>
                </a:solidFill>
              </a:rPr>
              <a:t>relation</a:t>
            </a:r>
            <a:r>
              <a:rPr lang="en-US" dirty="0" smtClean="0"/>
              <a:t> between operators the </a:t>
            </a:r>
            <a:r>
              <a:rPr lang="en-US" dirty="0" smtClean="0">
                <a:solidFill>
                  <a:schemeClr val="tx1"/>
                </a:solidFill>
              </a:rPr>
              <a:t>optimization could </a:t>
            </a:r>
            <a:r>
              <a:rPr lang="en-US" dirty="0" smtClean="0"/>
              <a:t>be done as follows: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5532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010400" cy="3200400"/>
          </a:xfrm>
        </p:spPr>
        <p:txBody>
          <a:bodyPr/>
          <a:lstStyle/>
          <a:p>
            <a:r>
              <a:rPr lang="en-US" dirty="0" smtClean="0"/>
              <a:t>Introduction	</a:t>
            </a:r>
          </a:p>
          <a:p>
            <a:r>
              <a:rPr lang="en-US" dirty="0" smtClean="0"/>
              <a:t>Typical Application</a:t>
            </a:r>
          </a:p>
          <a:p>
            <a:r>
              <a:rPr lang="en-US" dirty="0" smtClean="0"/>
              <a:t>Data and Programming Model</a:t>
            </a:r>
          </a:p>
          <a:p>
            <a:r>
              <a:rPr lang="en-US" dirty="0" smtClean="0"/>
              <a:t>System Architecture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838200"/>
            <a:ext cx="7239000" cy="5105400"/>
            <a:chOff x="762000" y="685800"/>
            <a:chExt cx="7239000" cy="5105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250" t="36000" r="14375" b="20000"/>
            <a:stretch>
              <a:fillRect/>
            </a:stretch>
          </p:blipFill>
          <p:spPr bwMode="auto">
            <a:xfrm>
              <a:off x="762000" y="685800"/>
              <a:ext cx="7239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9375" t="40000" r="29375" b="37000"/>
            <a:stretch>
              <a:fillRect/>
            </a:stretch>
          </p:blipFill>
          <p:spPr bwMode="auto">
            <a:xfrm>
              <a:off x="1981200" y="4038600"/>
              <a:ext cx="50292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239000" cy="5181600"/>
          </a:xfrm>
        </p:spPr>
        <p:txBody>
          <a:bodyPr/>
          <a:lstStyle/>
          <a:p>
            <a:r>
              <a:rPr lang="en-US" dirty="0" smtClean="0"/>
              <a:t>The paper talked about how optimally define query language that merges signal and stream processing concepts.</a:t>
            </a:r>
          </a:p>
          <a:p>
            <a:r>
              <a:rPr lang="en-US" dirty="0" smtClean="0"/>
              <a:t>We think several gap should be filled:</a:t>
            </a:r>
          </a:p>
          <a:p>
            <a:pPr marL="914400" lvl="1" indent="-514350"/>
            <a:r>
              <a:rPr lang="en-US" dirty="0" smtClean="0">
                <a:solidFill>
                  <a:srgbClr val="FFFF00"/>
                </a:solidFill>
              </a:rPr>
              <a:t>It considers the stream and signal </a:t>
            </a:r>
            <a:r>
              <a:rPr lang="en-US" dirty="0" err="1" smtClean="0">
                <a:solidFill>
                  <a:srgbClr val="FFFF00"/>
                </a:solidFill>
              </a:rPr>
              <a:t>procesing</a:t>
            </a:r>
            <a:r>
              <a:rPr lang="en-US" dirty="0" smtClean="0">
                <a:solidFill>
                  <a:srgbClr val="FFFF00"/>
                </a:solidFill>
              </a:rPr>
              <a:t> optimization but for special application that they considered (sensor networks) they should define </a:t>
            </a:r>
            <a:r>
              <a:rPr lang="en-US" dirty="0" smtClean="0">
                <a:solidFill>
                  <a:srgbClr val="FF0000"/>
                </a:solidFill>
              </a:rPr>
              <a:t>Power-aware query </a:t>
            </a:r>
            <a:r>
              <a:rPr lang="en-US" dirty="0" smtClean="0">
                <a:solidFill>
                  <a:srgbClr val="FFFF00"/>
                </a:solidFill>
              </a:rPr>
              <a:t>optimizer.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239000" cy="5181600"/>
          </a:xfrm>
        </p:spPr>
        <p:txBody>
          <a:bodyPr/>
          <a:lstStyle/>
          <a:p>
            <a:pPr marL="914400" lvl="1" indent="-514350"/>
            <a:r>
              <a:rPr lang="en-US" dirty="0" smtClean="0">
                <a:solidFill>
                  <a:srgbClr val="FFFF00"/>
                </a:solidFill>
              </a:rPr>
              <a:t>The saving data is an issue in these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applications. One of the main issues is handling these large amounts of data and retrieve them efficiently. </a:t>
            </a:r>
          </a:p>
          <a:p>
            <a:pPr marL="1314450" lvl="2" indent="-514350"/>
            <a:r>
              <a:rPr lang="en-US" dirty="0" smtClean="0">
                <a:solidFill>
                  <a:srgbClr val="FFFF00"/>
                </a:solidFill>
              </a:rPr>
              <a:t>indexing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scope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239000" cy="4876800"/>
          </a:xfrm>
        </p:spPr>
        <p:txBody>
          <a:bodyPr/>
          <a:lstStyle/>
          <a:p>
            <a:r>
              <a:rPr lang="en-US" sz="2400" dirty="0" smtClean="0"/>
              <a:t>There is a need for Data Management system that integrates </a:t>
            </a:r>
            <a:r>
              <a:rPr lang="en-US" sz="2400" dirty="0" smtClean="0">
                <a:solidFill>
                  <a:srgbClr val="FFFF00"/>
                </a:solidFill>
              </a:rPr>
              <a:t>high data rate sensor data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signal processing </a:t>
            </a:r>
            <a:r>
              <a:rPr lang="en-US" sz="2400" dirty="0" smtClean="0"/>
              <a:t>operations into single system.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WaveScope</a:t>
            </a:r>
            <a:r>
              <a:rPr lang="en-US" sz="2400" dirty="0" smtClean="0"/>
              <a:t> project aim to design an optimal event-stream signal processing systems.</a:t>
            </a:r>
          </a:p>
          <a:p>
            <a:r>
              <a:rPr lang="en-US" sz="2400" dirty="0" smtClean="0"/>
              <a:t>The project aims to: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Programming Language (</a:t>
            </a:r>
            <a:r>
              <a:rPr lang="en-US" sz="2400" dirty="0" smtClean="0">
                <a:solidFill>
                  <a:srgbClr val="FFFF00"/>
                </a:solidFill>
              </a:rPr>
              <a:t>WaveScript</a:t>
            </a:r>
            <a:r>
              <a:rPr lang="en-US" sz="2400" dirty="0" smtClean="0">
                <a:solidFill>
                  <a:schemeClr val="bg1"/>
                </a:solidFill>
              </a:rPr>
              <a:t>): In the category of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Specific Language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High Performance execution engine.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The WaveScript program could be distributed over PCs and Sensors.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85800" y="304800"/>
            <a:ext cx="6489700" cy="6172200"/>
            <a:chOff x="914400" y="609600"/>
            <a:chExt cx="6489700" cy="6172200"/>
          </a:xfrm>
        </p:grpSpPr>
        <p:sp>
          <p:nvSpPr>
            <p:cNvPr id="3" name="Oval 2"/>
            <p:cNvSpPr/>
            <p:nvPr/>
          </p:nvSpPr>
          <p:spPr>
            <a:xfrm>
              <a:off x="914400" y="609600"/>
              <a:ext cx="2514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nstantia" pitchFamily="18" charset="0"/>
                </a:rPr>
                <a:t>Sensor Data</a:t>
              </a:r>
              <a:endParaRPr lang="en-US" dirty="0">
                <a:latin typeface="Constantia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810000" y="609600"/>
              <a:ext cx="2895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nstantia" pitchFamily="18" charset="0"/>
                </a:rPr>
                <a:t>Signal Processing</a:t>
              </a:r>
              <a:endParaRPr lang="en-US" dirty="0">
                <a:latin typeface="Constantia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371600" y="1752600"/>
              <a:ext cx="4572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nstantia" pitchFamily="18" charset="0"/>
                </a:rPr>
                <a:t>WaveScript (Queries + User define functions(UDF))</a:t>
              </a:r>
              <a:endParaRPr lang="en-US" dirty="0">
                <a:latin typeface="Constantia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3" idx="4"/>
              <a:endCxn id="5" idx="0"/>
            </p:cNvCxnSpPr>
            <p:nvPr/>
          </p:nvCxnSpPr>
          <p:spPr>
            <a:xfrm rot="16200000" flipH="1">
              <a:off x="2800350" y="895350"/>
              <a:ext cx="228600" cy="1485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4"/>
              <a:endCxn id="5" idx="0"/>
            </p:cNvCxnSpPr>
            <p:nvPr/>
          </p:nvCxnSpPr>
          <p:spPr>
            <a:xfrm rot="5400000">
              <a:off x="4343400" y="838200"/>
              <a:ext cx="2286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333500" y="2971800"/>
              <a:ext cx="46482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nstantia" pitchFamily="18" charset="0"/>
                </a:rPr>
                <a:t>Execution Engine (scheduler and optimization)</a:t>
              </a:r>
              <a:endParaRPr lang="en-US" dirty="0">
                <a:latin typeface="Constantia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4"/>
              <a:endCxn id="10" idx="0"/>
            </p:cNvCxnSpPr>
            <p:nvPr/>
          </p:nvCxnSpPr>
          <p:spPr>
            <a:xfrm rot="5400000">
              <a:off x="3505200" y="2819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pi40_09_EnergieautarkeSensoreng_tcm5-95875_tcm63-11276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CDEAF9"/>
                </a:clrFrom>
                <a:clrTo>
                  <a:srgbClr val="CDEAF9">
                    <a:alpha val="0"/>
                  </a:srgbClr>
                </a:clrTo>
              </a:clrChange>
            </a:blip>
            <a:srcRect l="9652" r="9441" b="5731"/>
            <a:stretch>
              <a:fillRect/>
            </a:stretch>
          </p:blipFill>
          <p:spPr>
            <a:xfrm>
              <a:off x="990600" y="4274820"/>
              <a:ext cx="2590800" cy="250698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889500" y="4356100"/>
              <a:ext cx="2514600" cy="2033016"/>
              <a:chOff x="4367784" y="4343400"/>
              <a:chExt cx="3176016" cy="2337816"/>
            </a:xfrm>
          </p:grpSpPr>
          <p:pic>
            <p:nvPicPr>
              <p:cNvPr id="15" name="Picture 14" descr="old_386dx6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2184" y="5410200"/>
                <a:ext cx="1271016" cy="1271016"/>
              </a:xfrm>
              <a:prstGeom prst="rect">
                <a:avLst/>
              </a:prstGeom>
            </p:spPr>
          </p:pic>
          <p:pic>
            <p:nvPicPr>
              <p:cNvPr id="16" name="Picture 15" descr="old_386dx6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67784" y="4343400"/>
                <a:ext cx="1271016" cy="1271016"/>
              </a:xfrm>
              <a:prstGeom prst="rect">
                <a:avLst/>
              </a:prstGeom>
            </p:spPr>
          </p:pic>
          <p:pic>
            <p:nvPicPr>
              <p:cNvPr id="17" name="Picture 16" descr="old_386dx6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72784" y="4343400"/>
                <a:ext cx="1271016" cy="1271016"/>
              </a:xfrm>
              <a:prstGeom prst="rect">
                <a:avLst/>
              </a:prstGeom>
            </p:spPr>
          </p:pic>
        </p:grpSp>
        <p:cxnSp>
          <p:nvCxnSpPr>
            <p:cNvPr id="19" name="Straight Arrow Connector 18"/>
            <p:cNvCxnSpPr>
              <a:stCxn id="10" idx="4"/>
              <a:endCxn id="14" idx="0"/>
            </p:cNvCxnSpPr>
            <p:nvPr/>
          </p:nvCxnSpPr>
          <p:spPr>
            <a:xfrm rot="5400000">
              <a:off x="2777490" y="3394710"/>
              <a:ext cx="38862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4"/>
              <a:endCxn id="16" idx="0"/>
            </p:cNvCxnSpPr>
            <p:nvPr/>
          </p:nvCxnSpPr>
          <p:spPr>
            <a:xfrm rot="16200000" flipH="1">
              <a:off x="4290181" y="3253619"/>
              <a:ext cx="469900" cy="17350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5486400"/>
          </a:xfrm>
        </p:spPr>
        <p:txBody>
          <a:bodyPr/>
          <a:lstStyle/>
          <a:p>
            <a:r>
              <a:rPr lang="en-US" dirty="0" smtClean="0"/>
              <a:t>To understand better consider the following application:</a:t>
            </a:r>
          </a:p>
          <a:p>
            <a:r>
              <a:rPr lang="en-US" dirty="0" smtClean="0"/>
              <a:t>Biologist used the sensor network for study the behavior of Marmot.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Idea is to use audio sensors to study the behavior of Marmot.</a:t>
            </a:r>
          </a:p>
          <a:p>
            <a:r>
              <a:rPr lang="en-US" dirty="0" smtClean="0"/>
              <a:t>They want to gather information to answer the following queries: </a:t>
            </a:r>
            <a:endParaRPr lang="en-US" dirty="0"/>
          </a:p>
        </p:txBody>
      </p:sp>
      <p:pic>
        <p:nvPicPr>
          <p:cNvPr id="4" name="Picture 3" descr="Yellow-bellied Marmot_side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059430"/>
            <a:ext cx="2395131" cy="15887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7315200" cy="56388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1: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there current activity (energy) in the frequency band corresponding to the marmot alarm call?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2: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so which direction is the call coming from? (use beam forming to enhance the signal quality).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3: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call that of male or female?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4: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 is the individual marmot located over time?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7239000" cy="6019800"/>
          </a:xfrm>
        </p:spPr>
        <p:txBody>
          <a:bodyPr/>
          <a:lstStyle/>
          <a:p>
            <a:r>
              <a:rPr lang="en-US" dirty="0" smtClean="0"/>
              <a:t>The following workflow is for answering the first 3 queries?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86200" y="533400"/>
            <a:ext cx="5029200" cy="3200400"/>
            <a:chOff x="381000" y="914400"/>
            <a:chExt cx="8763000" cy="480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625" t="18000" r="25000" b="27000"/>
            <a:stretch>
              <a:fillRect/>
            </a:stretch>
          </p:blipFill>
          <p:spPr bwMode="auto">
            <a:xfrm>
              <a:off x="381000" y="1524000"/>
              <a:ext cx="7239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Explosion 2 4"/>
            <p:cNvSpPr/>
            <p:nvPr/>
          </p:nvSpPr>
          <p:spPr>
            <a:xfrm>
              <a:off x="2903682" y="914400"/>
              <a:ext cx="3344719" cy="914400"/>
            </a:xfrm>
            <a:prstGeom prst="irregularSeal2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Query 1</a:t>
              </a:r>
              <a:endPara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3695700" y="17145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xplosion 2 8"/>
            <p:cNvSpPr/>
            <p:nvPr/>
          </p:nvSpPr>
          <p:spPr>
            <a:xfrm>
              <a:off x="5824682" y="1676400"/>
              <a:ext cx="3319318" cy="914400"/>
            </a:xfrm>
            <a:prstGeom prst="irregularSeal2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Query 2</a:t>
              </a:r>
              <a:endPara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rot="5400000">
              <a:off x="6641792" y="2309267"/>
              <a:ext cx="802556" cy="11321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xplosion 2 11"/>
            <p:cNvSpPr/>
            <p:nvPr/>
          </p:nvSpPr>
          <p:spPr>
            <a:xfrm>
              <a:off x="6090227" y="3429000"/>
              <a:ext cx="3053773" cy="914400"/>
            </a:xfrm>
            <a:prstGeom prst="irregularSeal2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Query 3</a:t>
              </a:r>
              <a:endPara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7239000" y="4191000"/>
              <a:ext cx="762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8750" t="19000" r="8750" b="25000"/>
          <a:stretch>
            <a:fillRect/>
          </a:stretch>
        </p:blipFill>
        <p:spPr bwMode="auto">
          <a:xfrm>
            <a:off x="685800" y="40386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876800"/>
          </a:xfrm>
        </p:spPr>
        <p:txBody>
          <a:bodyPr/>
          <a:lstStyle/>
          <a:p>
            <a:r>
              <a:rPr lang="en-US" dirty="0" smtClean="0"/>
              <a:t>Data Types: Integer, float, characters, string, array, sets, </a:t>
            </a:r>
            <a:r>
              <a:rPr lang="en-US" dirty="0" smtClean="0">
                <a:solidFill>
                  <a:srgbClr val="FF0000"/>
                </a:solidFill>
              </a:rPr>
              <a:t>SigSeg</a:t>
            </a:r>
            <a:r>
              <a:rPr lang="en-US" dirty="0" smtClean="0"/>
              <a:t> (signal segments).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SigSeg: Represents a window into a signal that are regularly spaced in time.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also contains information about </a:t>
            </a:r>
            <a:r>
              <a:rPr lang="en-US" dirty="0" smtClean="0">
                <a:solidFill>
                  <a:srgbClr val="FF0000"/>
                </a:solidFill>
              </a:rPr>
              <a:t>sampling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rates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will provide efficient indexing for getting historical data.</a:t>
            </a:r>
          </a:p>
          <a:p>
            <a:r>
              <a:rPr lang="en-US" dirty="0" smtClean="0"/>
              <a:t>SigSeg could be easily expanded to support multidimensional signals like image and video.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605280"/>
          <a:ext cx="64008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Class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Examples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POD (Plain Old Data Function) Functions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Arithmetic, SigSeg</a:t>
                      </a:r>
                      <a:r>
                        <a:rPr lang="en-US" sz="1600" baseline="0" dirty="0" smtClean="0">
                          <a:latin typeface="Constantia" pitchFamily="18" charset="0"/>
                        </a:rPr>
                        <a:t> Operations, timebase operations, FFT/IFFT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Subquery Constructors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profileDetect,</a:t>
                      </a:r>
                      <a:r>
                        <a:rPr lang="en-US" sz="1600" baseline="0" dirty="0" smtClean="0">
                          <a:latin typeface="Constantia" pitchFamily="18" charset="0"/>
                        </a:rPr>
                        <a:t> Classify , beamForm, Sync, Zip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Fundamental Stream Operators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tantia" pitchFamily="18" charset="0"/>
                        </a:rPr>
                        <a:t>Iterate, union</a:t>
                      </a:r>
                      <a:endParaRPr lang="en-US" sz="16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Programming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elements in query work flow: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the following we will consider the programming language through sample application.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3679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10336792</Template>
  <TotalTime>616</TotalTime>
  <Words>1184</Words>
  <Application>Microsoft Office PowerPoint</Application>
  <PresentationFormat>On-screen Show (4:3)</PresentationFormat>
  <Paragraphs>180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10336792</vt:lpstr>
      <vt:lpstr>The Case for a Signal-Oriented Data Stream Management Systems</vt:lpstr>
      <vt:lpstr>Outline</vt:lpstr>
      <vt:lpstr>Introduction</vt:lpstr>
      <vt:lpstr>Slide 4</vt:lpstr>
      <vt:lpstr>Typical Application</vt:lpstr>
      <vt:lpstr>Slide 6</vt:lpstr>
      <vt:lpstr>Slide 7</vt:lpstr>
      <vt:lpstr>Data and Programming Model</vt:lpstr>
      <vt:lpstr>Slide 9</vt:lpstr>
      <vt:lpstr>Slide 10</vt:lpstr>
      <vt:lpstr>Slide 11</vt:lpstr>
      <vt:lpstr>System Architecture</vt:lpstr>
      <vt:lpstr>Slide 13</vt:lpstr>
      <vt:lpstr>Slide 14</vt:lpstr>
      <vt:lpstr>Slide 15</vt:lpstr>
      <vt:lpstr>Slide 16</vt:lpstr>
      <vt:lpstr>Distributed Query Execution</vt:lpstr>
      <vt:lpstr>Query Stored Data</vt:lpstr>
      <vt:lpstr>Optimizations</vt:lpstr>
      <vt:lpstr>Slide 20</vt:lpstr>
      <vt:lpstr>Conclusion</vt:lpstr>
      <vt:lpstr>Conclusion</vt:lpstr>
      <vt:lpstr>Slide 23</vt:lpstr>
      <vt:lpstr>Slide 24</vt:lpstr>
    </vt:vector>
  </TitlesOfParts>
  <Company>ARYAN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Read</dc:title>
  <dc:creator>M-B</dc:creator>
  <cp:lastModifiedBy>M-B</cp:lastModifiedBy>
  <cp:revision>94</cp:revision>
  <dcterms:created xsi:type="dcterms:W3CDTF">2010-04-05T20:19:47Z</dcterms:created>
  <dcterms:modified xsi:type="dcterms:W3CDTF">2010-04-13T00:24:36Z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TC103367921033</vt:lpwstr>
  </property>
</Properties>
</file>