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slides/slide4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Default Extension="jpeg" ContentType="image/jpeg"/>
  <Override PartName="/ppt/slideLayouts/slideLayout3.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0" r:id="rId3"/>
    <p:sldId id="259" r:id="rId4"/>
    <p:sldId id="258" r:id="rId5"/>
    <p:sldId id="261" r:id="rId6"/>
    <p:sldId id="262" r:id="rId7"/>
    <p:sldId id="257" r:id="rId8"/>
    <p:sldId id="263" r:id="rId9"/>
    <p:sldId id="295" r:id="rId10"/>
    <p:sldId id="264" r:id="rId11"/>
    <p:sldId id="293" r:id="rId12"/>
    <p:sldId id="265" r:id="rId13"/>
    <p:sldId id="266" r:id="rId14"/>
    <p:sldId id="294" r:id="rId15"/>
    <p:sldId id="267" r:id="rId16"/>
    <p:sldId id="273" r:id="rId17"/>
    <p:sldId id="268" r:id="rId18"/>
    <p:sldId id="274" r:id="rId19"/>
    <p:sldId id="269" r:id="rId20"/>
    <p:sldId id="275" r:id="rId21"/>
    <p:sldId id="270" r:id="rId22"/>
    <p:sldId id="276" r:id="rId23"/>
    <p:sldId id="271" r:id="rId24"/>
    <p:sldId id="277" r:id="rId25"/>
    <p:sldId id="272" r:id="rId26"/>
    <p:sldId id="278" r:id="rId27"/>
    <p:sldId id="280" r:id="rId28"/>
    <p:sldId id="296" r:id="rId29"/>
    <p:sldId id="281" r:id="rId30"/>
    <p:sldId id="282" r:id="rId31"/>
    <p:sldId id="283" r:id="rId32"/>
    <p:sldId id="297" r:id="rId33"/>
    <p:sldId id="284" r:id="rId34"/>
    <p:sldId id="285" r:id="rId35"/>
    <p:sldId id="286" r:id="rId36"/>
    <p:sldId id="287" r:id="rId37"/>
    <p:sldId id="288" r:id="rId38"/>
    <p:sldId id="289" r:id="rId39"/>
    <p:sldId id="290" r:id="rId40"/>
    <p:sldId id="291" r:id="rId41"/>
    <p:sldId id="292" r:id="rId4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5" d="100"/>
          <a:sy n="75" d="100"/>
        </p:scale>
        <p:origin x="-1236" y="19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7" name="Rectangle 6"/>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2362200" y="4038600"/>
            <a:ext cx="6477000" cy="1828800"/>
          </a:xfrm>
        </p:spPr>
        <p:txBody>
          <a:bodyPr anchor="b"/>
          <a:lstStyle>
            <a:lvl1pPr>
              <a:defRPr cap="all" baseline="0"/>
            </a:lvl1pPr>
          </a:lstStyle>
          <a:p>
            <a:r>
              <a:rPr kumimoji="0" lang="en-US" smtClean="0"/>
              <a:t>Click to edit Master title style</a:t>
            </a:r>
            <a:endParaRPr kumimoji="0" lang="en-US"/>
          </a:p>
        </p:txBody>
      </p:sp>
      <p:sp>
        <p:nvSpPr>
          <p:cNvPr id="9" name="Subtitle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fld id="{B5D188BD-FC30-4258-9604-45C110ED5B95}" type="datetimeFigureOut">
              <a:rPr lang="en-US" smtClean="0"/>
              <a:pPr/>
              <a:t>4/21/2010</a:t>
            </a:fld>
            <a:endParaRPr lang="en-US"/>
          </a:p>
        </p:txBody>
      </p:sp>
      <p:sp>
        <p:nvSpPr>
          <p:cNvPr id="17" name="Footer Placeholder 16"/>
          <p:cNvSpPr>
            <a:spLocks noGrp="1"/>
          </p:cNvSpPr>
          <p:nvPr>
            <p:ph type="ftr" sz="quarter" idx="11"/>
          </p:nvPr>
        </p:nvSpPr>
        <p:spPr>
          <a:xfrm>
            <a:off x="2085393" y="236538"/>
            <a:ext cx="5867400" cy="365125"/>
          </a:xfrm>
        </p:spPr>
        <p:txBody>
          <a:bodyPr/>
          <a:lstStyle>
            <a:lvl1pPr algn="r">
              <a:defRPr>
                <a:solidFill>
                  <a:schemeClr val="tx2"/>
                </a:solidFill>
              </a:defRPr>
            </a:lvl1pPr>
          </a:lstStyle>
          <a:p>
            <a:endParaRPr lang="en-US"/>
          </a:p>
        </p:txBody>
      </p:sp>
      <p:sp>
        <p:nvSpPr>
          <p:cNvPr id="29" name="Slide Number Placeholder 28"/>
          <p:cNvSpPr>
            <a:spLocks noGrp="1"/>
          </p:cNvSpPr>
          <p:nvPr>
            <p:ph type="sldNum" sz="quarter" idx="12"/>
          </p:nvPr>
        </p:nvSpPr>
        <p:spPr>
          <a:xfrm>
            <a:off x="8001000" y="228600"/>
            <a:ext cx="838200" cy="381000"/>
          </a:xfrm>
        </p:spPr>
        <p:txBody>
          <a:bodyPr/>
          <a:lstStyle>
            <a:lvl1pPr>
              <a:defRPr>
                <a:solidFill>
                  <a:schemeClr val="tx2"/>
                </a:solidFill>
              </a:defRPr>
            </a:lvl1pPr>
          </a:lstStyle>
          <a:p>
            <a:fld id="{EBDA82C7-985F-41C9-8802-AD247CE05FAD}"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5D188BD-FC30-4258-9604-45C110ED5B95}" type="datetimeFigureOut">
              <a:rPr lang="en-US" smtClean="0"/>
              <a:pPr/>
              <a:t>4/21/2010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BDA82C7-985F-41C9-8802-AD247CE05FAD}"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1"/>
      </p:bgRef>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609600"/>
            <a:ext cx="2057400" cy="55165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609600"/>
            <a:ext cx="5562600" cy="5516564"/>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6553200" y="6248402"/>
            <a:ext cx="2209800" cy="365125"/>
          </a:xfrm>
        </p:spPr>
        <p:txBody>
          <a:bodyPr/>
          <a:lstStyle/>
          <a:p>
            <a:fld id="{B5D188BD-FC30-4258-9604-45C110ED5B95}" type="datetimeFigureOut">
              <a:rPr lang="en-US" smtClean="0"/>
              <a:pPr/>
              <a:t>4/21/2010</a:t>
            </a:fld>
            <a:endParaRPr lang="en-US"/>
          </a:p>
        </p:txBody>
      </p:sp>
      <p:sp>
        <p:nvSpPr>
          <p:cNvPr id="5" name="Footer Placeholder 4"/>
          <p:cNvSpPr>
            <a:spLocks noGrp="1"/>
          </p:cNvSpPr>
          <p:nvPr>
            <p:ph type="ftr" sz="quarter" idx="11"/>
          </p:nvPr>
        </p:nvSpPr>
        <p:spPr>
          <a:xfrm>
            <a:off x="457201" y="6248207"/>
            <a:ext cx="5573483" cy="365125"/>
          </a:xfrm>
        </p:spPr>
        <p:txBody>
          <a:bodyPr/>
          <a:lstStyle/>
          <a:p>
            <a:endParaRPr lang="en-US"/>
          </a:p>
        </p:txBody>
      </p:sp>
      <p:sp>
        <p:nvSpPr>
          <p:cNvPr id="7" name="Rectangle 6"/>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Rectangle 7"/>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Rectangle 8"/>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Slide Number Placeholder 5"/>
          <p:cNvSpPr>
            <a:spLocks noGrp="1"/>
          </p:cNvSpPr>
          <p:nvPr>
            <p:ph type="sldNum" sz="quarter" idx="12"/>
          </p:nvPr>
        </p:nvSpPr>
        <p:spPr>
          <a:xfrm rot="5400000">
            <a:off x="5989638" y="144462"/>
            <a:ext cx="533400" cy="244476"/>
          </a:xfrm>
        </p:spPr>
        <p:txBody>
          <a:bodyPr/>
          <a:lstStyle/>
          <a:p>
            <a:fld id="{EBDA82C7-985F-41C9-8802-AD247CE05FAD}"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12648" y="228600"/>
            <a:ext cx="8153400" cy="990600"/>
          </a:xfrm>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B5D188BD-FC30-4258-9604-45C110ED5B95}" type="datetimeFigureOut">
              <a:rPr lang="en-US" smtClean="0"/>
              <a:pPr/>
              <a:t>4/21/2010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EBDA82C7-985F-41C9-8802-AD247CE05FAD}" type="slidenum">
              <a:rPr lang="en-US" smtClean="0"/>
              <a:pPr/>
              <a:t>‹#›</a:t>
            </a:fld>
            <a:endParaRPr lang="en-US"/>
          </a:p>
        </p:txBody>
      </p:sp>
      <p:sp>
        <p:nvSpPr>
          <p:cNvPr id="8" name="Content Placeholder 7"/>
          <p:cNvSpPr>
            <a:spLocks noGrp="1"/>
          </p:cNvSpPr>
          <p:nvPr>
            <p:ph sz="quarter" idx="1"/>
          </p:nvPr>
        </p:nvSpPr>
        <p:spPr>
          <a:xfrm>
            <a:off x="612648" y="1600200"/>
            <a:ext cx="8153400" cy="44958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371600"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7" name="Rectangle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en-US" smtClean="0"/>
              <a:t>Click to edit Master title style</a:t>
            </a:r>
            <a:endParaRPr kumimoji="0" lang="en-US"/>
          </a:p>
        </p:txBody>
      </p:sp>
      <p:sp>
        <p:nvSpPr>
          <p:cNvPr id="12" name="Date Placeholder 11"/>
          <p:cNvSpPr>
            <a:spLocks noGrp="1"/>
          </p:cNvSpPr>
          <p:nvPr>
            <p:ph type="dt" sz="half" idx="10"/>
          </p:nvPr>
        </p:nvSpPr>
        <p:spPr/>
        <p:txBody>
          <a:bodyPr/>
          <a:lstStyle/>
          <a:p>
            <a:fld id="{B5D188BD-FC30-4258-9604-45C110ED5B95}" type="datetimeFigureOut">
              <a:rPr lang="en-US" smtClean="0"/>
              <a:pPr/>
              <a:t>4/21/2010</a:t>
            </a:fld>
            <a:endParaRPr lang="en-US"/>
          </a:p>
        </p:txBody>
      </p:sp>
      <p:sp>
        <p:nvSpPr>
          <p:cNvPr id="13" name="Slide Number Placeholder 12"/>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fld id="{EBDA82C7-985F-41C9-8802-AD247CE05FAD}" type="slidenum">
              <a:rPr lang="en-US" smtClean="0"/>
              <a:pPr/>
              <a:t>‹#›</a:t>
            </a:fld>
            <a:endParaRPr lang="en-US"/>
          </a:p>
        </p:txBody>
      </p:sp>
      <p:sp>
        <p:nvSpPr>
          <p:cNvPr id="14" name="Footer Placeholder 13"/>
          <p:cNvSpPr>
            <a:spLocks noGrp="1"/>
          </p:cNvSpPr>
          <p:nvPr>
            <p:ph type="ftr" sz="quarter" idx="12"/>
          </p:nvPr>
        </p:nvSpPr>
        <p:spPr/>
        <p:txBody>
          <a:bodyPr/>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9" name="Content Placeholder 8"/>
          <p:cNvSpPr>
            <a:spLocks noGrp="1"/>
          </p:cNvSpPr>
          <p:nvPr>
            <p:ph sz="quarter" idx="1"/>
          </p:nvPr>
        </p:nvSpPr>
        <p:spPr>
          <a:xfrm>
            <a:off x="609600"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844901"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8" name="Date Placeholder 7"/>
          <p:cNvSpPr>
            <a:spLocks noGrp="1"/>
          </p:cNvSpPr>
          <p:nvPr>
            <p:ph type="dt" sz="half" idx="15"/>
          </p:nvPr>
        </p:nvSpPr>
        <p:spPr/>
        <p:txBody>
          <a:bodyPr rtlCol="0"/>
          <a:lstStyle/>
          <a:p>
            <a:fld id="{B5D188BD-FC30-4258-9604-45C110ED5B95}" type="datetimeFigureOut">
              <a:rPr lang="en-US" smtClean="0"/>
              <a:pPr/>
              <a:t>4/21/2010</a:t>
            </a:fld>
            <a:endParaRPr lang="en-US"/>
          </a:p>
        </p:txBody>
      </p:sp>
      <p:sp>
        <p:nvSpPr>
          <p:cNvPr id="10" name="Slide Number Placeholder 9"/>
          <p:cNvSpPr>
            <a:spLocks noGrp="1"/>
          </p:cNvSpPr>
          <p:nvPr>
            <p:ph type="sldNum" sz="quarter" idx="16"/>
          </p:nvPr>
        </p:nvSpPr>
        <p:spPr/>
        <p:txBody>
          <a:bodyPr rtlCol="0"/>
          <a:lstStyle/>
          <a:p>
            <a:fld id="{EBDA82C7-985F-41C9-8802-AD247CE05FAD}" type="slidenum">
              <a:rPr lang="en-US" smtClean="0"/>
              <a:pPr/>
              <a:t>‹#›</a:t>
            </a:fld>
            <a:endParaRPr lang="en-US"/>
          </a:p>
        </p:txBody>
      </p:sp>
      <p:sp>
        <p:nvSpPr>
          <p:cNvPr id="12" name="Footer Placeholder 11"/>
          <p:cNvSpPr>
            <a:spLocks noGrp="1"/>
          </p:cNvSpPr>
          <p:nvPr>
            <p:ph type="ftr" sz="quarter" idx="17"/>
          </p:nvPr>
        </p:nvSpPr>
        <p:spPr/>
        <p:txBody>
          <a:bodyPr rtlCol="0"/>
          <a:lstStyle/>
          <a:p>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0" y="273050"/>
            <a:ext cx="8153400" cy="869950"/>
          </a:xfrm>
        </p:spPr>
        <p:txBody>
          <a:bodyPr anchor="ctr"/>
          <a:lstStyle>
            <a:lvl1pPr>
              <a:defRPr/>
            </a:lvl1pPr>
          </a:lstStyle>
          <a:p>
            <a:r>
              <a:rPr kumimoji="0" lang="en-US" smtClean="0"/>
              <a:t>Click to edit Master title style</a:t>
            </a:r>
            <a:endParaRPr kumimoji="0" lang="en-US"/>
          </a:p>
        </p:txBody>
      </p:sp>
      <p:sp>
        <p:nvSpPr>
          <p:cNvPr id="11" name="Content Placeholder 10"/>
          <p:cNvSpPr>
            <a:spLocks noGrp="1"/>
          </p:cNvSpPr>
          <p:nvPr>
            <p:ph sz="quarter" idx="2"/>
          </p:nvPr>
        </p:nvSpPr>
        <p:spPr>
          <a:xfrm>
            <a:off x="609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800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5"/>
          </p:nvPr>
        </p:nvSpPr>
        <p:spPr/>
        <p:txBody>
          <a:bodyPr rtlCol="0"/>
          <a:lstStyle/>
          <a:p>
            <a:fld id="{B5D188BD-FC30-4258-9604-45C110ED5B95}" type="datetimeFigureOut">
              <a:rPr lang="en-US" smtClean="0"/>
              <a:pPr/>
              <a:t>4/21/2010</a:t>
            </a:fld>
            <a:endParaRPr lang="en-US"/>
          </a:p>
        </p:txBody>
      </p:sp>
      <p:sp>
        <p:nvSpPr>
          <p:cNvPr id="12" name="Slide Number Placeholder 11"/>
          <p:cNvSpPr>
            <a:spLocks noGrp="1"/>
          </p:cNvSpPr>
          <p:nvPr>
            <p:ph type="sldNum" sz="quarter" idx="16"/>
          </p:nvPr>
        </p:nvSpPr>
        <p:spPr/>
        <p:txBody>
          <a:bodyPr rtlCol="0"/>
          <a:lstStyle/>
          <a:p>
            <a:fld id="{EBDA82C7-985F-41C9-8802-AD247CE05FAD}" type="slidenum">
              <a:rPr lang="en-US" smtClean="0"/>
              <a:pPr/>
              <a:t>‹#›</a:t>
            </a:fld>
            <a:endParaRPr lang="en-US"/>
          </a:p>
        </p:txBody>
      </p:sp>
      <p:sp>
        <p:nvSpPr>
          <p:cNvPr id="14" name="Footer Placeholder 13"/>
          <p:cNvSpPr>
            <a:spLocks noGrp="1"/>
          </p:cNvSpPr>
          <p:nvPr>
            <p:ph type="ftr" sz="quarter" idx="17"/>
          </p:nvPr>
        </p:nvSpPr>
        <p:spPr/>
        <p:txBody>
          <a:bodyPr rtlCol="0"/>
          <a:lstStyle/>
          <a:p>
            <a:endParaRPr lang="en-US"/>
          </a:p>
        </p:txBody>
      </p:sp>
      <p:sp>
        <p:nvSpPr>
          <p:cNvPr id="16" name="Text Placeholder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5" name="Text Placeholder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B5D188BD-FC30-4258-9604-45C110ED5B95}" type="datetimeFigureOut">
              <a:rPr lang="en-US" smtClean="0"/>
              <a:pPr/>
              <a:t>4/21/2010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lvl1pPr>
              <a:defRPr>
                <a:solidFill>
                  <a:srgbClr val="FFFFFF"/>
                </a:solidFill>
              </a:defRPr>
            </a:lvl1pPr>
          </a:lstStyle>
          <a:p>
            <a:fld id="{EBDA82C7-985F-41C9-8802-AD247CE05FAD}"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5D188BD-FC30-4258-9604-45C110ED5B95}" type="datetimeFigureOut">
              <a:rPr lang="en-US" smtClean="0"/>
              <a:pPr/>
              <a:t>4/21/2010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a:xfrm>
            <a:off x="0" y="6248400"/>
            <a:ext cx="533400" cy="381000"/>
          </a:xfrm>
        </p:spPr>
        <p:txBody>
          <a:bodyPr/>
          <a:lstStyle>
            <a:lvl1pPr>
              <a:defRPr>
                <a:solidFill>
                  <a:schemeClr val="tx2"/>
                </a:solidFill>
              </a:defRPr>
            </a:lvl1pPr>
          </a:lstStyle>
          <a:p>
            <a:fld id="{EBDA82C7-985F-41C9-8802-AD247CE05FAD}"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8077200" cy="869950"/>
          </a:xfrm>
        </p:spPr>
        <p:txBody>
          <a:bodyPr anchor="ctr"/>
          <a:lstStyle>
            <a:lvl1pPr algn="l">
              <a:buNone/>
              <a:defRPr sz="4400" b="0"/>
            </a:lvl1p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B5D188BD-FC30-4258-9604-45C110ED5B95}" type="datetimeFigureOut">
              <a:rPr lang="en-US" smtClean="0"/>
              <a:pPr/>
              <a:t>4/21/2010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lvl1pPr>
              <a:defRPr>
                <a:solidFill>
                  <a:srgbClr val="FFFFFF"/>
                </a:solidFill>
              </a:defRPr>
            </a:lvl1pPr>
          </a:lstStyle>
          <a:p>
            <a:fld id="{EBDA82C7-985F-41C9-8802-AD247CE05FAD}" type="slidenum">
              <a:rPr lang="en-US" smtClean="0"/>
              <a:pPr/>
              <a:t>‹#›</a:t>
            </a:fld>
            <a:endParaRPr lang="en-US"/>
          </a:p>
        </p:txBody>
      </p:sp>
      <p:sp>
        <p:nvSpPr>
          <p:cNvPr id="3" name="Text Placeholder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9" name="Content Placeholder 8"/>
          <p:cNvSpPr>
            <a:spLocks noGrp="1"/>
          </p:cNvSpPr>
          <p:nvPr>
            <p:ph sz="quarter" idx="1"/>
          </p:nvPr>
        </p:nvSpPr>
        <p:spPr>
          <a:xfrm>
            <a:off x="2362200" y="1752600"/>
            <a:ext cx="6400800" cy="4419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3">
        <a:schemeClr val="bg2"/>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8" name="Rectangle 7"/>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en-US" smtClean="0"/>
              <a:t>Click to edit Master title style</a:t>
            </a:r>
            <a:endParaRPr kumimoji="0" lang="en-US"/>
          </a:p>
        </p:txBody>
      </p:sp>
      <p:sp>
        <p:nvSpPr>
          <p:cNvPr id="11" name="Rectangle 10"/>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Date Placeholder 11"/>
          <p:cNvSpPr>
            <a:spLocks noGrp="1"/>
          </p:cNvSpPr>
          <p:nvPr>
            <p:ph type="dt" sz="half" idx="10"/>
          </p:nvPr>
        </p:nvSpPr>
        <p:spPr>
          <a:xfrm>
            <a:off x="6248400" y="6248400"/>
            <a:ext cx="2667000" cy="365125"/>
          </a:xfrm>
        </p:spPr>
        <p:txBody>
          <a:bodyPr rtlCol="0"/>
          <a:lstStyle/>
          <a:p>
            <a:fld id="{B5D188BD-FC30-4258-9604-45C110ED5B95}" type="datetimeFigureOut">
              <a:rPr lang="en-US" smtClean="0"/>
              <a:pPr/>
              <a:t>4/21/2010</a:t>
            </a:fld>
            <a:endParaRPr lang="en-US"/>
          </a:p>
        </p:txBody>
      </p:sp>
      <p:sp>
        <p:nvSpPr>
          <p:cNvPr id="13" name="Slide Number Placeholder 12"/>
          <p:cNvSpPr>
            <a:spLocks noGrp="1"/>
          </p:cNvSpPr>
          <p:nvPr>
            <p:ph type="sldNum" sz="quarter" idx="11"/>
          </p:nvPr>
        </p:nvSpPr>
        <p:spPr>
          <a:xfrm>
            <a:off x="0" y="4667249"/>
            <a:ext cx="1447800" cy="663578"/>
          </a:xfrm>
        </p:spPr>
        <p:txBody>
          <a:bodyPr rtlCol="0"/>
          <a:lstStyle>
            <a:lvl1pPr>
              <a:defRPr sz="2800"/>
            </a:lvl1pPr>
          </a:lstStyle>
          <a:p>
            <a:fld id="{EBDA82C7-985F-41C9-8802-AD247CE05FAD}" type="slidenum">
              <a:rPr lang="en-US" smtClean="0"/>
              <a:pPr/>
              <a:t>‹#›</a:t>
            </a:fld>
            <a:endParaRPr lang="en-US"/>
          </a:p>
        </p:txBody>
      </p:sp>
      <p:sp>
        <p:nvSpPr>
          <p:cNvPr id="14" name="Footer Placeholder 13"/>
          <p:cNvSpPr>
            <a:spLocks noGrp="1"/>
          </p:cNvSpPr>
          <p:nvPr>
            <p:ph type="ftr" sz="quarter" idx="12"/>
          </p:nvPr>
        </p:nvSpPr>
        <p:spPr>
          <a:xfrm>
            <a:off x="1600200" y="6248206"/>
            <a:ext cx="4572000" cy="365125"/>
          </a:xfrm>
        </p:spPr>
        <p:txBody>
          <a:bodyPr rtlCol="0"/>
          <a:lstStyle/>
          <a:p>
            <a:endParaRPr lang="en-US"/>
          </a:p>
        </p:txBody>
      </p:sp>
      <p:sp>
        <p:nvSpPr>
          <p:cNvPr id="3" name="Picture Placeholder 2"/>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en-US" smtClean="0"/>
              <a:t>Click icon to add picture</a:t>
            </a:r>
            <a:endParaRPr kumimoji="0" lang="en-US" dirty="0"/>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609600" y="228600"/>
            <a:ext cx="8153400" cy="990600"/>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fld id="{B5D188BD-FC30-4258-9604-45C110ED5B95}" type="datetimeFigureOut">
              <a:rPr lang="en-US" smtClean="0"/>
              <a:pPr/>
              <a:t>4/21/2010</a:t>
            </a:fld>
            <a:endParaRPr lang="en-US"/>
          </a:p>
        </p:txBody>
      </p:sp>
      <p:sp>
        <p:nvSpPr>
          <p:cNvPr id="3" name="Footer Placeholder 2"/>
          <p:cNvSpPr>
            <a:spLocks noGrp="1"/>
          </p:cNvSpPr>
          <p:nvPr>
            <p:ph type="ftr" sz="quarter" idx="3"/>
          </p:nvPr>
        </p:nvSpPr>
        <p:spPr>
          <a:xfrm>
            <a:off x="609600" y="6248206"/>
            <a:ext cx="5421083" cy="365125"/>
          </a:xfrm>
          <a:prstGeom prst="rect">
            <a:avLst/>
          </a:prstGeom>
        </p:spPr>
        <p:txBody>
          <a:bodyPr vert="horz" anchor="ctr"/>
          <a:lstStyle>
            <a:lvl1pPr algn="r" eaLnBrk="1" latinLnBrk="0" hangingPunct="1">
              <a:defRPr kumimoji="0" sz="1400">
                <a:solidFill>
                  <a:schemeClr val="tx2"/>
                </a:solidFill>
              </a:defRPr>
            </a:lvl1pPr>
          </a:lstStyle>
          <a:p>
            <a:endParaRPr lang="en-US"/>
          </a:p>
        </p:txBody>
      </p:sp>
      <p:sp>
        <p:nvSpPr>
          <p:cNvPr id="7" name="Rectangle 6"/>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fld id="{EBDA82C7-985F-41C9-8802-AD247CE05FAD}"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image" Target="../media/image16.png"/><Relationship Id="rId1" Type="http://schemas.openxmlformats.org/officeDocument/2006/relationships/slideLayout" Target="../slideLayouts/slideLayout2.xml"/><Relationship Id="rId6" Type="http://schemas.openxmlformats.org/officeDocument/2006/relationships/image" Target="../media/image20.png"/><Relationship Id="rId5" Type="http://schemas.openxmlformats.org/officeDocument/2006/relationships/image" Target="../media/image19.png"/><Relationship Id="rId4" Type="http://schemas.openxmlformats.org/officeDocument/2006/relationships/image" Target="../media/image18.png"/></Relationships>
</file>

<file path=ppt/slides/_rels/slide19.xml.rels><?xml version="1.0" encoding="UTF-8" standalone="yes"?>
<Relationships xmlns="http://schemas.openxmlformats.org/package/2006/relationships"><Relationship Id="rId2" Type="http://schemas.openxmlformats.org/officeDocument/2006/relationships/image" Target="../media/image2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3" Type="http://schemas.openxmlformats.org/officeDocument/2006/relationships/image" Target="../media/image23.png"/><Relationship Id="rId2" Type="http://schemas.openxmlformats.org/officeDocument/2006/relationships/image" Target="../media/image22.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24.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25.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26.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28.png"/><Relationship Id="rId2" Type="http://schemas.openxmlformats.org/officeDocument/2006/relationships/image" Target="../media/image27.png"/><Relationship Id="rId1" Type="http://schemas.openxmlformats.org/officeDocument/2006/relationships/slideLayout" Target="../slideLayouts/slideLayout2.xml"/><Relationship Id="rId5" Type="http://schemas.openxmlformats.org/officeDocument/2006/relationships/image" Target="../media/image30.png"/><Relationship Id="rId4" Type="http://schemas.openxmlformats.org/officeDocument/2006/relationships/image" Target="../media/image29.png"/></Relationships>
</file>

<file path=ppt/slides/_rels/slide25.xml.rels><?xml version="1.0" encoding="UTF-8" standalone="yes"?>
<Relationships xmlns="http://schemas.openxmlformats.org/package/2006/relationships"><Relationship Id="rId2" Type="http://schemas.openxmlformats.org/officeDocument/2006/relationships/image" Target="../media/image31.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33.png"/><Relationship Id="rId2" Type="http://schemas.openxmlformats.org/officeDocument/2006/relationships/image" Target="../media/image32.png"/><Relationship Id="rId1" Type="http://schemas.openxmlformats.org/officeDocument/2006/relationships/slideLayout" Target="../slideLayouts/slideLayout2.xml"/><Relationship Id="rId4" Type="http://schemas.openxmlformats.org/officeDocument/2006/relationships/image" Target="../media/image34.png"/></Relationships>
</file>

<file path=ppt/slides/_rels/slide27.xml.rels><?xml version="1.0" encoding="UTF-8" standalone="yes"?>
<Relationships xmlns="http://schemas.openxmlformats.org/package/2006/relationships"><Relationship Id="rId3" Type="http://schemas.openxmlformats.org/officeDocument/2006/relationships/image" Target="../media/image36.png"/><Relationship Id="rId2" Type="http://schemas.openxmlformats.org/officeDocument/2006/relationships/image" Target="../media/image35.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3" Type="http://schemas.openxmlformats.org/officeDocument/2006/relationships/image" Target="../media/image38.png"/><Relationship Id="rId2" Type="http://schemas.openxmlformats.org/officeDocument/2006/relationships/image" Target="../media/image37.png"/><Relationship Id="rId1" Type="http://schemas.openxmlformats.org/officeDocument/2006/relationships/slideLayout" Target="../slideLayouts/slideLayout2.xml"/><Relationship Id="rId4" Type="http://schemas.openxmlformats.org/officeDocument/2006/relationships/image" Target="../media/image39.png"/></Relationships>
</file>

<file path=ppt/slides/_rels/slide3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4.xml"/></Relationships>
</file>

<file path=ppt/slides/_rels/slide35.xml.rels><?xml version="1.0" encoding="UTF-8" standalone="yes"?>
<Relationships xmlns="http://schemas.openxmlformats.org/package/2006/relationships"><Relationship Id="rId3" Type="http://schemas.openxmlformats.org/officeDocument/2006/relationships/image" Target="../media/image41.png"/><Relationship Id="rId2" Type="http://schemas.openxmlformats.org/officeDocument/2006/relationships/image" Target="../media/image40.png"/><Relationship Id="rId1" Type="http://schemas.openxmlformats.org/officeDocument/2006/relationships/slideLayout" Target="../slideLayouts/slideLayout2.xml"/><Relationship Id="rId4" Type="http://schemas.openxmlformats.org/officeDocument/2006/relationships/image" Target="../media/image42.png"/></Relationships>
</file>

<file path=ppt/slides/_rels/slide36.xml.rels><?xml version="1.0" encoding="UTF-8" standalone="yes"?>
<Relationships xmlns="http://schemas.openxmlformats.org/package/2006/relationships"><Relationship Id="rId3" Type="http://schemas.openxmlformats.org/officeDocument/2006/relationships/image" Target="../media/image44.png"/><Relationship Id="rId2" Type="http://schemas.openxmlformats.org/officeDocument/2006/relationships/image" Target="../media/image43.png"/><Relationship Id="rId1" Type="http://schemas.openxmlformats.org/officeDocument/2006/relationships/slideLayout" Target="../slideLayouts/slideLayout6.xml"/></Relationships>
</file>

<file path=ppt/slides/_rels/slide37.xml.rels><?xml version="1.0" encoding="UTF-8" standalone="yes"?>
<Relationships xmlns="http://schemas.openxmlformats.org/package/2006/relationships"><Relationship Id="rId3" Type="http://schemas.openxmlformats.org/officeDocument/2006/relationships/image" Target="../media/image46.png"/><Relationship Id="rId2" Type="http://schemas.openxmlformats.org/officeDocument/2006/relationships/image" Target="../media/image45.png"/><Relationship Id="rId1" Type="http://schemas.openxmlformats.org/officeDocument/2006/relationships/slideLayout" Target="../slideLayouts/slideLayout6.xml"/></Relationships>
</file>

<file path=ppt/slides/_rels/slide38.xml.rels><?xml version="1.0" encoding="UTF-8" standalone="yes"?>
<Relationships xmlns="http://schemas.openxmlformats.org/package/2006/relationships"><Relationship Id="rId3" Type="http://schemas.openxmlformats.org/officeDocument/2006/relationships/image" Target="../media/image48.png"/><Relationship Id="rId2" Type="http://schemas.openxmlformats.org/officeDocument/2006/relationships/image" Target="../media/image47.png"/><Relationship Id="rId1" Type="http://schemas.openxmlformats.org/officeDocument/2006/relationships/slideLayout" Target="../slideLayouts/slideLayout6.xml"/></Relationships>
</file>

<file path=ppt/slides/_rels/slide39.xml.rels><?xml version="1.0" encoding="UTF-8" standalone="yes"?>
<Relationships xmlns="http://schemas.openxmlformats.org/package/2006/relationships"><Relationship Id="rId3" Type="http://schemas.openxmlformats.org/officeDocument/2006/relationships/image" Target="../media/image50.png"/><Relationship Id="rId2" Type="http://schemas.openxmlformats.org/officeDocument/2006/relationships/image" Target="../media/image49.pn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image" Target="../media/image52.png"/><Relationship Id="rId2" Type="http://schemas.openxmlformats.org/officeDocument/2006/relationships/image" Target="../media/image51.png"/><Relationship Id="rId1" Type="http://schemas.openxmlformats.org/officeDocument/2006/relationships/slideLayout" Target="../slideLayouts/slideLayout6.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 Id="rId5" Type="http://schemas.openxmlformats.org/officeDocument/2006/relationships/image" Target="../media/image6.png"/><Relationship Id="rId4" Type="http://schemas.openxmlformats.org/officeDocument/2006/relationships/image" Target="../media/image5.png"/></Relationships>
</file>

<file path=ppt/slides/_rels/slide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3400" y="2514600"/>
            <a:ext cx="7315200" cy="1905000"/>
          </a:xfrm>
        </p:spPr>
        <p:txBody>
          <a:bodyPr>
            <a:normAutofit fontScale="90000"/>
          </a:bodyPr>
          <a:lstStyle/>
          <a:p>
            <a:r>
              <a:rPr lang="en-US" dirty="0" smtClean="0"/>
              <a:t>TSQL 2 : Query Language for Temporal </a:t>
            </a:r>
            <a:r>
              <a:rPr lang="en-US" dirty="0" err="1" smtClean="0"/>
              <a:t>DatA</a:t>
            </a:r>
            <a:endParaRPr lang="en-US" dirty="0"/>
          </a:p>
        </p:txBody>
      </p:sp>
      <p:sp>
        <p:nvSpPr>
          <p:cNvPr id="3" name="Subtitle 2"/>
          <p:cNvSpPr>
            <a:spLocks noGrp="1"/>
          </p:cNvSpPr>
          <p:nvPr>
            <p:ph type="subTitle" idx="1"/>
          </p:nvPr>
        </p:nvSpPr>
        <p:spPr/>
        <p:txBody>
          <a:bodyPr>
            <a:normAutofit fontScale="92500"/>
          </a:bodyPr>
          <a:lstStyle/>
          <a:p>
            <a:r>
              <a:rPr lang="en-US" dirty="0" smtClean="0"/>
              <a:t>CS 224 : Advanced Topics in Data Management</a:t>
            </a:r>
            <a:endParaRPr lang="en-US" dirty="0"/>
          </a:p>
        </p:txBody>
      </p:sp>
    </p:spTree>
  </p:cSld>
  <p:clrMapOvr>
    <a:masterClrMapping/>
  </p:clrMapOvr>
  <p:transition>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Valid-Time Relation</a:t>
            </a:r>
            <a:endParaRPr lang="en-US" dirty="0"/>
          </a:p>
        </p:txBody>
      </p:sp>
      <p:pic>
        <p:nvPicPr>
          <p:cNvPr id="2050" name="Picture 2"/>
          <p:cNvPicPr>
            <a:picLocks noGrp="1" noChangeAspect="1" noChangeArrowheads="1"/>
          </p:cNvPicPr>
          <p:nvPr>
            <p:ph sz="quarter" idx="4294967295"/>
          </p:nvPr>
        </p:nvPicPr>
        <p:blipFill>
          <a:blip r:embed="rId2" cstate="print"/>
          <a:stretch>
            <a:fillRect/>
          </a:stretch>
        </p:blipFill>
        <p:spPr bwMode="auto">
          <a:xfrm>
            <a:off x="947738" y="1981200"/>
            <a:ext cx="8196262" cy="1676400"/>
          </a:xfrm>
          <a:prstGeom prst="rect">
            <a:avLst/>
          </a:prstGeom>
          <a:noFill/>
          <a:ln w="9525">
            <a:noFill/>
            <a:miter lim="800000"/>
            <a:headEnd/>
            <a:tailEnd/>
          </a:ln>
        </p:spPr>
      </p:pic>
      <p:sp>
        <p:nvSpPr>
          <p:cNvPr id="9" name="TextBox 8"/>
          <p:cNvSpPr txBox="1"/>
          <p:nvPr/>
        </p:nvSpPr>
        <p:spPr>
          <a:xfrm>
            <a:off x="609600" y="4648200"/>
            <a:ext cx="7924800" cy="369332"/>
          </a:xfrm>
          <a:prstGeom prst="rect">
            <a:avLst/>
          </a:prstGeom>
          <a:noFill/>
        </p:spPr>
        <p:txBody>
          <a:bodyPr wrap="square" rtlCol="0">
            <a:spAutoFit/>
          </a:bodyPr>
          <a:lstStyle/>
          <a:p>
            <a:r>
              <a:rPr lang="en-US" b="1" dirty="0" smtClean="0"/>
              <a:t>VALIDTIME : At each point in time…. POINT: DATE in above example…</a:t>
            </a:r>
            <a:endParaRPr lang="en-US" b="1" dirty="0"/>
          </a:p>
        </p:txBody>
      </p:sp>
    </p:spTree>
  </p:cSld>
  <p:clrMapOvr>
    <a:masterClrMapping/>
  </p:clrMapOvr>
  <p:transition>
    <p:fad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Valid-Time Relation</a:t>
            </a:r>
            <a:endParaRPr lang="en-US" dirty="0"/>
          </a:p>
        </p:txBody>
      </p:sp>
      <p:pic>
        <p:nvPicPr>
          <p:cNvPr id="2051" name="Picture 3"/>
          <p:cNvPicPr>
            <a:picLocks noGrp="1" noChangeAspect="1" noChangeArrowheads="1"/>
          </p:cNvPicPr>
          <p:nvPr>
            <p:ph sz="quarter" idx="4294967295"/>
          </p:nvPr>
        </p:nvPicPr>
        <p:blipFill>
          <a:blip r:embed="rId2" cstate="print"/>
          <a:srcRect/>
          <a:stretch>
            <a:fillRect/>
          </a:stretch>
        </p:blipFill>
        <p:spPr bwMode="auto">
          <a:xfrm>
            <a:off x="574675" y="3962400"/>
            <a:ext cx="8569325" cy="417513"/>
          </a:xfrm>
          <a:prstGeom prst="rect">
            <a:avLst/>
          </a:prstGeom>
          <a:noFill/>
          <a:ln w="9525">
            <a:noFill/>
            <a:miter lim="800000"/>
            <a:headEnd/>
            <a:tailEnd/>
          </a:ln>
        </p:spPr>
      </p:pic>
      <p:sp>
        <p:nvSpPr>
          <p:cNvPr id="7" name="TextBox 6"/>
          <p:cNvSpPr txBox="1"/>
          <p:nvPr/>
        </p:nvSpPr>
        <p:spPr>
          <a:xfrm>
            <a:off x="609600" y="2971800"/>
            <a:ext cx="7772400" cy="369332"/>
          </a:xfrm>
          <a:prstGeom prst="rect">
            <a:avLst/>
          </a:prstGeom>
          <a:noFill/>
        </p:spPr>
        <p:txBody>
          <a:bodyPr wrap="square" rtlCol="0">
            <a:spAutoFit/>
          </a:bodyPr>
          <a:lstStyle/>
          <a:p>
            <a:r>
              <a:rPr lang="en-US" b="1" i="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LIST ALL EMPLOYES WHO WERE NOT </a:t>
            </a:r>
            <a:r>
              <a:rPr lang="en-US" b="1" i="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MANAGERS</a:t>
            </a:r>
            <a:endParaRPr lang="en-US" b="1" i="1"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9" name="TextBox 8"/>
          <p:cNvSpPr txBox="1"/>
          <p:nvPr/>
        </p:nvSpPr>
        <p:spPr>
          <a:xfrm>
            <a:off x="685800" y="5029200"/>
            <a:ext cx="7924800" cy="369332"/>
          </a:xfrm>
          <a:prstGeom prst="rect">
            <a:avLst/>
          </a:prstGeom>
          <a:noFill/>
        </p:spPr>
        <p:txBody>
          <a:bodyPr wrap="square" rtlCol="0">
            <a:spAutoFit/>
          </a:bodyPr>
          <a:lstStyle/>
          <a:p>
            <a:r>
              <a:rPr lang="en-US" b="1" dirty="0" smtClean="0"/>
              <a:t>VALIDTIME : At each point in time…. POINT: DATE in above example…</a:t>
            </a:r>
            <a:endParaRPr lang="en-US" b="1" dirty="0"/>
          </a:p>
        </p:txBody>
      </p:sp>
    </p:spTree>
  </p:cSld>
  <p:clrMapOvr>
    <a:masterClrMapping/>
  </p:clrMapOvr>
  <p:transition>
    <p:fad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Valid-Time Relation</a:t>
            </a:r>
            <a:endParaRPr lang="en-US" dirty="0"/>
          </a:p>
        </p:txBody>
      </p:sp>
      <p:pic>
        <p:nvPicPr>
          <p:cNvPr id="3074" name="Picture 2"/>
          <p:cNvPicPr>
            <a:picLocks noGrp="1" noChangeAspect="1" noChangeArrowheads="1"/>
          </p:cNvPicPr>
          <p:nvPr>
            <p:ph sz="quarter" idx="4294967295"/>
          </p:nvPr>
        </p:nvPicPr>
        <p:blipFill>
          <a:blip r:embed="rId2" cstate="print"/>
          <a:srcRect/>
          <a:stretch>
            <a:fillRect/>
          </a:stretch>
        </p:blipFill>
        <p:spPr bwMode="auto">
          <a:xfrm>
            <a:off x="685800" y="3962400"/>
            <a:ext cx="4953000" cy="838200"/>
          </a:xfrm>
          <a:prstGeom prst="rect">
            <a:avLst/>
          </a:prstGeom>
          <a:noFill/>
          <a:ln w="9525">
            <a:noFill/>
            <a:miter lim="800000"/>
            <a:headEnd/>
            <a:tailEnd/>
          </a:ln>
        </p:spPr>
      </p:pic>
      <p:sp>
        <p:nvSpPr>
          <p:cNvPr id="7" name="TextBox 6"/>
          <p:cNvSpPr txBox="1"/>
          <p:nvPr/>
        </p:nvSpPr>
        <p:spPr>
          <a:xfrm>
            <a:off x="533400" y="2501900"/>
            <a:ext cx="7772400" cy="369332"/>
          </a:xfrm>
          <a:prstGeom prst="rect">
            <a:avLst/>
          </a:prstGeom>
          <a:noFill/>
        </p:spPr>
        <p:txBody>
          <a:bodyPr wrap="square" rtlCol="0">
            <a:spAutoFit/>
          </a:bodyPr>
          <a:lstStyle/>
          <a:p>
            <a:r>
              <a:rPr lang="en-US" b="1" i="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EXTRACT THE </a:t>
            </a:r>
            <a:r>
              <a:rPr lang="en-US" b="1" i="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SIZE HISTORY </a:t>
            </a:r>
            <a:r>
              <a:rPr lang="en-US" b="1" i="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OF THE DEPARTMENT</a:t>
            </a:r>
            <a:endParaRPr lang="en-US" b="1" i="1"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9" name="TextBox 8"/>
          <p:cNvSpPr txBox="1"/>
          <p:nvPr/>
        </p:nvSpPr>
        <p:spPr>
          <a:xfrm>
            <a:off x="609600" y="5791200"/>
            <a:ext cx="7924800" cy="369332"/>
          </a:xfrm>
          <a:prstGeom prst="rect">
            <a:avLst/>
          </a:prstGeom>
          <a:noFill/>
        </p:spPr>
        <p:txBody>
          <a:bodyPr wrap="square" rtlCol="0">
            <a:spAutoFit/>
          </a:bodyPr>
          <a:lstStyle/>
          <a:p>
            <a:r>
              <a:rPr lang="en-US" b="1" dirty="0" smtClean="0"/>
              <a:t>VALIDTIME : At each point in time…. POINT: DATE in above example…</a:t>
            </a:r>
            <a:endParaRPr lang="en-US" b="1" dirty="0"/>
          </a:p>
        </p:txBody>
      </p:sp>
    </p:spTree>
  </p:cSld>
  <p:clrMapOvr>
    <a:masterClrMapping/>
  </p:clrMapOvr>
  <p:transition>
    <p:fad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Valid-Time Relation</a:t>
            </a:r>
            <a:endParaRPr lang="en-US" dirty="0"/>
          </a:p>
        </p:txBody>
      </p:sp>
      <p:pic>
        <p:nvPicPr>
          <p:cNvPr id="4098" name="Picture 2"/>
          <p:cNvPicPr>
            <a:picLocks noGrp="1" noChangeAspect="1" noChangeArrowheads="1"/>
          </p:cNvPicPr>
          <p:nvPr>
            <p:ph sz="quarter" idx="4294967295"/>
          </p:nvPr>
        </p:nvPicPr>
        <p:blipFill>
          <a:blip r:embed="rId2" cstate="print"/>
          <a:srcRect/>
          <a:stretch>
            <a:fillRect/>
          </a:stretch>
        </p:blipFill>
        <p:spPr bwMode="auto">
          <a:xfrm>
            <a:off x="911225" y="3987800"/>
            <a:ext cx="7369175" cy="838200"/>
          </a:xfrm>
          <a:prstGeom prst="rect">
            <a:avLst/>
          </a:prstGeom>
          <a:noFill/>
          <a:ln w="9525">
            <a:noFill/>
            <a:miter lim="800000"/>
            <a:headEnd/>
            <a:tailEnd/>
          </a:ln>
        </p:spPr>
      </p:pic>
      <p:sp>
        <p:nvSpPr>
          <p:cNvPr id="7" name="TextBox 6"/>
          <p:cNvSpPr txBox="1"/>
          <p:nvPr/>
        </p:nvSpPr>
        <p:spPr>
          <a:xfrm>
            <a:off x="533400" y="2844800"/>
            <a:ext cx="7772400" cy="369332"/>
          </a:xfrm>
          <a:prstGeom prst="rect">
            <a:avLst/>
          </a:prstGeom>
          <a:noFill/>
        </p:spPr>
        <p:txBody>
          <a:bodyPr wrap="square" rtlCol="0">
            <a:spAutoFit/>
          </a:bodyPr>
          <a:lstStyle/>
          <a:p>
            <a:r>
              <a:rPr lang="en-US" b="1" i="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CHANGE THE MANAGER OF TOOLS DEPT FOR 1994 to BOB</a:t>
            </a:r>
            <a:endParaRPr lang="en-US" b="1" i="1"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9" name="TextBox 8"/>
          <p:cNvSpPr txBox="1"/>
          <p:nvPr/>
        </p:nvSpPr>
        <p:spPr>
          <a:xfrm>
            <a:off x="609600" y="5473700"/>
            <a:ext cx="7924800" cy="369332"/>
          </a:xfrm>
          <a:prstGeom prst="rect">
            <a:avLst/>
          </a:prstGeom>
          <a:noFill/>
        </p:spPr>
        <p:txBody>
          <a:bodyPr wrap="square" rtlCol="0">
            <a:spAutoFit/>
          </a:bodyPr>
          <a:lstStyle/>
          <a:p>
            <a:r>
              <a:rPr lang="en-US" b="1" dirty="0" smtClean="0"/>
              <a:t>VALIDTIME : At each point in time…. POINT: DATE in above example…</a:t>
            </a:r>
            <a:endParaRPr lang="en-US" b="1" dirty="0"/>
          </a:p>
        </p:txBody>
      </p:sp>
    </p:spTree>
  </p:cSld>
  <p:clrMapOvr>
    <a:masterClrMapping/>
  </p:clrMapOvr>
  <p:transition>
    <p:fad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idx="1"/>
          </p:nvPr>
        </p:nvSpPr>
        <p:spPr/>
        <p:txBody>
          <a:bodyPr/>
          <a:lstStyle/>
          <a:p>
            <a:r>
              <a:rPr lang="en-US" dirty="0" smtClean="0"/>
              <a:t>How to think about it?</a:t>
            </a:r>
            <a:endParaRPr lang="en-US" dirty="0"/>
          </a:p>
        </p:txBody>
      </p:sp>
      <p:sp>
        <p:nvSpPr>
          <p:cNvPr id="3" name="Title 2"/>
          <p:cNvSpPr>
            <a:spLocks noGrp="1"/>
          </p:cNvSpPr>
          <p:nvPr>
            <p:ph type="title"/>
          </p:nvPr>
        </p:nvSpPr>
        <p:spPr/>
        <p:txBody>
          <a:bodyPr/>
          <a:lstStyle/>
          <a:p>
            <a:r>
              <a:rPr lang="en-US" dirty="0" smtClean="0"/>
              <a:t>TSQL2 (</a:t>
            </a:r>
            <a:r>
              <a:rPr lang="en-US" dirty="0" err="1" smtClean="0"/>
              <a:t>Validtime</a:t>
            </a:r>
            <a:r>
              <a:rPr lang="en-US" dirty="0" smtClean="0"/>
              <a:t> Relation) </a:t>
            </a:r>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SNAPSHOT RELATION</a:t>
            </a:r>
            <a:endParaRPr lang="en-US" dirty="0"/>
          </a:p>
        </p:txBody>
      </p:sp>
      <p:pic>
        <p:nvPicPr>
          <p:cNvPr id="5122" name="Picture 2"/>
          <p:cNvPicPr>
            <a:picLocks noGrp="1" noChangeAspect="1" noChangeArrowheads="1"/>
          </p:cNvPicPr>
          <p:nvPr>
            <p:ph sz="quarter" idx="1"/>
          </p:nvPr>
        </p:nvPicPr>
        <p:blipFill>
          <a:blip r:embed="rId2" cstate="print"/>
          <a:srcRect/>
          <a:stretch>
            <a:fillRect/>
          </a:stretch>
        </p:blipFill>
        <p:spPr bwMode="auto">
          <a:xfrm>
            <a:off x="1066800" y="1844851"/>
            <a:ext cx="6904037" cy="3817762"/>
          </a:xfrm>
          <a:prstGeom prst="rect">
            <a:avLst/>
          </a:prstGeom>
          <a:noFill/>
          <a:ln w="9525">
            <a:noFill/>
            <a:miter lim="800000"/>
            <a:headEnd/>
            <a:tailEnd/>
          </a:ln>
        </p:spPr>
      </p:pic>
      <p:sp>
        <p:nvSpPr>
          <p:cNvPr id="8" name="TextBox 7"/>
          <p:cNvSpPr txBox="1"/>
          <p:nvPr/>
        </p:nvSpPr>
        <p:spPr>
          <a:xfrm>
            <a:off x="1066800" y="5791200"/>
            <a:ext cx="6248400" cy="369332"/>
          </a:xfrm>
          <a:prstGeom prst="rect">
            <a:avLst/>
          </a:prstGeom>
          <a:noFill/>
        </p:spPr>
        <p:txBody>
          <a:bodyPr wrap="square" rtlCol="0">
            <a:spAutoFit/>
          </a:bodyPr>
          <a:lstStyle/>
          <a:p>
            <a:r>
              <a:rPr lang="en-US" dirty="0" smtClean="0"/>
              <a:t>q: STANDARD SQL QUERY</a:t>
            </a:r>
            <a:endParaRPr lang="en-US" dirty="0"/>
          </a:p>
        </p:txBody>
      </p:sp>
    </p:spTree>
  </p:cSld>
  <p:clrMapOvr>
    <a:masterClrMapping/>
  </p:clrMapOvr>
  <p:transition>
    <p:fad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SNAPSHOT RELATION</a:t>
            </a:r>
            <a:endParaRPr lang="en-US" dirty="0"/>
          </a:p>
        </p:txBody>
      </p:sp>
      <p:pic>
        <p:nvPicPr>
          <p:cNvPr id="11267" name="Picture 3"/>
          <p:cNvPicPr>
            <a:picLocks noGrp="1" noChangeAspect="1" noChangeArrowheads="1"/>
          </p:cNvPicPr>
          <p:nvPr>
            <p:ph sz="quarter" idx="1"/>
          </p:nvPr>
        </p:nvPicPr>
        <p:blipFill>
          <a:blip r:embed="rId2" cstate="print"/>
          <a:srcRect/>
          <a:stretch>
            <a:fillRect/>
          </a:stretch>
        </p:blipFill>
        <p:spPr bwMode="auto">
          <a:xfrm>
            <a:off x="0" y="1905000"/>
            <a:ext cx="9144000" cy="1371600"/>
          </a:xfrm>
          <a:prstGeom prst="rect">
            <a:avLst/>
          </a:prstGeom>
          <a:noFill/>
          <a:ln w="9525">
            <a:noFill/>
            <a:miter lim="800000"/>
            <a:headEnd/>
            <a:tailEnd/>
          </a:ln>
        </p:spPr>
      </p:pic>
      <p:pic>
        <p:nvPicPr>
          <p:cNvPr id="11268" name="Picture 4"/>
          <p:cNvPicPr>
            <a:picLocks noChangeAspect="1" noChangeArrowheads="1"/>
          </p:cNvPicPr>
          <p:nvPr/>
        </p:nvPicPr>
        <p:blipFill>
          <a:blip r:embed="rId3" cstate="print"/>
          <a:srcRect/>
          <a:stretch>
            <a:fillRect/>
          </a:stretch>
        </p:blipFill>
        <p:spPr bwMode="auto">
          <a:xfrm>
            <a:off x="133350" y="3429000"/>
            <a:ext cx="9010650" cy="2085975"/>
          </a:xfrm>
          <a:prstGeom prst="rect">
            <a:avLst/>
          </a:prstGeom>
          <a:noFill/>
          <a:ln w="9525">
            <a:noFill/>
            <a:miter lim="800000"/>
            <a:headEnd/>
            <a:tailEnd/>
          </a:ln>
        </p:spPr>
      </p:pic>
    </p:spTree>
  </p:cSld>
  <p:clrMapOvr>
    <a:masterClrMapping/>
  </p:clrMapOvr>
  <p:transition>
    <p:fad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fontScale="90000"/>
          </a:bodyPr>
          <a:lstStyle/>
          <a:p>
            <a:r>
              <a:rPr lang="en-US" dirty="0" smtClean="0"/>
              <a:t>TEMPORAL (Valid-Time) RELATION</a:t>
            </a:r>
            <a:endParaRPr lang="en-US" dirty="0"/>
          </a:p>
        </p:txBody>
      </p:sp>
      <p:pic>
        <p:nvPicPr>
          <p:cNvPr id="6147" name="Picture 3"/>
          <p:cNvPicPr>
            <a:picLocks noGrp="1" noChangeAspect="1" noChangeArrowheads="1"/>
          </p:cNvPicPr>
          <p:nvPr>
            <p:ph sz="quarter" idx="1"/>
          </p:nvPr>
        </p:nvPicPr>
        <p:blipFill>
          <a:blip r:embed="rId2" cstate="print"/>
          <a:srcRect/>
          <a:stretch>
            <a:fillRect/>
          </a:stretch>
        </p:blipFill>
        <p:spPr bwMode="auto">
          <a:xfrm>
            <a:off x="1143000" y="1850537"/>
            <a:ext cx="6708775" cy="3778738"/>
          </a:xfrm>
          <a:prstGeom prst="rect">
            <a:avLst/>
          </a:prstGeom>
          <a:noFill/>
          <a:ln w="9525">
            <a:noFill/>
            <a:miter lim="800000"/>
            <a:headEnd/>
            <a:tailEnd/>
          </a:ln>
        </p:spPr>
      </p:pic>
      <p:sp>
        <p:nvSpPr>
          <p:cNvPr id="7" name="TextBox 6"/>
          <p:cNvSpPr txBox="1"/>
          <p:nvPr/>
        </p:nvSpPr>
        <p:spPr>
          <a:xfrm>
            <a:off x="1066800" y="5791200"/>
            <a:ext cx="6248400" cy="369332"/>
          </a:xfrm>
          <a:prstGeom prst="rect">
            <a:avLst/>
          </a:prstGeom>
          <a:noFill/>
        </p:spPr>
        <p:txBody>
          <a:bodyPr wrap="square" rtlCol="0">
            <a:spAutoFit/>
          </a:bodyPr>
          <a:lstStyle/>
          <a:p>
            <a:r>
              <a:rPr lang="en-US" dirty="0" smtClean="0"/>
              <a:t>q: STANDARD SQL QUERY</a:t>
            </a:r>
            <a:endParaRPr lang="en-US" dirty="0"/>
          </a:p>
        </p:txBody>
      </p:sp>
    </p:spTree>
  </p:cSld>
  <p:clrMapOvr>
    <a:masterClrMapping/>
  </p:clrMapOvr>
  <p:transition>
    <p:fad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fontScale="90000"/>
          </a:bodyPr>
          <a:lstStyle/>
          <a:p>
            <a:r>
              <a:rPr lang="en-US" dirty="0" smtClean="0"/>
              <a:t>TEMPORAL (Valid-Time) RELATION</a:t>
            </a:r>
            <a:endParaRPr lang="en-US" dirty="0"/>
          </a:p>
        </p:txBody>
      </p:sp>
      <p:pic>
        <p:nvPicPr>
          <p:cNvPr id="12290" name="Picture 2"/>
          <p:cNvPicPr>
            <a:picLocks noGrp="1" noChangeAspect="1" noChangeArrowheads="1"/>
          </p:cNvPicPr>
          <p:nvPr>
            <p:ph sz="quarter" idx="1"/>
          </p:nvPr>
        </p:nvPicPr>
        <p:blipFill>
          <a:blip r:embed="rId2" cstate="print"/>
          <a:srcRect/>
          <a:stretch>
            <a:fillRect/>
          </a:stretch>
        </p:blipFill>
        <p:spPr bwMode="auto">
          <a:xfrm>
            <a:off x="304800" y="1752600"/>
            <a:ext cx="6858000" cy="647700"/>
          </a:xfrm>
          <a:prstGeom prst="rect">
            <a:avLst/>
          </a:prstGeom>
          <a:noFill/>
          <a:ln w="9525">
            <a:noFill/>
            <a:miter lim="800000"/>
            <a:headEnd/>
            <a:tailEnd/>
          </a:ln>
        </p:spPr>
      </p:pic>
      <p:pic>
        <p:nvPicPr>
          <p:cNvPr id="12291" name="Picture 3"/>
          <p:cNvPicPr>
            <a:picLocks noChangeAspect="1" noChangeArrowheads="1"/>
          </p:cNvPicPr>
          <p:nvPr/>
        </p:nvPicPr>
        <p:blipFill>
          <a:blip r:embed="rId3" cstate="print"/>
          <a:srcRect/>
          <a:stretch>
            <a:fillRect/>
          </a:stretch>
        </p:blipFill>
        <p:spPr bwMode="auto">
          <a:xfrm>
            <a:off x="457200" y="2438400"/>
            <a:ext cx="8153400" cy="990600"/>
          </a:xfrm>
          <a:prstGeom prst="rect">
            <a:avLst/>
          </a:prstGeom>
          <a:noFill/>
          <a:ln w="9525">
            <a:noFill/>
            <a:miter lim="800000"/>
            <a:headEnd/>
            <a:tailEnd/>
          </a:ln>
        </p:spPr>
      </p:pic>
      <p:pic>
        <p:nvPicPr>
          <p:cNvPr id="12292" name="Picture 4"/>
          <p:cNvPicPr>
            <a:picLocks noChangeAspect="1" noChangeArrowheads="1"/>
          </p:cNvPicPr>
          <p:nvPr/>
        </p:nvPicPr>
        <p:blipFill>
          <a:blip r:embed="rId4" cstate="print"/>
          <a:srcRect/>
          <a:stretch>
            <a:fillRect/>
          </a:stretch>
        </p:blipFill>
        <p:spPr bwMode="auto">
          <a:xfrm>
            <a:off x="304800" y="3581400"/>
            <a:ext cx="8534400" cy="1219200"/>
          </a:xfrm>
          <a:prstGeom prst="rect">
            <a:avLst/>
          </a:prstGeom>
          <a:noFill/>
          <a:ln w="9525">
            <a:noFill/>
            <a:miter lim="800000"/>
            <a:headEnd/>
            <a:tailEnd/>
          </a:ln>
        </p:spPr>
      </p:pic>
      <p:pic>
        <p:nvPicPr>
          <p:cNvPr id="12293" name="Picture 5"/>
          <p:cNvPicPr>
            <a:picLocks noChangeAspect="1" noChangeArrowheads="1"/>
          </p:cNvPicPr>
          <p:nvPr/>
        </p:nvPicPr>
        <p:blipFill>
          <a:blip r:embed="rId5" cstate="print"/>
          <a:srcRect/>
          <a:stretch>
            <a:fillRect/>
          </a:stretch>
        </p:blipFill>
        <p:spPr bwMode="auto">
          <a:xfrm>
            <a:off x="381000" y="4876800"/>
            <a:ext cx="4200525" cy="1095375"/>
          </a:xfrm>
          <a:prstGeom prst="rect">
            <a:avLst/>
          </a:prstGeom>
          <a:noFill/>
          <a:ln w="9525">
            <a:noFill/>
            <a:miter lim="800000"/>
            <a:headEnd/>
            <a:tailEnd/>
          </a:ln>
        </p:spPr>
      </p:pic>
      <p:pic>
        <p:nvPicPr>
          <p:cNvPr id="12294" name="Picture 6"/>
          <p:cNvPicPr>
            <a:picLocks noChangeAspect="1" noChangeArrowheads="1"/>
          </p:cNvPicPr>
          <p:nvPr/>
        </p:nvPicPr>
        <p:blipFill>
          <a:blip r:embed="rId6" cstate="print"/>
          <a:srcRect/>
          <a:stretch>
            <a:fillRect/>
          </a:stretch>
        </p:blipFill>
        <p:spPr bwMode="auto">
          <a:xfrm>
            <a:off x="4495800" y="5029200"/>
            <a:ext cx="4381500" cy="847725"/>
          </a:xfrm>
          <a:prstGeom prst="rect">
            <a:avLst/>
          </a:prstGeom>
          <a:noFill/>
          <a:ln w="9525">
            <a:noFill/>
            <a:miter lim="800000"/>
            <a:headEnd/>
            <a:tailEnd/>
          </a:ln>
        </p:spPr>
      </p:pic>
    </p:spTree>
  </p:cSld>
  <p:clrMapOvr>
    <a:masterClrMapping/>
  </p:clrMapOvr>
  <p:transition>
    <p:fade/>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fontScale="90000"/>
          </a:bodyPr>
          <a:lstStyle/>
          <a:p>
            <a:r>
              <a:rPr lang="en-US" dirty="0" smtClean="0"/>
              <a:t>TEMPORAL (Valid-Time) RELATION</a:t>
            </a:r>
            <a:endParaRPr lang="en-US" dirty="0"/>
          </a:p>
        </p:txBody>
      </p:sp>
      <p:sp>
        <p:nvSpPr>
          <p:cNvPr id="7" name="TextBox 6"/>
          <p:cNvSpPr txBox="1"/>
          <p:nvPr/>
        </p:nvSpPr>
        <p:spPr>
          <a:xfrm>
            <a:off x="1066800" y="5791200"/>
            <a:ext cx="6934200" cy="646331"/>
          </a:xfrm>
          <a:prstGeom prst="rect">
            <a:avLst/>
          </a:prstGeom>
          <a:noFill/>
        </p:spPr>
        <p:txBody>
          <a:bodyPr wrap="square" rtlCol="0">
            <a:spAutoFit/>
          </a:bodyPr>
          <a:lstStyle/>
          <a:p>
            <a:r>
              <a:rPr lang="en-US" dirty="0" smtClean="0"/>
              <a:t>q: HISTORICAL TSQL QUERY : Give history of monthly salaries paid to employees (Sequence Query)</a:t>
            </a:r>
            <a:endParaRPr lang="en-US" dirty="0"/>
          </a:p>
        </p:txBody>
      </p:sp>
      <p:pic>
        <p:nvPicPr>
          <p:cNvPr id="7170" name="Picture 2"/>
          <p:cNvPicPr>
            <a:picLocks noGrp="1" noChangeAspect="1" noChangeArrowheads="1"/>
          </p:cNvPicPr>
          <p:nvPr>
            <p:ph sz="quarter" idx="1"/>
          </p:nvPr>
        </p:nvPicPr>
        <p:blipFill>
          <a:blip r:embed="rId2" cstate="print"/>
          <a:srcRect/>
          <a:stretch>
            <a:fillRect/>
          </a:stretch>
        </p:blipFill>
        <p:spPr bwMode="auto">
          <a:xfrm>
            <a:off x="688976" y="1905000"/>
            <a:ext cx="7167561" cy="3481387"/>
          </a:xfrm>
          <a:prstGeom prst="rect">
            <a:avLst/>
          </a:prstGeom>
          <a:noFill/>
          <a:ln w="9525">
            <a:noFill/>
            <a:miter lim="800000"/>
            <a:headEnd/>
            <a:tailEnd/>
          </a:ln>
        </p:spPr>
      </p:pic>
    </p:spTree>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idx="1"/>
          </p:nvPr>
        </p:nvSpPr>
        <p:spPr/>
        <p:txBody>
          <a:bodyPr/>
          <a:lstStyle/>
          <a:p>
            <a:r>
              <a:rPr lang="en-US" dirty="0" smtClean="0"/>
              <a:t>of or pertaining to time</a:t>
            </a:r>
            <a:endParaRPr lang="en-US" dirty="0"/>
          </a:p>
        </p:txBody>
      </p:sp>
      <p:sp>
        <p:nvSpPr>
          <p:cNvPr id="4" name="Title 3"/>
          <p:cNvSpPr>
            <a:spLocks noGrp="1"/>
          </p:cNvSpPr>
          <p:nvPr>
            <p:ph type="title"/>
          </p:nvPr>
        </p:nvSpPr>
        <p:spPr/>
        <p:txBody>
          <a:bodyPr>
            <a:normAutofit/>
          </a:bodyPr>
          <a:lstStyle/>
          <a:p>
            <a:r>
              <a:rPr lang="en-US" b="1" dirty="0" err="1" smtClean="0"/>
              <a:t>tem·po·ral</a:t>
            </a:r>
            <a:r>
              <a:rPr lang="en-US" b="1" dirty="0" smtClean="0"/>
              <a:t> : </a:t>
            </a:r>
            <a:endParaRPr lang="en-US" dirty="0"/>
          </a:p>
        </p:txBody>
      </p:sp>
    </p:spTree>
  </p:cSld>
  <p:clrMapOvr>
    <a:masterClrMapping/>
  </p:clrMapOvr>
  <p:transition>
    <p:fad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fontScale="90000"/>
          </a:bodyPr>
          <a:lstStyle/>
          <a:p>
            <a:r>
              <a:rPr lang="en-US" dirty="0" smtClean="0"/>
              <a:t>TEMPORAL (Valid-Time) RELATION</a:t>
            </a:r>
            <a:endParaRPr lang="en-US" dirty="0"/>
          </a:p>
        </p:txBody>
      </p:sp>
      <p:pic>
        <p:nvPicPr>
          <p:cNvPr id="13314" name="Picture 2"/>
          <p:cNvPicPr>
            <a:picLocks noGrp="1" noChangeAspect="1" noChangeArrowheads="1"/>
          </p:cNvPicPr>
          <p:nvPr>
            <p:ph sz="quarter" idx="1"/>
          </p:nvPr>
        </p:nvPicPr>
        <p:blipFill>
          <a:blip r:embed="rId2" cstate="print"/>
          <a:srcRect/>
          <a:stretch>
            <a:fillRect/>
          </a:stretch>
        </p:blipFill>
        <p:spPr bwMode="auto">
          <a:xfrm>
            <a:off x="685800" y="1828800"/>
            <a:ext cx="4276725" cy="1076325"/>
          </a:xfrm>
          <a:prstGeom prst="rect">
            <a:avLst/>
          </a:prstGeom>
          <a:noFill/>
          <a:ln w="9525">
            <a:noFill/>
            <a:miter lim="800000"/>
            <a:headEnd/>
            <a:tailEnd/>
          </a:ln>
        </p:spPr>
      </p:pic>
      <p:pic>
        <p:nvPicPr>
          <p:cNvPr id="13315" name="Picture 3"/>
          <p:cNvPicPr>
            <a:picLocks noChangeAspect="1" noChangeArrowheads="1"/>
          </p:cNvPicPr>
          <p:nvPr/>
        </p:nvPicPr>
        <p:blipFill>
          <a:blip r:embed="rId3" cstate="print"/>
          <a:srcRect/>
          <a:stretch>
            <a:fillRect/>
          </a:stretch>
        </p:blipFill>
        <p:spPr bwMode="auto">
          <a:xfrm>
            <a:off x="990600" y="3200400"/>
            <a:ext cx="5555512" cy="1447800"/>
          </a:xfrm>
          <a:prstGeom prst="rect">
            <a:avLst/>
          </a:prstGeom>
          <a:noFill/>
          <a:ln w="9525">
            <a:noFill/>
            <a:miter lim="800000"/>
            <a:headEnd/>
            <a:tailEnd/>
          </a:ln>
        </p:spPr>
      </p:pic>
    </p:spTree>
  </p:cSld>
  <p:clrMapOvr>
    <a:masterClrMapping/>
  </p:clrMapOvr>
  <p:transition>
    <p:fade/>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fontScale="90000"/>
          </a:bodyPr>
          <a:lstStyle/>
          <a:p>
            <a:r>
              <a:rPr lang="en-US" dirty="0" smtClean="0"/>
              <a:t>TEMPORAL (Valid-Time) RELATION</a:t>
            </a:r>
            <a:endParaRPr lang="en-US" dirty="0"/>
          </a:p>
        </p:txBody>
      </p:sp>
      <p:sp>
        <p:nvSpPr>
          <p:cNvPr id="7" name="TextBox 6"/>
          <p:cNvSpPr txBox="1"/>
          <p:nvPr/>
        </p:nvSpPr>
        <p:spPr>
          <a:xfrm>
            <a:off x="1066800" y="5791200"/>
            <a:ext cx="6934200" cy="646331"/>
          </a:xfrm>
          <a:prstGeom prst="rect">
            <a:avLst/>
          </a:prstGeom>
          <a:noFill/>
        </p:spPr>
        <p:txBody>
          <a:bodyPr wrap="square" rtlCol="0">
            <a:spAutoFit/>
          </a:bodyPr>
          <a:lstStyle/>
          <a:p>
            <a:r>
              <a:rPr lang="en-US" dirty="0"/>
              <a:t>u</a:t>
            </a:r>
            <a:r>
              <a:rPr lang="en-US" dirty="0" smtClean="0"/>
              <a:t>: TSQL UPDATE QUERY : Change the town named ‘ TUSCON ‘ to ‘ TUCSON’ (Sequence Query)</a:t>
            </a:r>
            <a:endParaRPr lang="en-US" dirty="0"/>
          </a:p>
        </p:txBody>
      </p:sp>
      <p:pic>
        <p:nvPicPr>
          <p:cNvPr id="8195" name="Picture 3"/>
          <p:cNvPicPr>
            <a:picLocks noGrp="1" noChangeAspect="1" noChangeArrowheads="1"/>
          </p:cNvPicPr>
          <p:nvPr>
            <p:ph sz="quarter" idx="1"/>
          </p:nvPr>
        </p:nvPicPr>
        <p:blipFill>
          <a:blip r:embed="rId2" cstate="print"/>
          <a:srcRect/>
          <a:stretch>
            <a:fillRect/>
          </a:stretch>
        </p:blipFill>
        <p:spPr bwMode="auto">
          <a:xfrm>
            <a:off x="533400" y="2590800"/>
            <a:ext cx="8119382" cy="2057400"/>
          </a:xfrm>
          <a:prstGeom prst="rect">
            <a:avLst/>
          </a:prstGeom>
          <a:noFill/>
          <a:ln w="9525">
            <a:noFill/>
            <a:miter lim="800000"/>
            <a:headEnd/>
            <a:tailEnd/>
          </a:ln>
        </p:spPr>
      </p:pic>
    </p:spTree>
  </p:cSld>
  <p:clrMapOvr>
    <a:masterClrMapping/>
  </p:clrMapOvr>
  <p:transition>
    <p:fade/>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fontScale="90000"/>
          </a:bodyPr>
          <a:lstStyle/>
          <a:p>
            <a:r>
              <a:rPr lang="en-US" dirty="0" smtClean="0"/>
              <a:t>TEMPORAL (Valid-Time) RELATION</a:t>
            </a:r>
            <a:endParaRPr lang="en-US" dirty="0"/>
          </a:p>
        </p:txBody>
      </p:sp>
      <p:pic>
        <p:nvPicPr>
          <p:cNvPr id="14338" name="Picture 2"/>
          <p:cNvPicPr>
            <a:picLocks noGrp="1" noChangeAspect="1" noChangeArrowheads="1"/>
          </p:cNvPicPr>
          <p:nvPr>
            <p:ph sz="quarter" idx="1"/>
          </p:nvPr>
        </p:nvPicPr>
        <p:blipFill>
          <a:blip r:embed="rId2" cstate="print"/>
          <a:srcRect/>
          <a:stretch>
            <a:fillRect/>
          </a:stretch>
        </p:blipFill>
        <p:spPr bwMode="auto">
          <a:xfrm>
            <a:off x="1143000" y="2590800"/>
            <a:ext cx="4485178" cy="1490662"/>
          </a:xfrm>
          <a:prstGeom prst="rect">
            <a:avLst/>
          </a:prstGeom>
          <a:noFill/>
          <a:ln w="9525">
            <a:noFill/>
            <a:miter lim="800000"/>
            <a:headEnd/>
            <a:tailEnd/>
          </a:ln>
        </p:spPr>
      </p:pic>
    </p:spTree>
  </p:cSld>
  <p:clrMapOvr>
    <a:masterClrMapping/>
  </p:clrMapOvr>
  <p:transition>
    <p:fade/>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fontScale="90000"/>
          </a:bodyPr>
          <a:lstStyle/>
          <a:p>
            <a:r>
              <a:rPr lang="en-US" dirty="0" smtClean="0"/>
              <a:t>TEMPORAL (Valid-Time) RELATION</a:t>
            </a:r>
            <a:endParaRPr lang="en-US" dirty="0"/>
          </a:p>
        </p:txBody>
      </p:sp>
      <p:sp>
        <p:nvSpPr>
          <p:cNvPr id="7" name="TextBox 6"/>
          <p:cNvSpPr txBox="1"/>
          <p:nvPr/>
        </p:nvSpPr>
        <p:spPr>
          <a:xfrm>
            <a:off x="1066800" y="5791200"/>
            <a:ext cx="6934200" cy="369332"/>
          </a:xfrm>
          <a:prstGeom prst="rect">
            <a:avLst/>
          </a:prstGeom>
          <a:noFill/>
        </p:spPr>
        <p:txBody>
          <a:bodyPr wrap="square" rtlCol="0">
            <a:spAutoFit/>
          </a:bodyPr>
          <a:lstStyle/>
          <a:p>
            <a:r>
              <a:rPr lang="en-US" dirty="0" smtClean="0"/>
              <a:t>q: Who was given SALARY raises ? (Non Sequence Query)</a:t>
            </a:r>
            <a:endParaRPr lang="en-US" dirty="0"/>
          </a:p>
        </p:txBody>
      </p:sp>
      <p:pic>
        <p:nvPicPr>
          <p:cNvPr id="9219" name="Picture 3"/>
          <p:cNvPicPr>
            <a:picLocks noGrp="1" noChangeAspect="1" noChangeArrowheads="1"/>
          </p:cNvPicPr>
          <p:nvPr>
            <p:ph sz="quarter" idx="1"/>
          </p:nvPr>
        </p:nvPicPr>
        <p:blipFill>
          <a:blip r:embed="rId2" cstate="print"/>
          <a:srcRect/>
          <a:stretch>
            <a:fillRect/>
          </a:stretch>
        </p:blipFill>
        <p:spPr bwMode="auto">
          <a:xfrm>
            <a:off x="741795" y="2057400"/>
            <a:ext cx="7181417" cy="3257550"/>
          </a:xfrm>
          <a:prstGeom prst="rect">
            <a:avLst/>
          </a:prstGeom>
          <a:noFill/>
          <a:ln w="9525">
            <a:noFill/>
            <a:miter lim="800000"/>
            <a:headEnd/>
            <a:tailEnd/>
          </a:ln>
        </p:spPr>
      </p:pic>
    </p:spTree>
  </p:cSld>
  <p:clrMapOvr>
    <a:masterClrMapping/>
  </p:clrMapOvr>
  <p:transition>
    <p:fade/>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fontScale="90000"/>
          </a:bodyPr>
          <a:lstStyle/>
          <a:p>
            <a:r>
              <a:rPr lang="en-US" dirty="0" smtClean="0"/>
              <a:t>TEMPORAL (Valid-Time) RELATION</a:t>
            </a:r>
            <a:endParaRPr lang="en-US" dirty="0"/>
          </a:p>
        </p:txBody>
      </p:sp>
      <p:pic>
        <p:nvPicPr>
          <p:cNvPr id="15363" name="Picture 3"/>
          <p:cNvPicPr>
            <a:picLocks noGrp="1" noChangeAspect="1" noChangeArrowheads="1"/>
          </p:cNvPicPr>
          <p:nvPr>
            <p:ph sz="quarter" idx="1"/>
          </p:nvPr>
        </p:nvPicPr>
        <p:blipFill>
          <a:blip r:embed="rId2" cstate="print"/>
          <a:srcRect/>
          <a:stretch>
            <a:fillRect/>
          </a:stretch>
        </p:blipFill>
        <p:spPr bwMode="auto">
          <a:xfrm>
            <a:off x="609600" y="1600200"/>
            <a:ext cx="6219825" cy="1838325"/>
          </a:xfrm>
          <a:prstGeom prst="rect">
            <a:avLst/>
          </a:prstGeom>
          <a:noFill/>
          <a:ln w="9525">
            <a:noFill/>
            <a:miter lim="800000"/>
            <a:headEnd/>
            <a:tailEnd/>
          </a:ln>
        </p:spPr>
      </p:pic>
      <p:pic>
        <p:nvPicPr>
          <p:cNvPr id="15364" name="Picture 4"/>
          <p:cNvPicPr>
            <a:picLocks noChangeAspect="1" noChangeArrowheads="1"/>
          </p:cNvPicPr>
          <p:nvPr/>
        </p:nvPicPr>
        <p:blipFill>
          <a:blip r:embed="rId3" cstate="print"/>
          <a:srcRect/>
          <a:stretch>
            <a:fillRect/>
          </a:stretch>
        </p:blipFill>
        <p:spPr bwMode="auto">
          <a:xfrm>
            <a:off x="4267200" y="3124200"/>
            <a:ext cx="4229100" cy="1190625"/>
          </a:xfrm>
          <a:prstGeom prst="rect">
            <a:avLst/>
          </a:prstGeom>
          <a:noFill/>
          <a:ln w="9525">
            <a:noFill/>
            <a:miter lim="800000"/>
            <a:headEnd/>
            <a:tailEnd/>
          </a:ln>
        </p:spPr>
      </p:pic>
      <p:pic>
        <p:nvPicPr>
          <p:cNvPr id="15365" name="Picture 5"/>
          <p:cNvPicPr>
            <a:picLocks noChangeAspect="1" noChangeArrowheads="1"/>
          </p:cNvPicPr>
          <p:nvPr/>
        </p:nvPicPr>
        <p:blipFill>
          <a:blip r:embed="rId4" cstate="print"/>
          <a:srcRect/>
          <a:stretch>
            <a:fillRect/>
          </a:stretch>
        </p:blipFill>
        <p:spPr bwMode="auto">
          <a:xfrm>
            <a:off x="304800" y="4267200"/>
            <a:ext cx="7410450" cy="1104900"/>
          </a:xfrm>
          <a:prstGeom prst="rect">
            <a:avLst/>
          </a:prstGeom>
          <a:noFill/>
          <a:ln w="9525">
            <a:noFill/>
            <a:miter lim="800000"/>
            <a:headEnd/>
            <a:tailEnd/>
          </a:ln>
        </p:spPr>
      </p:pic>
      <p:pic>
        <p:nvPicPr>
          <p:cNvPr id="15366" name="Picture 6"/>
          <p:cNvPicPr>
            <a:picLocks noChangeAspect="1" noChangeArrowheads="1"/>
          </p:cNvPicPr>
          <p:nvPr/>
        </p:nvPicPr>
        <p:blipFill>
          <a:blip r:embed="rId5" cstate="print"/>
          <a:srcRect/>
          <a:stretch>
            <a:fillRect/>
          </a:stretch>
        </p:blipFill>
        <p:spPr bwMode="auto">
          <a:xfrm>
            <a:off x="5562600" y="5486400"/>
            <a:ext cx="1095375" cy="685800"/>
          </a:xfrm>
          <a:prstGeom prst="rect">
            <a:avLst/>
          </a:prstGeom>
          <a:noFill/>
          <a:ln w="9525">
            <a:noFill/>
            <a:miter lim="800000"/>
            <a:headEnd/>
            <a:tailEnd/>
          </a:ln>
        </p:spPr>
      </p:pic>
    </p:spTree>
  </p:cSld>
  <p:clrMapOvr>
    <a:masterClrMapping/>
  </p:clrMapOvr>
  <p:transition>
    <p:fade/>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fontScale="90000"/>
          </a:bodyPr>
          <a:lstStyle/>
          <a:p>
            <a:r>
              <a:rPr lang="en-US" dirty="0" smtClean="0"/>
              <a:t>TEMPORAL (Valid-Time) RELATION</a:t>
            </a:r>
            <a:endParaRPr lang="en-US" dirty="0"/>
          </a:p>
        </p:txBody>
      </p:sp>
      <p:sp>
        <p:nvSpPr>
          <p:cNvPr id="7" name="TextBox 6"/>
          <p:cNvSpPr txBox="1"/>
          <p:nvPr/>
        </p:nvSpPr>
        <p:spPr>
          <a:xfrm>
            <a:off x="1066800" y="5791200"/>
            <a:ext cx="6934200" cy="646331"/>
          </a:xfrm>
          <a:prstGeom prst="rect">
            <a:avLst/>
          </a:prstGeom>
          <a:noFill/>
        </p:spPr>
        <p:txBody>
          <a:bodyPr wrap="square" rtlCol="0">
            <a:spAutoFit/>
          </a:bodyPr>
          <a:lstStyle/>
          <a:p>
            <a:r>
              <a:rPr lang="en-US" dirty="0"/>
              <a:t>U</a:t>
            </a:r>
            <a:r>
              <a:rPr lang="en-US" dirty="0" smtClean="0"/>
              <a:t>: Give employees 5% raise if they never had a raise before? (Non Sequence Query)</a:t>
            </a:r>
            <a:endParaRPr lang="en-US" dirty="0"/>
          </a:p>
        </p:txBody>
      </p:sp>
      <p:pic>
        <p:nvPicPr>
          <p:cNvPr id="10242" name="Picture 2"/>
          <p:cNvPicPr>
            <a:picLocks noGrp="1" noChangeAspect="1" noChangeArrowheads="1"/>
          </p:cNvPicPr>
          <p:nvPr>
            <p:ph sz="quarter" idx="1"/>
          </p:nvPr>
        </p:nvPicPr>
        <p:blipFill>
          <a:blip r:embed="rId2" cstate="print"/>
          <a:srcRect/>
          <a:stretch>
            <a:fillRect/>
          </a:stretch>
        </p:blipFill>
        <p:spPr bwMode="auto">
          <a:xfrm>
            <a:off x="762000" y="2819400"/>
            <a:ext cx="7842250" cy="1981200"/>
          </a:xfrm>
          <a:prstGeom prst="rect">
            <a:avLst/>
          </a:prstGeom>
          <a:noFill/>
          <a:ln w="9525">
            <a:noFill/>
            <a:miter lim="800000"/>
            <a:headEnd/>
            <a:tailEnd/>
          </a:ln>
        </p:spPr>
      </p:pic>
    </p:spTree>
  </p:cSld>
  <p:clrMapOvr>
    <a:masterClrMapping/>
  </p:clrMapOvr>
  <p:transition>
    <p:fade/>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fontScale="90000"/>
          </a:bodyPr>
          <a:lstStyle/>
          <a:p>
            <a:r>
              <a:rPr lang="en-US" dirty="0" smtClean="0"/>
              <a:t>TEMPORAL (Valid-Time) RELATION</a:t>
            </a:r>
            <a:endParaRPr lang="en-US" dirty="0"/>
          </a:p>
        </p:txBody>
      </p:sp>
      <p:pic>
        <p:nvPicPr>
          <p:cNvPr id="16386" name="Picture 2"/>
          <p:cNvPicPr>
            <a:picLocks noGrp="1" noChangeAspect="1" noChangeArrowheads="1"/>
          </p:cNvPicPr>
          <p:nvPr>
            <p:ph sz="quarter" idx="1"/>
          </p:nvPr>
        </p:nvPicPr>
        <p:blipFill>
          <a:blip r:embed="rId2" cstate="print"/>
          <a:srcRect/>
          <a:stretch>
            <a:fillRect/>
          </a:stretch>
        </p:blipFill>
        <p:spPr bwMode="auto">
          <a:xfrm>
            <a:off x="457200" y="1600200"/>
            <a:ext cx="4724400" cy="2186722"/>
          </a:xfrm>
          <a:prstGeom prst="rect">
            <a:avLst/>
          </a:prstGeom>
          <a:noFill/>
          <a:ln w="9525">
            <a:noFill/>
            <a:miter lim="800000"/>
            <a:headEnd/>
            <a:tailEnd/>
          </a:ln>
        </p:spPr>
      </p:pic>
      <p:pic>
        <p:nvPicPr>
          <p:cNvPr id="16387" name="Picture 3"/>
          <p:cNvPicPr>
            <a:picLocks noChangeAspect="1" noChangeArrowheads="1"/>
          </p:cNvPicPr>
          <p:nvPr/>
        </p:nvPicPr>
        <p:blipFill>
          <a:blip r:embed="rId3" cstate="print"/>
          <a:srcRect/>
          <a:stretch>
            <a:fillRect/>
          </a:stretch>
        </p:blipFill>
        <p:spPr bwMode="auto">
          <a:xfrm>
            <a:off x="2590800" y="4876800"/>
            <a:ext cx="4210050" cy="1419225"/>
          </a:xfrm>
          <a:prstGeom prst="rect">
            <a:avLst/>
          </a:prstGeom>
          <a:noFill/>
          <a:ln w="9525">
            <a:noFill/>
            <a:miter lim="800000"/>
            <a:headEnd/>
            <a:tailEnd/>
          </a:ln>
        </p:spPr>
      </p:pic>
      <p:pic>
        <p:nvPicPr>
          <p:cNvPr id="16388" name="Picture 4"/>
          <p:cNvPicPr>
            <a:picLocks noChangeAspect="1" noChangeArrowheads="1"/>
          </p:cNvPicPr>
          <p:nvPr/>
        </p:nvPicPr>
        <p:blipFill>
          <a:blip r:embed="rId4" cstate="print"/>
          <a:srcRect/>
          <a:stretch>
            <a:fillRect/>
          </a:stretch>
        </p:blipFill>
        <p:spPr bwMode="auto">
          <a:xfrm>
            <a:off x="533400" y="3657600"/>
            <a:ext cx="7791450" cy="1209675"/>
          </a:xfrm>
          <a:prstGeom prst="rect">
            <a:avLst/>
          </a:prstGeom>
          <a:noFill/>
          <a:ln w="9525">
            <a:noFill/>
            <a:miter lim="800000"/>
            <a:headEnd/>
            <a:tailEnd/>
          </a:ln>
        </p:spPr>
      </p:pic>
    </p:spTree>
  </p:cSld>
  <p:clrMapOvr>
    <a:masterClrMapping/>
  </p:clrMapOvr>
  <p:transition>
    <p:fade/>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fontScale="90000"/>
          </a:bodyPr>
          <a:lstStyle/>
          <a:p>
            <a:r>
              <a:rPr lang="en-US" dirty="0" smtClean="0"/>
              <a:t>TEMPORAL (Valid-Time) RELATION</a:t>
            </a:r>
            <a:endParaRPr lang="en-US" dirty="0"/>
          </a:p>
        </p:txBody>
      </p:sp>
      <p:pic>
        <p:nvPicPr>
          <p:cNvPr id="17410" name="Picture 2"/>
          <p:cNvPicPr>
            <a:picLocks noGrp="1" noChangeAspect="1" noChangeArrowheads="1"/>
          </p:cNvPicPr>
          <p:nvPr>
            <p:ph sz="quarter" idx="1"/>
          </p:nvPr>
        </p:nvPicPr>
        <p:blipFill>
          <a:blip r:embed="rId2" cstate="print"/>
          <a:srcRect/>
          <a:stretch>
            <a:fillRect/>
          </a:stretch>
        </p:blipFill>
        <p:spPr bwMode="auto">
          <a:xfrm>
            <a:off x="685800" y="1752600"/>
            <a:ext cx="8048625" cy="2428875"/>
          </a:xfrm>
          <a:prstGeom prst="rect">
            <a:avLst/>
          </a:prstGeom>
          <a:noFill/>
          <a:ln w="9525">
            <a:noFill/>
            <a:miter lim="800000"/>
            <a:headEnd/>
            <a:tailEnd/>
          </a:ln>
        </p:spPr>
      </p:pic>
      <p:pic>
        <p:nvPicPr>
          <p:cNvPr id="17411" name="Picture 3"/>
          <p:cNvPicPr>
            <a:picLocks noChangeAspect="1" noChangeArrowheads="1"/>
          </p:cNvPicPr>
          <p:nvPr/>
        </p:nvPicPr>
        <p:blipFill>
          <a:blip r:embed="rId3" cstate="print"/>
          <a:srcRect/>
          <a:stretch>
            <a:fillRect/>
          </a:stretch>
        </p:blipFill>
        <p:spPr bwMode="auto">
          <a:xfrm>
            <a:off x="1371600" y="4495800"/>
            <a:ext cx="4771697" cy="1828800"/>
          </a:xfrm>
          <a:prstGeom prst="rect">
            <a:avLst/>
          </a:prstGeom>
          <a:noFill/>
          <a:ln w="9525">
            <a:noFill/>
            <a:miter lim="800000"/>
            <a:headEnd/>
            <a:tailEnd/>
          </a:ln>
        </p:spPr>
      </p:pic>
    </p:spTree>
  </p:cSld>
  <p:clrMapOvr>
    <a:masterClrMapping/>
  </p:clrMapOvr>
  <p:transition>
    <p:fade/>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idx="1"/>
          </p:nvPr>
        </p:nvSpPr>
        <p:spPr/>
        <p:txBody>
          <a:bodyPr/>
          <a:lstStyle/>
          <a:p>
            <a:r>
              <a:rPr lang="en-US" dirty="0" smtClean="0"/>
              <a:t>Problem Definition</a:t>
            </a:r>
            <a:endParaRPr lang="en-US" dirty="0"/>
          </a:p>
        </p:txBody>
      </p:sp>
      <p:sp>
        <p:nvSpPr>
          <p:cNvPr id="4" name="Title 3"/>
          <p:cNvSpPr>
            <a:spLocks noGrp="1"/>
          </p:cNvSpPr>
          <p:nvPr>
            <p:ph type="title"/>
          </p:nvPr>
        </p:nvSpPr>
        <p:spPr/>
        <p:txBody>
          <a:bodyPr/>
          <a:lstStyle/>
          <a:p>
            <a:r>
              <a:rPr lang="en-US" dirty="0" smtClean="0"/>
              <a:t>TSQL2(Transaction Time)</a:t>
            </a:r>
            <a:endParaRPr lang="en-US"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Transaction Time</a:t>
            </a:r>
            <a:endParaRPr lang="en-US" dirty="0"/>
          </a:p>
        </p:txBody>
      </p:sp>
      <p:sp>
        <p:nvSpPr>
          <p:cNvPr id="3" name="Content Placeholder 2"/>
          <p:cNvSpPr>
            <a:spLocks noGrp="1"/>
          </p:cNvSpPr>
          <p:nvPr>
            <p:ph sz="quarter" idx="1"/>
          </p:nvPr>
        </p:nvSpPr>
        <p:spPr/>
        <p:txBody>
          <a:bodyPr/>
          <a:lstStyle/>
          <a:p>
            <a:endParaRPr lang="en-US" dirty="0" smtClean="0"/>
          </a:p>
          <a:p>
            <a:r>
              <a:rPr lang="en-US" dirty="0" smtClean="0"/>
              <a:t>What is the need?</a:t>
            </a:r>
          </a:p>
          <a:p>
            <a:pPr lvl="1">
              <a:buFont typeface="Wingdings" pitchFamily="2" charset="2"/>
              <a:buChar char="§"/>
            </a:pPr>
            <a:r>
              <a:rPr lang="en-US" dirty="0" smtClean="0"/>
              <a:t>Applications need to keep track of the past states of the database, often for auditing requirements</a:t>
            </a:r>
          </a:p>
          <a:p>
            <a:pPr lvl="1">
              <a:buFont typeface="Wingdings" pitchFamily="2" charset="2"/>
              <a:buChar char="§"/>
            </a:pPr>
            <a:r>
              <a:rPr lang="en-US" dirty="0" smtClean="0"/>
              <a:t>Changes are not allowed on the past states; that would prevent secure auditing. Instead, compensating transactions are used to correct errors.</a:t>
            </a:r>
          </a:p>
          <a:p>
            <a:endParaRPr lang="en-US" dirty="0"/>
          </a:p>
        </p:txBody>
      </p:sp>
    </p:spTree>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	</a:t>
            </a:r>
            <a:endParaRPr lang="en-US" dirty="0"/>
          </a:p>
        </p:txBody>
      </p:sp>
      <p:sp>
        <p:nvSpPr>
          <p:cNvPr id="3" name="Content Placeholder 2"/>
          <p:cNvSpPr>
            <a:spLocks noGrp="1"/>
          </p:cNvSpPr>
          <p:nvPr>
            <p:ph sz="quarter" idx="1"/>
          </p:nvPr>
        </p:nvSpPr>
        <p:spPr/>
        <p:txBody>
          <a:bodyPr>
            <a:normAutofit fontScale="92500" lnSpcReduction="10000"/>
          </a:bodyPr>
          <a:lstStyle/>
          <a:p>
            <a:endParaRPr lang="en-US" dirty="0" smtClean="0"/>
          </a:p>
          <a:p>
            <a:r>
              <a:rPr lang="en-US" dirty="0" smtClean="0"/>
              <a:t>Element of TIME in DB</a:t>
            </a:r>
          </a:p>
          <a:p>
            <a:pPr>
              <a:buNone/>
            </a:pPr>
            <a:r>
              <a:rPr lang="en-US" dirty="0" smtClean="0"/>
              <a:t>   </a:t>
            </a:r>
          </a:p>
          <a:p>
            <a:pPr>
              <a:buNone/>
            </a:pPr>
            <a:r>
              <a:rPr lang="en-US" dirty="0" smtClean="0"/>
              <a:t>   Queries like…</a:t>
            </a:r>
          </a:p>
          <a:p>
            <a:r>
              <a:rPr lang="en-US" dirty="0" smtClean="0"/>
              <a:t>What happened at that time? (Simple)</a:t>
            </a:r>
          </a:p>
          <a:p>
            <a:pPr>
              <a:buNone/>
            </a:pPr>
            <a:r>
              <a:rPr lang="en-US" dirty="0" smtClean="0"/>
              <a:t>	</a:t>
            </a:r>
            <a:r>
              <a:rPr lang="en-US" dirty="0" err="1" smtClean="0"/>
              <a:t>e.g</a:t>
            </a:r>
            <a:r>
              <a:rPr lang="en-US" dirty="0" smtClean="0"/>
              <a:t> What was Mark’s salary when he joined?</a:t>
            </a:r>
          </a:p>
          <a:p>
            <a:endParaRPr lang="en-US" dirty="0" smtClean="0"/>
          </a:p>
          <a:p>
            <a:r>
              <a:rPr lang="en-US" dirty="0" smtClean="0"/>
              <a:t>What has happened from then till now? (Complex) </a:t>
            </a:r>
          </a:p>
          <a:p>
            <a:pPr>
              <a:buNone/>
            </a:pPr>
            <a:r>
              <a:rPr lang="en-US" dirty="0" smtClean="0"/>
              <a:t>	</a:t>
            </a:r>
            <a:r>
              <a:rPr lang="en-US" dirty="0" err="1" smtClean="0"/>
              <a:t>e.g</a:t>
            </a:r>
            <a:r>
              <a:rPr lang="en-US" dirty="0" smtClean="0"/>
              <a:t> </a:t>
            </a:r>
            <a:r>
              <a:rPr lang="en-US" dirty="0" smtClean="0"/>
              <a:t>Which employees got a </a:t>
            </a:r>
            <a:r>
              <a:rPr lang="en-US" smtClean="0"/>
              <a:t>raise in past year?</a:t>
            </a:r>
            <a:endParaRPr lang="en-US" dirty="0" smtClean="0"/>
          </a:p>
        </p:txBody>
      </p:sp>
    </p:spTree>
  </p:cSld>
  <p:clrMapOvr>
    <a:masterClrMapping/>
  </p:clrMapOvr>
  <p:transition>
    <p:fade/>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Transaction Time</a:t>
            </a:r>
            <a:endParaRPr lang="en-US" dirty="0"/>
          </a:p>
        </p:txBody>
      </p:sp>
      <p:sp>
        <p:nvSpPr>
          <p:cNvPr id="3" name="Content Placeholder 2"/>
          <p:cNvSpPr>
            <a:spLocks noGrp="1"/>
          </p:cNvSpPr>
          <p:nvPr>
            <p:ph sz="quarter" idx="1"/>
          </p:nvPr>
        </p:nvSpPr>
        <p:spPr/>
        <p:txBody>
          <a:bodyPr/>
          <a:lstStyle/>
          <a:p>
            <a:endParaRPr lang="en-US" dirty="0" smtClean="0"/>
          </a:p>
          <a:p>
            <a:r>
              <a:rPr lang="en-US" dirty="0" smtClean="0"/>
              <a:t>What is the need?</a:t>
            </a:r>
          </a:p>
          <a:p>
            <a:pPr lvl="1">
              <a:buFont typeface="Wingdings" pitchFamily="2" charset="2"/>
              <a:buChar char="§"/>
            </a:pPr>
            <a:r>
              <a:rPr lang="en-US" dirty="0" smtClean="0"/>
              <a:t>We find out that the telephone bill for a department is unusually high, so we ask “How many employees have been in each department" to get a start. </a:t>
            </a:r>
          </a:p>
          <a:p>
            <a:endParaRPr lang="en-US" dirty="0"/>
          </a:p>
        </p:txBody>
      </p:sp>
    </p:spTree>
  </p:cSld>
  <p:clrMapOvr>
    <a:masterClrMapping/>
  </p:clrMapOvr>
  <p:transition>
    <p:fade/>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Transaction Time</a:t>
            </a:r>
            <a:endParaRPr lang="en-US" dirty="0"/>
          </a:p>
        </p:txBody>
      </p:sp>
      <p:sp>
        <p:nvSpPr>
          <p:cNvPr id="3" name="Content Placeholder 2"/>
          <p:cNvSpPr>
            <a:spLocks noGrp="1"/>
          </p:cNvSpPr>
          <p:nvPr>
            <p:ph sz="quarter" idx="1"/>
          </p:nvPr>
        </p:nvSpPr>
        <p:spPr/>
        <p:txBody>
          <a:bodyPr>
            <a:normAutofit/>
          </a:bodyPr>
          <a:lstStyle/>
          <a:p>
            <a:endParaRPr lang="en-US" dirty="0" smtClean="0"/>
          </a:p>
          <a:p>
            <a:r>
              <a:rPr lang="en-US" dirty="0" smtClean="0"/>
              <a:t>What is the need?</a:t>
            </a:r>
          </a:p>
          <a:p>
            <a:pPr lvl="1">
              <a:buFont typeface="Wingdings" pitchFamily="2" charset="2"/>
              <a:buChar char="§"/>
            </a:pPr>
            <a:r>
              <a:rPr lang="en-US" dirty="0" smtClean="0"/>
              <a:t>It turns out that one of the departments shows an unreasonable number of current employees (more than 25). </a:t>
            </a:r>
          </a:p>
          <a:p>
            <a:pPr lvl="1">
              <a:buFont typeface="Wingdings" pitchFamily="2" charset="2"/>
              <a:buChar char="§"/>
            </a:pPr>
            <a:r>
              <a:rPr lang="en-US" dirty="0" smtClean="0"/>
              <a:t>When was the error introduced? </a:t>
            </a:r>
          </a:p>
          <a:p>
            <a:pPr lvl="1">
              <a:buFont typeface="Wingdings" pitchFamily="2" charset="2"/>
              <a:buChar char="§"/>
            </a:pPr>
            <a:r>
              <a:rPr lang="en-US" dirty="0" smtClean="0"/>
              <a:t>How long has the database been incorrect? The query “When did we think that departments are overly large?“ provides an initial answer, but is also very difficult to express in SQL.</a:t>
            </a:r>
          </a:p>
          <a:p>
            <a:endParaRPr lang="en-US" dirty="0"/>
          </a:p>
        </p:txBody>
      </p:sp>
    </p:spTree>
  </p:cSld>
  <p:clrMapOvr>
    <a:masterClrMapping/>
  </p:clrMapOvr>
  <p:transition>
    <p:fade/>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idx="1"/>
          </p:nvPr>
        </p:nvSpPr>
        <p:spPr/>
        <p:txBody>
          <a:bodyPr/>
          <a:lstStyle/>
          <a:p>
            <a:r>
              <a:rPr lang="en-US" dirty="0" smtClean="0"/>
              <a:t>Quick Tour</a:t>
            </a:r>
            <a:endParaRPr lang="en-US" dirty="0"/>
          </a:p>
        </p:txBody>
      </p:sp>
      <p:sp>
        <p:nvSpPr>
          <p:cNvPr id="4" name="Title 3"/>
          <p:cNvSpPr>
            <a:spLocks noGrp="1"/>
          </p:cNvSpPr>
          <p:nvPr>
            <p:ph type="title"/>
          </p:nvPr>
        </p:nvSpPr>
        <p:spPr/>
        <p:txBody>
          <a:bodyPr>
            <a:normAutofit fontScale="90000"/>
          </a:bodyPr>
          <a:lstStyle/>
          <a:p>
            <a:r>
              <a:rPr lang="en-US" dirty="0" smtClean="0"/>
              <a:t>TSQL2 (Transaction Time Relations)	</a:t>
            </a:r>
            <a:endParaRPr lang="en-US" dirty="0"/>
          </a:p>
        </p:txBody>
      </p:sp>
      <p:pic>
        <p:nvPicPr>
          <p:cNvPr id="9" name="Picture 10"/>
          <p:cNvPicPr>
            <a:picLocks noChangeAspect="1" noChangeArrowheads="1"/>
          </p:cNvPicPr>
          <p:nvPr/>
        </p:nvPicPr>
        <p:blipFill>
          <a:blip r:embed="rId2" cstate="print"/>
          <a:srcRect/>
          <a:stretch>
            <a:fillRect/>
          </a:stretch>
        </p:blipFill>
        <p:spPr bwMode="auto">
          <a:xfrm>
            <a:off x="228600" y="3352800"/>
            <a:ext cx="4572000" cy="1296988"/>
          </a:xfrm>
          <a:prstGeom prst="rect">
            <a:avLst/>
          </a:prstGeom>
          <a:noFill/>
          <a:ln w="9525">
            <a:noFill/>
            <a:miter lim="800000"/>
            <a:headEnd/>
            <a:tailEnd/>
          </a:ln>
          <a:effectLst/>
        </p:spPr>
      </p:pic>
      <p:pic>
        <p:nvPicPr>
          <p:cNvPr id="10" name="Picture 11"/>
          <p:cNvPicPr>
            <a:picLocks noChangeAspect="1" noChangeArrowheads="1"/>
          </p:cNvPicPr>
          <p:nvPr/>
        </p:nvPicPr>
        <p:blipFill>
          <a:blip r:embed="rId3" cstate="print"/>
          <a:srcRect/>
          <a:stretch>
            <a:fillRect/>
          </a:stretch>
        </p:blipFill>
        <p:spPr bwMode="auto">
          <a:xfrm>
            <a:off x="3657600" y="4800600"/>
            <a:ext cx="5172075" cy="1562100"/>
          </a:xfrm>
          <a:prstGeom prst="rect">
            <a:avLst/>
          </a:prstGeom>
          <a:noFill/>
          <a:ln w="9525">
            <a:noFill/>
            <a:miter lim="800000"/>
            <a:headEnd/>
            <a:tailEnd/>
          </a:ln>
          <a:effectLst/>
        </p:spPr>
      </p:pic>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TEMPORAL RELATION(Transaction Time)</a:t>
            </a:r>
            <a:endParaRPr lang="en-US" dirty="0"/>
          </a:p>
        </p:txBody>
      </p:sp>
      <p:pic>
        <p:nvPicPr>
          <p:cNvPr id="18434" name="Picture 2"/>
          <p:cNvPicPr>
            <a:picLocks noGrp="1" noChangeAspect="1" noChangeArrowheads="1"/>
          </p:cNvPicPr>
          <p:nvPr>
            <p:ph sz="quarter" idx="1"/>
          </p:nvPr>
        </p:nvPicPr>
        <p:blipFill>
          <a:blip r:embed="rId2" cstate="print"/>
          <a:srcRect/>
          <a:stretch>
            <a:fillRect/>
          </a:stretch>
        </p:blipFill>
        <p:spPr bwMode="auto">
          <a:xfrm>
            <a:off x="838200" y="1981200"/>
            <a:ext cx="4657725" cy="342900"/>
          </a:xfrm>
          <a:prstGeom prst="rect">
            <a:avLst/>
          </a:prstGeom>
          <a:noFill/>
          <a:ln w="9525">
            <a:noFill/>
            <a:miter lim="800000"/>
            <a:headEnd/>
            <a:tailEnd/>
          </a:ln>
        </p:spPr>
      </p:pic>
      <p:pic>
        <p:nvPicPr>
          <p:cNvPr id="18435" name="Picture 3"/>
          <p:cNvPicPr>
            <a:picLocks noChangeAspect="1" noChangeArrowheads="1"/>
          </p:cNvPicPr>
          <p:nvPr/>
        </p:nvPicPr>
        <p:blipFill>
          <a:blip r:embed="rId3" cstate="print"/>
          <a:srcRect/>
          <a:stretch>
            <a:fillRect/>
          </a:stretch>
        </p:blipFill>
        <p:spPr bwMode="auto">
          <a:xfrm>
            <a:off x="838200" y="2819400"/>
            <a:ext cx="3955312" cy="914400"/>
          </a:xfrm>
          <a:prstGeom prst="rect">
            <a:avLst/>
          </a:prstGeom>
          <a:noFill/>
          <a:ln w="9525">
            <a:noFill/>
            <a:miter lim="800000"/>
            <a:headEnd/>
            <a:tailEnd/>
          </a:ln>
        </p:spPr>
      </p:pic>
      <p:pic>
        <p:nvPicPr>
          <p:cNvPr id="18436" name="Picture 4"/>
          <p:cNvPicPr>
            <a:picLocks noChangeAspect="1" noChangeArrowheads="1"/>
          </p:cNvPicPr>
          <p:nvPr/>
        </p:nvPicPr>
        <p:blipFill>
          <a:blip r:embed="rId4" cstate="print"/>
          <a:srcRect/>
          <a:stretch>
            <a:fillRect/>
          </a:stretch>
        </p:blipFill>
        <p:spPr bwMode="auto">
          <a:xfrm>
            <a:off x="762000" y="4572000"/>
            <a:ext cx="4333875" cy="1047750"/>
          </a:xfrm>
          <a:prstGeom prst="rect">
            <a:avLst/>
          </a:prstGeom>
          <a:noFill/>
          <a:ln w="9525">
            <a:noFill/>
            <a:miter lim="800000"/>
            <a:headEnd/>
            <a:tailEnd/>
          </a:ln>
        </p:spPr>
      </p:pic>
    </p:spTree>
  </p:cSld>
  <p:clrMapOvr>
    <a:masterClrMapping/>
  </p:clrMapOvr>
  <p:transition>
    <p:fade/>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TEMPORAL RELATION(Transaction Time)</a:t>
            </a:r>
            <a:endParaRPr lang="en-US" dirty="0"/>
          </a:p>
        </p:txBody>
      </p:sp>
      <p:pic>
        <p:nvPicPr>
          <p:cNvPr id="1026" name="Picture 2"/>
          <p:cNvPicPr>
            <a:picLocks noGrp="1" noChangeAspect="1" noChangeArrowheads="1"/>
          </p:cNvPicPr>
          <p:nvPr>
            <p:ph sz="quarter" idx="1"/>
          </p:nvPr>
        </p:nvPicPr>
        <p:blipFill>
          <a:blip r:embed="rId2" cstate="print"/>
          <a:stretch>
            <a:fillRect/>
          </a:stretch>
        </p:blipFill>
        <p:spPr bwMode="auto">
          <a:xfrm>
            <a:off x="914400" y="1828800"/>
            <a:ext cx="7391400" cy="2362200"/>
          </a:xfrm>
          <a:prstGeom prst="rect">
            <a:avLst/>
          </a:prstGeom>
          <a:noFill/>
          <a:ln w="9525">
            <a:noFill/>
            <a:miter lim="800000"/>
            <a:headEnd/>
            <a:tailEnd/>
          </a:ln>
        </p:spPr>
      </p:pic>
      <p:sp>
        <p:nvSpPr>
          <p:cNvPr id="5" name="Content Placeholder 4"/>
          <p:cNvSpPr>
            <a:spLocks noGrp="1"/>
          </p:cNvSpPr>
          <p:nvPr>
            <p:ph sz="quarter" idx="2"/>
          </p:nvPr>
        </p:nvSpPr>
        <p:spPr>
          <a:xfrm>
            <a:off x="685800" y="4571999"/>
            <a:ext cx="8045301" cy="1589567"/>
          </a:xfrm>
        </p:spPr>
        <p:txBody>
          <a:bodyPr/>
          <a:lstStyle/>
          <a:p>
            <a:r>
              <a:rPr lang="en-US" dirty="0" smtClean="0"/>
              <a:t>Jake hiring – reflects single hiring but changes in the modeled reality and the transaction time</a:t>
            </a:r>
            <a:endParaRPr lang="en-US" dirty="0"/>
          </a:p>
        </p:txBody>
      </p:sp>
    </p:spTree>
  </p:cSld>
  <p:clrMapOvr>
    <a:masterClrMapping/>
  </p:clrMapOvr>
  <p:transition>
    <p:fade/>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TEMPORAL RELATION(Transaction Time)</a:t>
            </a:r>
            <a:endParaRPr lang="en-US" dirty="0"/>
          </a:p>
        </p:txBody>
      </p:sp>
      <p:pic>
        <p:nvPicPr>
          <p:cNvPr id="19458" name="Picture 2"/>
          <p:cNvPicPr>
            <a:picLocks noGrp="1" noChangeAspect="1" noChangeArrowheads="1"/>
          </p:cNvPicPr>
          <p:nvPr>
            <p:ph sz="quarter" idx="1"/>
          </p:nvPr>
        </p:nvPicPr>
        <p:blipFill>
          <a:blip r:embed="rId2" cstate="print"/>
          <a:srcRect/>
          <a:stretch>
            <a:fillRect/>
          </a:stretch>
        </p:blipFill>
        <p:spPr bwMode="auto">
          <a:xfrm>
            <a:off x="762000" y="3200400"/>
            <a:ext cx="4981575" cy="590550"/>
          </a:xfrm>
          <a:prstGeom prst="rect">
            <a:avLst/>
          </a:prstGeom>
          <a:noFill/>
          <a:ln w="9525">
            <a:noFill/>
            <a:miter lim="800000"/>
            <a:headEnd/>
            <a:tailEnd/>
          </a:ln>
        </p:spPr>
      </p:pic>
      <p:pic>
        <p:nvPicPr>
          <p:cNvPr id="19459" name="Picture 3"/>
          <p:cNvPicPr>
            <a:picLocks noChangeAspect="1" noChangeArrowheads="1"/>
          </p:cNvPicPr>
          <p:nvPr/>
        </p:nvPicPr>
        <p:blipFill>
          <a:blip r:embed="rId3" cstate="print"/>
          <a:srcRect/>
          <a:stretch>
            <a:fillRect/>
          </a:stretch>
        </p:blipFill>
        <p:spPr bwMode="auto">
          <a:xfrm>
            <a:off x="0" y="4495800"/>
            <a:ext cx="8839200" cy="1419225"/>
          </a:xfrm>
          <a:prstGeom prst="rect">
            <a:avLst/>
          </a:prstGeom>
          <a:noFill/>
          <a:ln w="9525">
            <a:noFill/>
            <a:miter lim="800000"/>
            <a:headEnd/>
            <a:tailEnd/>
          </a:ln>
        </p:spPr>
      </p:pic>
      <p:pic>
        <p:nvPicPr>
          <p:cNvPr id="19460" name="Picture 4"/>
          <p:cNvPicPr>
            <a:picLocks noChangeAspect="1" noChangeArrowheads="1"/>
          </p:cNvPicPr>
          <p:nvPr/>
        </p:nvPicPr>
        <p:blipFill>
          <a:blip r:embed="rId4" cstate="print"/>
          <a:srcRect/>
          <a:stretch>
            <a:fillRect/>
          </a:stretch>
        </p:blipFill>
        <p:spPr bwMode="auto">
          <a:xfrm>
            <a:off x="304800" y="1752600"/>
            <a:ext cx="8582025" cy="1257300"/>
          </a:xfrm>
          <a:prstGeom prst="rect">
            <a:avLst/>
          </a:prstGeom>
          <a:noFill/>
          <a:ln w="9525">
            <a:noFill/>
            <a:miter lim="800000"/>
            <a:headEnd/>
            <a:tailEnd/>
          </a:ln>
        </p:spPr>
      </p:pic>
    </p:spTree>
  </p:cSld>
  <p:clrMapOvr>
    <a:masterClrMapping/>
  </p:clrMapOvr>
  <p:transition>
    <p:fade/>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TEMPORAL RELATION(Transaction Time)</a:t>
            </a:r>
            <a:endParaRPr lang="en-US" dirty="0"/>
          </a:p>
        </p:txBody>
      </p:sp>
      <p:pic>
        <p:nvPicPr>
          <p:cNvPr id="21506" name="Picture 2"/>
          <p:cNvPicPr>
            <a:picLocks noChangeAspect="1" noChangeArrowheads="1"/>
          </p:cNvPicPr>
          <p:nvPr/>
        </p:nvPicPr>
        <p:blipFill>
          <a:blip r:embed="rId2" cstate="print"/>
          <a:srcRect/>
          <a:stretch>
            <a:fillRect/>
          </a:stretch>
        </p:blipFill>
        <p:spPr bwMode="auto">
          <a:xfrm>
            <a:off x="685800" y="1676400"/>
            <a:ext cx="4010025" cy="1152525"/>
          </a:xfrm>
          <a:prstGeom prst="rect">
            <a:avLst/>
          </a:prstGeom>
          <a:noFill/>
          <a:ln w="9525">
            <a:noFill/>
            <a:miter lim="800000"/>
            <a:headEnd/>
            <a:tailEnd/>
          </a:ln>
        </p:spPr>
      </p:pic>
      <p:pic>
        <p:nvPicPr>
          <p:cNvPr id="21507" name="Picture 3"/>
          <p:cNvPicPr>
            <a:picLocks noChangeAspect="1" noChangeArrowheads="1"/>
          </p:cNvPicPr>
          <p:nvPr/>
        </p:nvPicPr>
        <p:blipFill>
          <a:blip r:embed="rId3" cstate="print"/>
          <a:srcRect/>
          <a:stretch>
            <a:fillRect/>
          </a:stretch>
        </p:blipFill>
        <p:spPr bwMode="auto">
          <a:xfrm>
            <a:off x="228600" y="3657600"/>
            <a:ext cx="8915400" cy="1514475"/>
          </a:xfrm>
          <a:prstGeom prst="rect">
            <a:avLst/>
          </a:prstGeom>
          <a:noFill/>
          <a:ln w="9525">
            <a:noFill/>
            <a:miter lim="800000"/>
            <a:headEnd/>
            <a:tailEnd/>
          </a:ln>
        </p:spPr>
      </p:pic>
    </p:spTree>
  </p:cSld>
  <p:clrMapOvr>
    <a:masterClrMapping/>
  </p:clrMapOvr>
  <p:transition>
    <p:fade/>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TEMPORAL RELATION(Transaction Time)</a:t>
            </a:r>
            <a:endParaRPr lang="en-US" dirty="0"/>
          </a:p>
        </p:txBody>
      </p:sp>
      <p:pic>
        <p:nvPicPr>
          <p:cNvPr id="22530" name="Picture 2"/>
          <p:cNvPicPr>
            <a:picLocks noChangeAspect="1" noChangeArrowheads="1"/>
          </p:cNvPicPr>
          <p:nvPr/>
        </p:nvPicPr>
        <p:blipFill>
          <a:blip r:embed="rId2" cstate="print"/>
          <a:srcRect/>
          <a:stretch>
            <a:fillRect/>
          </a:stretch>
        </p:blipFill>
        <p:spPr bwMode="auto">
          <a:xfrm>
            <a:off x="457200" y="2971800"/>
            <a:ext cx="8391525" cy="1524000"/>
          </a:xfrm>
          <a:prstGeom prst="rect">
            <a:avLst/>
          </a:prstGeom>
          <a:noFill/>
          <a:ln w="9525">
            <a:noFill/>
            <a:miter lim="800000"/>
            <a:headEnd/>
            <a:tailEnd/>
          </a:ln>
        </p:spPr>
      </p:pic>
      <p:pic>
        <p:nvPicPr>
          <p:cNvPr id="22531" name="Picture 3"/>
          <p:cNvPicPr>
            <a:picLocks noChangeAspect="1" noChangeArrowheads="1"/>
          </p:cNvPicPr>
          <p:nvPr/>
        </p:nvPicPr>
        <p:blipFill>
          <a:blip r:embed="rId3" cstate="print"/>
          <a:srcRect/>
          <a:stretch>
            <a:fillRect/>
          </a:stretch>
        </p:blipFill>
        <p:spPr bwMode="auto">
          <a:xfrm>
            <a:off x="0" y="4800600"/>
            <a:ext cx="9115425" cy="723900"/>
          </a:xfrm>
          <a:prstGeom prst="rect">
            <a:avLst/>
          </a:prstGeom>
          <a:noFill/>
          <a:ln w="9525">
            <a:noFill/>
            <a:miter lim="800000"/>
            <a:headEnd/>
            <a:tailEnd/>
          </a:ln>
        </p:spPr>
      </p:pic>
      <p:sp>
        <p:nvSpPr>
          <p:cNvPr id="7" name="TextBox 6"/>
          <p:cNvSpPr txBox="1"/>
          <p:nvPr/>
        </p:nvSpPr>
        <p:spPr>
          <a:xfrm>
            <a:off x="609600" y="1828800"/>
            <a:ext cx="7086600" cy="923330"/>
          </a:xfrm>
          <a:prstGeom prst="rect">
            <a:avLst/>
          </a:prstGeom>
          <a:noFill/>
        </p:spPr>
        <p:txBody>
          <a:bodyPr wrap="square" rtlCol="0">
            <a:spAutoFit/>
          </a:bodyPr>
          <a:lstStyle/>
          <a:p>
            <a:r>
              <a:rPr lang="en-US" dirty="0"/>
              <a:t>When was the street corrected, and what were the old and new values</a:t>
            </a:r>
            <a:r>
              <a:rPr lang="en-US" dirty="0" smtClean="0"/>
              <a:t>? (</a:t>
            </a:r>
            <a:r>
              <a:rPr lang="en-US" dirty="0" err="1" smtClean="0"/>
              <a:t>Nonsequence</a:t>
            </a:r>
            <a:r>
              <a:rPr lang="en-US" dirty="0" smtClean="0"/>
              <a:t> </a:t>
            </a:r>
            <a:r>
              <a:rPr lang="en-US" dirty="0" err="1" smtClean="0"/>
              <a:t>tx</a:t>
            </a:r>
            <a:r>
              <a:rPr lang="en-US" dirty="0" smtClean="0"/>
              <a:t> time &amp; sequenced </a:t>
            </a:r>
            <a:r>
              <a:rPr lang="en-US" dirty="0" err="1" smtClean="0"/>
              <a:t>vt</a:t>
            </a:r>
            <a:r>
              <a:rPr lang="en-US" dirty="0" smtClean="0"/>
              <a:t> time)</a:t>
            </a:r>
            <a:endParaRPr lang="en-US" dirty="0"/>
          </a:p>
          <a:p>
            <a:endParaRPr lang="en-US" dirty="0"/>
          </a:p>
        </p:txBody>
      </p:sp>
    </p:spTree>
  </p:cSld>
  <p:clrMapOvr>
    <a:masterClrMapping/>
  </p:clrMapOvr>
  <p:transition>
    <p:fade/>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TEMPORAL RELATION(Transaction Time)</a:t>
            </a:r>
            <a:endParaRPr lang="en-US" dirty="0"/>
          </a:p>
        </p:txBody>
      </p:sp>
      <p:sp>
        <p:nvSpPr>
          <p:cNvPr id="7" name="TextBox 6"/>
          <p:cNvSpPr txBox="1"/>
          <p:nvPr/>
        </p:nvSpPr>
        <p:spPr>
          <a:xfrm>
            <a:off x="609600" y="1828800"/>
            <a:ext cx="7086600" cy="923330"/>
          </a:xfrm>
          <a:prstGeom prst="rect">
            <a:avLst/>
          </a:prstGeom>
          <a:noFill/>
        </p:spPr>
        <p:txBody>
          <a:bodyPr wrap="square" rtlCol="0">
            <a:spAutoFit/>
          </a:bodyPr>
          <a:lstStyle/>
          <a:p>
            <a:r>
              <a:rPr lang="en-US" dirty="0"/>
              <a:t>When did we think that someone lived somewhere for more than six </a:t>
            </a:r>
            <a:r>
              <a:rPr lang="en-US" dirty="0" smtClean="0"/>
              <a:t>months?</a:t>
            </a:r>
            <a:endParaRPr lang="en-US" dirty="0"/>
          </a:p>
          <a:p>
            <a:endParaRPr lang="en-US" dirty="0"/>
          </a:p>
        </p:txBody>
      </p:sp>
      <p:pic>
        <p:nvPicPr>
          <p:cNvPr id="23554" name="Picture 2"/>
          <p:cNvPicPr>
            <a:picLocks noChangeAspect="1" noChangeArrowheads="1"/>
          </p:cNvPicPr>
          <p:nvPr/>
        </p:nvPicPr>
        <p:blipFill>
          <a:blip r:embed="rId2" cstate="print"/>
          <a:srcRect/>
          <a:stretch>
            <a:fillRect/>
          </a:stretch>
        </p:blipFill>
        <p:spPr bwMode="auto">
          <a:xfrm>
            <a:off x="609600" y="3048000"/>
            <a:ext cx="7210425" cy="923925"/>
          </a:xfrm>
          <a:prstGeom prst="rect">
            <a:avLst/>
          </a:prstGeom>
          <a:noFill/>
          <a:ln w="9525">
            <a:noFill/>
            <a:miter lim="800000"/>
            <a:headEnd/>
            <a:tailEnd/>
          </a:ln>
        </p:spPr>
      </p:pic>
      <p:pic>
        <p:nvPicPr>
          <p:cNvPr id="23555" name="Picture 3"/>
          <p:cNvPicPr>
            <a:picLocks noChangeAspect="1" noChangeArrowheads="1"/>
          </p:cNvPicPr>
          <p:nvPr/>
        </p:nvPicPr>
        <p:blipFill>
          <a:blip r:embed="rId3" cstate="print"/>
          <a:srcRect/>
          <a:stretch>
            <a:fillRect/>
          </a:stretch>
        </p:blipFill>
        <p:spPr bwMode="auto">
          <a:xfrm>
            <a:off x="228600" y="4572000"/>
            <a:ext cx="8782050" cy="1228725"/>
          </a:xfrm>
          <a:prstGeom prst="rect">
            <a:avLst/>
          </a:prstGeom>
          <a:noFill/>
          <a:ln w="9525">
            <a:noFill/>
            <a:miter lim="800000"/>
            <a:headEnd/>
            <a:tailEnd/>
          </a:ln>
        </p:spPr>
      </p:pic>
    </p:spTree>
  </p:cSld>
  <p:clrMapOvr>
    <a:masterClrMapping/>
  </p:clrMapOvr>
  <p:transition>
    <p:fade/>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TEMPORAL RELATION(Transaction Time)</a:t>
            </a:r>
            <a:endParaRPr lang="en-US" dirty="0"/>
          </a:p>
        </p:txBody>
      </p:sp>
      <p:sp>
        <p:nvSpPr>
          <p:cNvPr id="7" name="TextBox 6"/>
          <p:cNvSpPr txBox="1"/>
          <p:nvPr/>
        </p:nvSpPr>
        <p:spPr>
          <a:xfrm>
            <a:off x="609600" y="1828800"/>
            <a:ext cx="7086600" cy="923330"/>
          </a:xfrm>
          <a:prstGeom prst="rect">
            <a:avLst/>
          </a:prstGeom>
          <a:noFill/>
        </p:spPr>
        <p:txBody>
          <a:bodyPr wrap="square" rtlCol="0">
            <a:spAutoFit/>
          </a:bodyPr>
          <a:lstStyle/>
          <a:p>
            <a:r>
              <a:rPr lang="en-US" dirty="0"/>
              <a:t>Assume it is now October 1, 1995. </a:t>
            </a:r>
            <a:r>
              <a:rPr lang="en-US" dirty="0" err="1"/>
              <a:t>Lilian</a:t>
            </a:r>
            <a:r>
              <a:rPr lang="en-US" dirty="0"/>
              <a:t> moved last June 1</a:t>
            </a:r>
            <a:r>
              <a:rPr lang="en-US" dirty="0" smtClean="0"/>
              <a:t>.</a:t>
            </a:r>
          </a:p>
          <a:p>
            <a:r>
              <a:rPr lang="en-US" dirty="0" smtClean="0"/>
              <a:t>(</a:t>
            </a:r>
            <a:r>
              <a:rPr lang="en-US" dirty="0" err="1" smtClean="0"/>
              <a:t>PostActive</a:t>
            </a:r>
            <a:r>
              <a:rPr lang="en-US" dirty="0" smtClean="0"/>
              <a:t> update)</a:t>
            </a:r>
            <a:endParaRPr lang="en-US" dirty="0"/>
          </a:p>
          <a:p>
            <a:endParaRPr lang="en-US" dirty="0"/>
          </a:p>
        </p:txBody>
      </p:sp>
      <p:pic>
        <p:nvPicPr>
          <p:cNvPr id="24578" name="Picture 2"/>
          <p:cNvPicPr>
            <a:picLocks noChangeAspect="1" noChangeArrowheads="1"/>
          </p:cNvPicPr>
          <p:nvPr/>
        </p:nvPicPr>
        <p:blipFill>
          <a:blip r:embed="rId2" cstate="print"/>
          <a:srcRect/>
          <a:stretch>
            <a:fillRect/>
          </a:stretch>
        </p:blipFill>
        <p:spPr bwMode="auto">
          <a:xfrm>
            <a:off x="533400" y="2895600"/>
            <a:ext cx="7153275" cy="1162050"/>
          </a:xfrm>
          <a:prstGeom prst="rect">
            <a:avLst/>
          </a:prstGeom>
          <a:noFill/>
          <a:ln w="9525">
            <a:noFill/>
            <a:miter lim="800000"/>
            <a:headEnd/>
            <a:tailEnd/>
          </a:ln>
        </p:spPr>
      </p:pic>
      <p:pic>
        <p:nvPicPr>
          <p:cNvPr id="24579" name="Picture 3"/>
          <p:cNvPicPr>
            <a:picLocks noChangeAspect="1" noChangeArrowheads="1"/>
          </p:cNvPicPr>
          <p:nvPr/>
        </p:nvPicPr>
        <p:blipFill>
          <a:blip r:embed="rId3" cstate="print"/>
          <a:srcRect/>
          <a:stretch>
            <a:fillRect/>
          </a:stretch>
        </p:blipFill>
        <p:spPr bwMode="auto">
          <a:xfrm>
            <a:off x="142874" y="4267200"/>
            <a:ext cx="9001126" cy="1971675"/>
          </a:xfrm>
          <a:prstGeom prst="rect">
            <a:avLst/>
          </a:prstGeom>
          <a:noFill/>
          <a:ln w="9525">
            <a:noFill/>
            <a:miter lim="800000"/>
            <a:headEnd/>
            <a:tailEnd/>
          </a:ln>
        </p:spPr>
      </p:pic>
    </p:spTree>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Terminology</a:t>
            </a:r>
            <a:endParaRPr lang="en-US" dirty="0"/>
          </a:p>
        </p:txBody>
      </p:sp>
      <p:sp>
        <p:nvSpPr>
          <p:cNvPr id="3" name="Content Placeholder 2"/>
          <p:cNvSpPr>
            <a:spLocks noGrp="1"/>
          </p:cNvSpPr>
          <p:nvPr>
            <p:ph sz="quarter" idx="1"/>
          </p:nvPr>
        </p:nvSpPr>
        <p:spPr/>
        <p:txBody>
          <a:bodyPr/>
          <a:lstStyle/>
          <a:p>
            <a:endParaRPr lang="en-US" dirty="0" smtClean="0"/>
          </a:p>
          <a:p>
            <a:r>
              <a:rPr lang="en-US" dirty="0" smtClean="0"/>
              <a:t>VALID TIME of a fact; </a:t>
            </a:r>
            <a:r>
              <a:rPr lang="en-US" sz="3200" dirty="0" smtClean="0"/>
              <a:t>is the time in the real world when the fact is valid</a:t>
            </a:r>
            <a:endParaRPr lang="en-US" dirty="0" smtClean="0"/>
          </a:p>
          <a:p>
            <a:endParaRPr lang="en-US" dirty="0" smtClean="0"/>
          </a:p>
          <a:p>
            <a:r>
              <a:rPr lang="en-US" dirty="0" smtClean="0"/>
              <a:t>TRANSACTION TIME </a:t>
            </a:r>
            <a:r>
              <a:rPr lang="en-US" sz="3200" dirty="0" smtClean="0"/>
              <a:t>of a fact: when it was recorded in the database</a:t>
            </a:r>
            <a:endParaRPr lang="en-US" dirty="0"/>
          </a:p>
        </p:txBody>
      </p:sp>
    </p:spTree>
  </p:cSld>
  <p:clrMapOvr>
    <a:masterClrMapping/>
  </p:clrMapOvr>
  <p:transition>
    <p:fade/>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TEMPORAL RELATION(Transaction Time)</a:t>
            </a:r>
            <a:endParaRPr lang="en-US" dirty="0"/>
          </a:p>
        </p:txBody>
      </p:sp>
      <p:sp>
        <p:nvSpPr>
          <p:cNvPr id="7" name="TextBox 6"/>
          <p:cNvSpPr txBox="1"/>
          <p:nvPr/>
        </p:nvSpPr>
        <p:spPr>
          <a:xfrm>
            <a:off x="609600" y="1828800"/>
            <a:ext cx="7086600" cy="646331"/>
          </a:xfrm>
          <a:prstGeom prst="rect">
            <a:avLst/>
          </a:prstGeom>
          <a:noFill/>
        </p:spPr>
        <p:txBody>
          <a:bodyPr wrap="square" rtlCol="0">
            <a:spAutoFit/>
          </a:bodyPr>
          <a:lstStyle/>
          <a:p>
            <a:r>
              <a:rPr lang="en-US" dirty="0" smtClean="0"/>
              <a:t>“When </a:t>
            </a:r>
            <a:r>
              <a:rPr lang="en-US" dirty="0"/>
              <a:t>was an employee's address for 1995 corrected</a:t>
            </a:r>
            <a:r>
              <a:rPr lang="en-US" dirty="0" smtClean="0"/>
              <a:t>?"</a:t>
            </a:r>
            <a:endParaRPr lang="en-US" dirty="0"/>
          </a:p>
          <a:p>
            <a:r>
              <a:rPr lang="en-US" dirty="0" smtClean="0"/>
              <a:t>(run on Nov 1 95) </a:t>
            </a:r>
            <a:endParaRPr lang="en-US" dirty="0"/>
          </a:p>
        </p:txBody>
      </p:sp>
      <p:pic>
        <p:nvPicPr>
          <p:cNvPr id="25602" name="Picture 2"/>
          <p:cNvPicPr>
            <a:picLocks noChangeAspect="1" noChangeArrowheads="1"/>
          </p:cNvPicPr>
          <p:nvPr/>
        </p:nvPicPr>
        <p:blipFill>
          <a:blip r:embed="rId2" cstate="print"/>
          <a:srcRect/>
          <a:stretch>
            <a:fillRect/>
          </a:stretch>
        </p:blipFill>
        <p:spPr bwMode="auto">
          <a:xfrm>
            <a:off x="238125" y="3276600"/>
            <a:ext cx="8905875" cy="1666875"/>
          </a:xfrm>
          <a:prstGeom prst="rect">
            <a:avLst/>
          </a:prstGeom>
          <a:noFill/>
          <a:ln w="9525">
            <a:noFill/>
            <a:miter lim="800000"/>
            <a:headEnd/>
            <a:tailEnd/>
          </a:ln>
        </p:spPr>
      </p:pic>
      <p:pic>
        <p:nvPicPr>
          <p:cNvPr id="25603" name="Picture 3"/>
          <p:cNvPicPr>
            <a:picLocks noChangeAspect="1" noChangeArrowheads="1"/>
          </p:cNvPicPr>
          <p:nvPr/>
        </p:nvPicPr>
        <p:blipFill>
          <a:blip r:embed="rId3" cstate="print"/>
          <a:srcRect/>
          <a:stretch>
            <a:fillRect/>
          </a:stretch>
        </p:blipFill>
        <p:spPr bwMode="auto">
          <a:xfrm>
            <a:off x="228600" y="5257800"/>
            <a:ext cx="8201025" cy="733425"/>
          </a:xfrm>
          <a:prstGeom prst="rect">
            <a:avLst/>
          </a:prstGeom>
          <a:noFill/>
          <a:ln w="9525">
            <a:noFill/>
            <a:miter lim="800000"/>
            <a:headEnd/>
            <a:tailEnd/>
          </a:ln>
        </p:spPr>
      </p:pic>
    </p:spTree>
  </p:cSld>
  <p:clrMapOvr>
    <a:masterClrMapping/>
  </p:clrMapOvr>
  <p:transition>
    <p:fade/>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ctrTitle"/>
          </p:nvPr>
        </p:nvSpPr>
        <p:spPr/>
        <p:txBody>
          <a:bodyPr/>
          <a:lstStyle/>
          <a:p>
            <a:r>
              <a:rPr lang="en-US" dirty="0" smtClean="0"/>
              <a:t>QUESTIONS ?</a:t>
            </a:r>
            <a:endParaRPr lang="en-US" dirty="0"/>
          </a:p>
        </p:txBody>
      </p:sp>
      <p:sp>
        <p:nvSpPr>
          <p:cNvPr id="4" name="Subtitle 3"/>
          <p:cNvSpPr>
            <a:spLocks noGrp="1"/>
          </p:cNvSpPr>
          <p:nvPr>
            <p:ph type="subTitle" idx="1"/>
          </p:nvPr>
        </p:nvSpPr>
        <p:spPr/>
        <p:txBody>
          <a:bodyPr/>
          <a:lstStyle/>
          <a:p>
            <a:r>
              <a:rPr lang="en-US" dirty="0" smtClean="0"/>
              <a:t>Prepared by </a:t>
            </a:r>
            <a:r>
              <a:rPr lang="en-US" dirty="0" err="1" smtClean="0"/>
              <a:t>Puneet</a:t>
            </a:r>
            <a:r>
              <a:rPr lang="en-US" dirty="0" smtClean="0"/>
              <a:t> Mehta</a:t>
            </a:r>
            <a:endParaRPr lang="en-US" dirty="0"/>
          </a:p>
        </p:txBody>
      </p:sp>
    </p:spTree>
  </p:cSld>
  <p:clrMapOvr>
    <a:masterClrMapping/>
  </p:clrMapOvr>
  <p:transition>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Types of Relation</a:t>
            </a:r>
            <a:endParaRPr lang="en-US" dirty="0"/>
          </a:p>
        </p:txBody>
      </p:sp>
      <p:sp>
        <p:nvSpPr>
          <p:cNvPr id="3" name="Content Placeholder 2"/>
          <p:cNvSpPr>
            <a:spLocks noGrp="1"/>
          </p:cNvSpPr>
          <p:nvPr>
            <p:ph sz="quarter" idx="1"/>
          </p:nvPr>
        </p:nvSpPr>
        <p:spPr/>
        <p:txBody>
          <a:bodyPr>
            <a:normAutofit fontScale="92500" lnSpcReduction="10000"/>
          </a:bodyPr>
          <a:lstStyle/>
          <a:p>
            <a:pPr marL="320040" lvl="1" indent="-320040">
              <a:spcBef>
                <a:spcPts val="700"/>
              </a:spcBef>
              <a:buClr>
                <a:schemeClr val="accent2"/>
              </a:buClr>
              <a:buSzPct val="60000"/>
              <a:buFont typeface="Wingdings"/>
              <a:buChar char=""/>
            </a:pPr>
            <a:endParaRPr lang="en-US" sz="2400" dirty="0" smtClean="0"/>
          </a:p>
          <a:p>
            <a:pPr marL="320040" lvl="1" indent="-320040">
              <a:spcBef>
                <a:spcPts val="700"/>
              </a:spcBef>
              <a:buClr>
                <a:schemeClr val="accent2"/>
              </a:buClr>
              <a:buSzPct val="60000"/>
              <a:buFont typeface="Wingdings"/>
              <a:buChar char=""/>
            </a:pPr>
            <a:r>
              <a:rPr lang="en-US" sz="2400" dirty="0" smtClean="0"/>
              <a:t>SNAPSHOT relation</a:t>
            </a:r>
          </a:p>
          <a:p>
            <a:pPr marL="594360" lvl="2" indent="-320040">
              <a:spcBef>
                <a:spcPts val="700"/>
              </a:spcBef>
              <a:buSzPct val="60000"/>
              <a:buFont typeface="Wingdings" pitchFamily="2" charset="2"/>
              <a:buChar char="§"/>
            </a:pPr>
            <a:r>
              <a:rPr lang="en-US" sz="2100" dirty="0" smtClean="0"/>
              <a:t>Standard database</a:t>
            </a:r>
          </a:p>
          <a:p>
            <a:pPr marL="320040" lvl="1" indent="-320040">
              <a:spcBef>
                <a:spcPts val="700"/>
              </a:spcBef>
              <a:buClr>
                <a:schemeClr val="accent2"/>
              </a:buClr>
              <a:buSzPct val="60000"/>
              <a:buFont typeface="Wingdings"/>
              <a:buChar char=""/>
            </a:pPr>
            <a:endParaRPr lang="en-US" sz="2400" dirty="0" smtClean="0"/>
          </a:p>
          <a:p>
            <a:pPr marL="320040" lvl="1" indent="-320040">
              <a:spcBef>
                <a:spcPts val="700"/>
              </a:spcBef>
              <a:buClr>
                <a:schemeClr val="accent2"/>
              </a:buClr>
              <a:buSzPct val="60000"/>
              <a:buFont typeface="Wingdings"/>
              <a:buChar char=""/>
            </a:pPr>
            <a:r>
              <a:rPr lang="en-US" sz="2400" dirty="0" smtClean="0"/>
              <a:t>VALID-TIME (</a:t>
            </a:r>
            <a:r>
              <a:rPr lang="en-US" sz="2400" i="1" dirty="0" smtClean="0"/>
              <a:t>historical</a:t>
            </a:r>
            <a:r>
              <a:rPr lang="en-US" sz="2400" dirty="0" smtClean="0"/>
              <a:t>) </a:t>
            </a:r>
            <a:r>
              <a:rPr lang="en-US" sz="2400" dirty="0" smtClean="0"/>
              <a:t>relation - When did it rain? When did the soccer world cup happen?</a:t>
            </a:r>
            <a:endParaRPr lang="en-US" sz="2400" dirty="0" smtClean="0"/>
          </a:p>
          <a:p>
            <a:pPr marL="320040" lvl="1" indent="-320040">
              <a:spcBef>
                <a:spcPts val="700"/>
              </a:spcBef>
              <a:buClr>
                <a:schemeClr val="accent2"/>
              </a:buClr>
              <a:buSzPct val="60000"/>
              <a:buFont typeface="Wingdings"/>
              <a:buChar char=""/>
            </a:pPr>
            <a:endParaRPr lang="en-US" sz="2400" dirty="0" smtClean="0"/>
          </a:p>
          <a:p>
            <a:pPr marL="320040" lvl="1" indent="-320040">
              <a:spcBef>
                <a:spcPts val="700"/>
              </a:spcBef>
              <a:buClr>
                <a:schemeClr val="accent2"/>
              </a:buClr>
              <a:buSzPct val="60000"/>
              <a:buFont typeface="Wingdings"/>
              <a:buChar char=""/>
            </a:pPr>
            <a:r>
              <a:rPr lang="en-US" sz="2400" dirty="0" smtClean="0"/>
              <a:t>TRANSACTION-TIME(</a:t>
            </a:r>
            <a:r>
              <a:rPr lang="en-US" sz="2400" i="1" dirty="0" smtClean="0"/>
              <a:t>rollback</a:t>
            </a:r>
            <a:r>
              <a:rPr lang="en-US" sz="2400" dirty="0" smtClean="0"/>
              <a:t>) </a:t>
            </a:r>
            <a:r>
              <a:rPr lang="en-US" sz="2400" dirty="0" smtClean="0"/>
              <a:t>relation – What was Tom’s salary on October 1?</a:t>
            </a:r>
            <a:endParaRPr lang="en-US" sz="2400" dirty="0" smtClean="0"/>
          </a:p>
          <a:p>
            <a:pPr marL="320040" lvl="1" indent="-320040">
              <a:spcBef>
                <a:spcPts val="700"/>
              </a:spcBef>
              <a:buClr>
                <a:schemeClr val="accent2"/>
              </a:buClr>
              <a:buSzPct val="60000"/>
              <a:buFont typeface="Wingdings"/>
              <a:buChar char=""/>
            </a:pPr>
            <a:endParaRPr lang="en-US" sz="2400" dirty="0" smtClean="0"/>
          </a:p>
          <a:p>
            <a:pPr marL="320040" lvl="1" indent="-320040">
              <a:spcBef>
                <a:spcPts val="700"/>
              </a:spcBef>
              <a:buClr>
                <a:schemeClr val="accent2"/>
              </a:buClr>
              <a:buSzPct val="60000"/>
              <a:buFont typeface="Wingdings"/>
              <a:buChar char=""/>
            </a:pPr>
            <a:r>
              <a:rPr lang="en-US" sz="2400" dirty="0" smtClean="0"/>
              <a:t>BI – TEMPORAL relation</a:t>
            </a:r>
          </a:p>
          <a:p>
            <a:pPr marL="594360" lvl="2" indent="-320040">
              <a:spcBef>
                <a:spcPts val="700"/>
              </a:spcBef>
              <a:buSzPct val="60000"/>
              <a:buFont typeface="Wingdings" pitchFamily="2" charset="2"/>
              <a:buChar char="§"/>
            </a:pPr>
            <a:r>
              <a:rPr lang="en-US" sz="2400" dirty="0" smtClean="0"/>
              <a:t>Supports </a:t>
            </a:r>
            <a:r>
              <a:rPr lang="en-US" sz="2400" b="1" i="1" dirty="0" smtClean="0"/>
              <a:t>both</a:t>
            </a:r>
            <a:r>
              <a:rPr lang="en-US" sz="2400" dirty="0" smtClean="0"/>
              <a:t> valid time and transaction time</a:t>
            </a:r>
          </a:p>
          <a:p>
            <a:pPr marL="594360" lvl="2" indent="-320040">
              <a:spcBef>
                <a:spcPts val="700"/>
              </a:spcBef>
              <a:buSzPct val="60000"/>
              <a:buFont typeface="Wingdings" pitchFamily="2" charset="2"/>
              <a:buChar char="§"/>
            </a:pPr>
            <a:endParaRPr lang="en-US" sz="2100" dirty="0" smtClean="0"/>
          </a:p>
          <a:p>
            <a:pPr marL="320040" lvl="1" indent="-320040">
              <a:spcBef>
                <a:spcPts val="700"/>
              </a:spcBef>
              <a:buClr>
                <a:schemeClr val="accent2"/>
              </a:buClr>
              <a:buSzPct val="60000"/>
              <a:buFont typeface="Wingdings"/>
              <a:buChar char=""/>
            </a:pPr>
            <a:endParaRPr lang="en-US" sz="2400" dirty="0" smtClean="0"/>
          </a:p>
          <a:p>
            <a:pPr marL="320040" lvl="1" indent="-320040">
              <a:spcBef>
                <a:spcPts val="700"/>
              </a:spcBef>
              <a:buClr>
                <a:schemeClr val="accent2"/>
              </a:buClr>
              <a:buSzPct val="60000"/>
              <a:buNone/>
            </a:pPr>
            <a:endParaRPr lang="en-US" sz="2400" dirty="0" smtClean="0"/>
          </a:p>
          <a:p>
            <a:pPr marL="594360" lvl="2" indent="-320040">
              <a:spcBef>
                <a:spcPts val="700"/>
              </a:spcBef>
              <a:buSzPct val="60000"/>
              <a:buFont typeface="Wingdings"/>
              <a:buChar char=""/>
            </a:pPr>
            <a:endParaRPr lang="en-US" sz="2100" dirty="0" smtClean="0"/>
          </a:p>
          <a:p>
            <a:endParaRPr lang="en-US" dirty="0"/>
          </a:p>
        </p:txBody>
      </p:sp>
    </p:spTree>
  </p:cSld>
  <p:clrMapOvr>
    <a:masterClrMapping/>
  </p:clrMapOvr>
  <p:transition>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idx="1"/>
          </p:nvPr>
        </p:nvSpPr>
        <p:spPr/>
        <p:txBody>
          <a:bodyPr/>
          <a:lstStyle/>
          <a:p>
            <a:r>
              <a:rPr lang="en-US" dirty="0" smtClean="0"/>
              <a:t>is a database (DBMS) that supports valid time and/or transaction time </a:t>
            </a:r>
            <a:endParaRPr lang="en-US" dirty="0" smtClean="0">
              <a:solidFill>
                <a:schemeClr val="hlink"/>
              </a:solidFill>
            </a:endParaRPr>
          </a:p>
          <a:p>
            <a:endParaRPr lang="en-US" dirty="0"/>
          </a:p>
        </p:txBody>
      </p:sp>
      <p:sp>
        <p:nvSpPr>
          <p:cNvPr id="4" name="Title 3"/>
          <p:cNvSpPr>
            <a:spLocks noGrp="1"/>
          </p:cNvSpPr>
          <p:nvPr>
            <p:ph type="title"/>
          </p:nvPr>
        </p:nvSpPr>
        <p:spPr/>
        <p:txBody>
          <a:bodyPr/>
          <a:lstStyle/>
          <a:p>
            <a:r>
              <a:rPr lang="en-US" dirty="0" smtClean="0">
                <a:solidFill>
                  <a:schemeClr val="hlink"/>
                </a:solidFill>
              </a:rPr>
              <a:t>Temporal database (DBMS)</a:t>
            </a:r>
            <a:endParaRPr lang="en-US" dirty="0"/>
          </a:p>
        </p:txBody>
      </p:sp>
    </p:spTree>
  </p:cSld>
  <p:clrMapOvr>
    <a:masterClrMapping/>
  </p:clrMapOvr>
  <p:transition>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Time Dimension: Temporal Relations</a:t>
            </a:r>
            <a:endParaRPr lang="en-US" dirty="0"/>
          </a:p>
        </p:txBody>
      </p:sp>
      <p:sp>
        <p:nvSpPr>
          <p:cNvPr id="3" name="Content Placeholder 2"/>
          <p:cNvSpPr>
            <a:spLocks noGrp="1"/>
          </p:cNvSpPr>
          <p:nvPr>
            <p:ph sz="quarter" idx="1"/>
          </p:nvPr>
        </p:nvSpPr>
        <p:spPr/>
        <p:txBody>
          <a:bodyPr/>
          <a:lstStyle/>
          <a:p>
            <a:pPr marL="342900" indent="-342900">
              <a:lnSpc>
                <a:spcPct val="80000"/>
              </a:lnSpc>
              <a:spcBef>
                <a:spcPct val="20000"/>
              </a:spcBef>
              <a:buClr>
                <a:schemeClr val="folHlink"/>
              </a:buClr>
              <a:buFont typeface="Wingdings" pitchFamily="2" charset="2"/>
              <a:buChar char="n"/>
            </a:pPr>
            <a:r>
              <a:rPr lang="en-US" sz="2800" dirty="0" smtClean="0"/>
              <a:t>Snapshot relation</a:t>
            </a:r>
          </a:p>
          <a:p>
            <a:pPr marL="742950" lvl="1" indent="-285750">
              <a:lnSpc>
                <a:spcPct val="80000"/>
              </a:lnSpc>
              <a:spcBef>
                <a:spcPct val="20000"/>
              </a:spcBef>
              <a:buClr>
                <a:schemeClr val="hlink"/>
              </a:buClr>
              <a:buSzPct val="55000"/>
              <a:buFont typeface="Wingdings" pitchFamily="2" charset="2"/>
              <a:buChar char="n"/>
            </a:pPr>
            <a:endParaRPr lang="en-US" sz="2400" dirty="0" smtClean="0"/>
          </a:p>
          <a:p>
            <a:pPr marL="342900" indent="-342900">
              <a:lnSpc>
                <a:spcPct val="80000"/>
              </a:lnSpc>
              <a:spcBef>
                <a:spcPct val="20000"/>
              </a:spcBef>
              <a:buClr>
                <a:schemeClr val="folHlink"/>
              </a:buClr>
              <a:buFont typeface="Wingdings" pitchFamily="2" charset="2"/>
              <a:buChar char="n"/>
            </a:pPr>
            <a:r>
              <a:rPr lang="en-US" sz="2800" dirty="0" smtClean="0"/>
              <a:t>Valid-time relation</a:t>
            </a:r>
          </a:p>
          <a:p>
            <a:pPr marL="1143000" lvl="2">
              <a:lnSpc>
                <a:spcPct val="80000"/>
              </a:lnSpc>
              <a:spcBef>
                <a:spcPct val="20000"/>
              </a:spcBef>
              <a:buClr>
                <a:schemeClr val="folHlink"/>
              </a:buClr>
              <a:buSzPct val="50000"/>
              <a:buFont typeface="Wingdings" pitchFamily="2" charset="2"/>
              <a:buChar char="n"/>
            </a:pPr>
            <a:endParaRPr lang="en-US" sz="1600" dirty="0" smtClean="0">
              <a:latin typeface="Courier New" pitchFamily="49" charset="0"/>
            </a:endParaRPr>
          </a:p>
          <a:p>
            <a:pPr marL="1143000" lvl="2">
              <a:lnSpc>
                <a:spcPct val="80000"/>
              </a:lnSpc>
              <a:spcBef>
                <a:spcPct val="20000"/>
              </a:spcBef>
              <a:buClr>
                <a:schemeClr val="folHlink"/>
              </a:buClr>
              <a:buSzPct val="50000"/>
              <a:buFont typeface="Wingdings" pitchFamily="2" charset="2"/>
              <a:buChar char="n"/>
            </a:pPr>
            <a:endParaRPr lang="en-US" sz="1600" dirty="0" smtClean="0">
              <a:latin typeface="Courier New" pitchFamily="49" charset="0"/>
            </a:endParaRPr>
          </a:p>
          <a:p>
            <a:pPr marL="1143000" lvl="2">
              <a:lnSpc>
                <a:spcPct val="80000"/>
              </a:lnSpc>
              <a:spcBef>
                <a:spcPct val="20000"/>
              </a:spcBef>
              <a:buClr>
                <a:schemeClr val="folHlink"/>
              </a:buClr>
              <a:buSzPct val="50000"/>
              <a:buNone/>
            </a:pPr>
            <a:endParaRPr lang="en-US" sz="1600" dirty="0" smtClean="0"/>
          </a:p>
          <a:p>
            <a:pPr marL="342900" indent="-342900">
              <a:lnSpc>
                <a:spcPct val="80000"/>
              </a:lnSpc>
              <a:spcBef>
                <a:spcPct val="20000"/>
              </a:spcBef>
              <a:buClr>
                <a:schemeClr val="folHlink"/>
              </a:buClr>
              <a:buFont typeface="Wingdings" pitchFamily="2" charset="2"/>
              <a:buChar char="n"/>
            </a:pPr>
            <a:endParaRPr lang="en-US" sz="2400" dirty="0" smtClean="0"/>
          </a:p>
          <a:p>
            <a:pPr marL="342900" indent="-342900">
              <a:lnSpc>
                <a:spcPct val="80000"/>
              </a:lnSpc>
              <a:spcBef>
                <a:spcPct val="20000"/>
              </a:spcBef>
              <a:buClr>
                <a:schemeClr val="folHlink"/>
              </a:buClr>
              <a:buFont typeface="Wingdings" pitchFamily="2" charset="2"/>
              <a:buChar char="n"/>
            </a:pPr>
            <a:r>
              <a:rPr lang="en-US" sz="2800" dirty="0" smtClean="0"/>
              <a:t>Transaction-time </a:t>
            </a:r>
          </a:p>
          <a:p>
            <a:pPr marL="342900" indent="-342900">
              <a:lnSpc>
                <a:spcPct val="80000"/>
              </a:lnSpc>
              <a:spcBef>
                <a:spcPct val="20000"/>
              </a:spcBef>
              <a:buClr>
                <a:schemeClr val="folHlink"/>
              </a:buClr>
              <a:buNone/>
            </a:pPr>
            <a:r>
              <a:rPr lang="en-US" sz="2800" dirty="0" smtClean="0"/>
              <a:t>   relation</a:t>
            </a:r>
          </a:p>
          <a:p>
            <a:pPr marL="342900" indent="-342900">
              <a:lnSpc>
                <a:spcPct val="80000"/>
              </a:lnSpc>
              <a:spcBef>
                <a:spcPct val="20000"/>
              </a:spcBef>
              <a:buClr>
                <a:schemeClr val="folHlink"/>
              </a:buClr>
              <a:buFont typeface="Wingdings" pitchFamily="2" charset="2"/>
              <a:buChar char="n"/>
            </a:pPr>
            <a:endParaRPr lang="en-US" sz="2400" dirty="0" smtClean="0"/>
          </a:p>
          <a:p>
            <a:pPr marL="742950" lvl="1" indent="-285750">
              <a:lnSpc>
                <a:spcPct val="80000"/>
              </a:lnSpc>
              <a:spcBef>
                <a:spcPct val="20000"/>
              </a:spcBef>
              <a:buClr>
                <a:schemeClr val="hlink"/>
              </a:buClr>
              <a:buSzPct val="55000"/>
              <a:buFont typeface="Wingdings" pitchFamily="2" charset="2"/>
              <a:buNone/>
            </a:pPr>
            <a:endParaRPr lang="en-US" sz="2400" dirty="0" smtClean="0"/>
          </a:p>
          <a:p>
            <a:pPr marL="342900" indent="-342900">
              <a:lnSpc>
                <a:spcPct val="80000"/>
              </a:lnSpc>
              <a:spcBef>
                <a:spcPct val="20000"/>
              </a:spcBef>
              <a:buClr>
                <a:schemeClr val="folHlink"/>
              </a:buClr>
              <a:buFont typeface="Wingdings" pitchFamily="2" charset="2"/>
              <a:buChar char="n"/>
            </a:pPr>
            <a:r>
              <a:rPr lang="en-US" sz="2800" dirty="0" err="1" smtClean="0"/>
              <a:t>Bitemporal</a:t>
            </a:r>
            <a:r>
              <a:rPr lang="en-US" sz="2800" dirty="0" smtClean="0"/>
              <a:t> relation</a:t>
            </a:r>
          </a:p>
          <a:p>
            <a:endParaRPr lang="en-US" dirty="0"/>
          </a:p>
        </p:txBody>
      </p:sp>
      <p:pic>
        <p:nvPicPr>
          <p:cNvPr id="4" name="Picture 8"/>
          <p:cNvPicPr>
            <a:picLocks noChangeAspect="1" noChangeArrowheads="1"/>
          </p:cNvPicPr>
          <p:nvPr/>
        </p:nvPicPr>
        <p:blipFill>
          <a:blip r:embed="rId2" cstate="print"/>
          <a:srcRect/>
          <a:stretch>
            <a:fillRect/>
          </a:stretch>
        </p:blipFill>
        <p:spPr bwMode="auto">
          <a:xfrm>
            <a:off x="5257800" y="1219200"/>
            <a:ext cx="2413000" cy="736600"/>
          </a:xfrm>
          <a:prstGeom prst="rect">
            <a:avLst/>
          </a:prstGeom>
          <a:noFill/>
          <a:ln w="9525">
            <a:noFill/>
            <a:miter lim="800000"/>
            <a:headEnd/>
            <a:tailEnd/>
          </a:ln>
          <a:effectLst/>
        </p:spPr>
      </p:pic>
      <p:pic>
        <p:nvPicPr>
          <p:cNvPr id="5" name="Picture 9"/>
          <p:cNvPicPr>
            <a:picLocks noChangeAspect="1" noChangeArrowheads="1"/>
          </p:cNvPicPr>
          <p:nvPr/>
        </p:nvPicPr>
        <p:blipFill>
          <a:blip r:embed="rId3" cstate="print"/>
          <a:srcRect/>
          <a:stretch>
            <a:fillRect/>
          </a:stretch>
        </p:blipFill>
        <p:spPr bwMode="auto">
          <a:xfrm>
            <a:off x="4191000" y="2057400"/>
            <a:ext cx="4535487" cy="1152525"/>
          </a:xfrm>
          <a:prstGeom prst="rect">
            <a:avLst/>
          </a:prstGeom>
          <a:noFill/>
          <a:ln w="9525">
            <a:noFill/>
            <a:miter lim="800000"/>
            <a:headEnd/>
            <a:tailEnd/>
          </a:ln>
          <a:effectLst/>
        </p:spPr>
      </p:pic>
      <p:pic>
        <p:nvPicPr>
          <p:cNvPr id="6" name="Picture 10"/>
          <p:cNvPicPr>
            <a:picLocks noChangeAspect="1" noChangeArrowheads="1"/>
          </p:cNvPicPr>
          <p:nvPr/>
        </p:nvPicPr>
        <p:blipFill>
          <a:blip r:embed="rId4" cstate="print"/>
          <a:srcRect/>
          <a:stretch>
            <a:fillRect/>
          </a:stretch>
        </p:blipFill>
        <p:spPr bwMode="auto">
          <a:xfrm>
            <a:off x="4267200" y="3429000"/>
            <a:ext cx="4572000" cy="1296988"/>
          </a:xfrm>
          <a:prstGeom prst="rect">
            <a:avLst/>
          </a:prstGeom>
          <a:noFill/>
          <a:ln w="9525">
            <a:noFill/>
            <a:miter lim="800000"/>
            <a:headEnd/>
            <a:tailEnd/>
          </a:ln>
          <a:effectLst/>
        </p:spPr>
      </p:pic>
      <p:pic>
        <p:nvPicPr>
          <p:cNvPr id="7" name="Picture 11"/>
          <p:cNvPicPr>
            <a:picLocks noChangeAspect="1" noChangeArrowheads="1"/>
          </p:cNvPicPr>
          <p:nvPr/>
        </p:nvPicPr>
        <p:blipFill>
          <a:blip r:embed="rId5" cstate="print"/>
          <a:srcRect/>
          <a:stretch>
            <a:fillRect/>
          </a:stretch>
        </p:blipFill>
        <p:spPr bwMode="auto">
          <a:xfrm>
            <a:off x="3971925" y="4953000"/>
            <a:ext cx="5172075" cy="1562100"/>
          </a:xfrm>
          <a:prstGeom prst="rect">
            <a:avLst/>
          </a:prstGeom>
          <a:noFill/>
          <a:ln w="9525">
            <a:noFill/>
            <a:miter lim="800000"/>
            <a:headEnd/>
            <a:tailEnd/>
          </a:ln>
          <a:effectLst/>
        </p:spPr>
      </p:pic>
    </p:spTree>
  </p:cSld>
  <p:clrMapOvr>
    <a:masterClrMapping/>
  </p:clrMapOvr>
  <p:transition>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Bi-Temporal Data</a:t>
            </a:r>
            <a:endParaRPr lang="en-US" dirty="0"/>
          </a:p>
        </p:txBody>
      </p:sp>
      <p:pic>
        <p:nvPicPr>
          <p:cNvPr id="1026" name="Picture 2"/>
          <p:cNvPicPr>
            <a:picLocks noGrp="1" noChangeAspect="1" noChangeArrowheads="1"/>
          </p:cNvPicPr>
          <p:nvPr>
            <p:ph sz="quarter" idx="1"/>
          </p:nvPr>
        </p:nvPicPr>
        <p:blipFill>
          <a:blip r:embed="rId2" cstate="print"/>
          <a:stretch>
            <a:fillRect/>
          </a:stretch>
        </p:blipFill>
        <p:spPr bwMode="auto">
          <a:xfrm>
            <a:off x="914400" y="1828800"/>
            <a:ext cx="7391400" cy="2362200"/>
          </a:xfrm>
          <a:prstGeom prst="rect">
            <a:avLst/>
          </a:prstGeom>
          <a:noFill/>
          <a:ln w="9525">
            <a:noFill/>
            <a:miter lim="800000"/>
            <a:headEnd/>
            <a:tailEnd/>
          </a:ln>
        </p:spPr>
      </p:pic>
      <p:sp>
        <p:nvSpPr>
          <p:cNvPr id="5" name="Content Placeholder 4"/>
          <p:cNvSpPr>
            <a:spLocks noGrp="1"/>
          </p:cNvSpPr>
          <p:nvPr>
            <p:ph sz="quarter" idx="2"/>
          </p:nvPr>
        </p:nvSpPr>
        <p:spPr>
          <a:xfrm>
            <a:off x="685800" y="4571999"/>
            <a:ext cx="8045301" cy="1589567"/>
          </a:xfrm>
        </p:spPr>
        <p:txBody>
          <a:bodyPr/>
          <a:lstStyle/>
          <a:p>
            <a:r>
              <a:rPr lang="en-US" dirty="0" smtClean="0"/>
              <a:t>Jake hiring – reflects single hiring but changes in the modeled reality and the transaction time</a:t>
            </a:r>
            <a:endParaRPr lang="en-US" dirty="0"/>
          </a:p>
        </p:txBody>
      </p:sp>
    </p:spTree>
  </p:cSld>
  <p:clrMapOvr>
    <a:masterClrMapping/>
  </p:clrMapOvr>
  <p:transition>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p:cNvSpPr>
            <a:spLocks noGrp="1"/>
          </p:cNvSpPr>
          <p:nvPr>
            <p:ph type="body" idx="1"/>
          </p:nvPr>
        </p:nvSpPr>
        <p:spPr/>
        <p:txBody>
          <a:bodyPr/>
          <a:lstStyle/>
          <a:p>
            <a:r>
              <a:rPr lang="en-US" dirty="0" smtClean="0"/>
              <a:t>QUICK TOUR</a:t>
            </a:r>
            <a:endParaRPr lang="en-US" dirty="0"/>
          </a:p>
        </p:txBody>
      </p:sp>
      <p:sp>
        <p:nvSpPr>
          <p:cNvPr id="5" name="Title 4"/>
          <p:cNvSpPr>
            <a:spLocks noGrp="1"/>
          </p:cNvSpPr>
          <p:nvPr>
            <p:ph type="title"/>
          </p:nvPr>
        </p:nvSpPr>
        <p:spPr/>
        <p:txBody>
          <a:bodyPr/>
          <a:lstStyle/>
          <a:p>
            <a:r>
              <a:rPr lang="en-US" dirty="0" smtClean="0"/>
              <a:t>TSQL2 (Valid-Time Relation)	</a:t>
            </a:r>
            <a:endParaRPr lang="en-US" dirty="0"/>
          </a:p>
        </p:txBody>
      </p:sp>
      <p:pic>
        <p:nvPicPr>
          <p:cNvPr id="7" name="Picture 9"/>
          <p:cNvPicPr>
            <a:picLocks noChangeAspect="1" noChangeArrowheads="1"/>
          </p:cNvPicPr>
          <p:nvPr/>
        </p:nvPicPr>
        <p:blipFill>
          <a:blip r:embed="rId2" cstate="print"/>
          <a:srcRect/>
          <a:stretch>
            <a:fillRect/>
          </a:stretch>
        </p:blipFill>
        <p:spPr bwMode="auto">
          <a:xfrm>
            <a:off x="1676400" y="4191000"/>
            <a:ext cx="4535487" cy="1152525"/>
          </a:xfrm>
          <a:prstGeom prst="rect">
            <a:avLst/>
          </a:prstGeom>
          <a:noFill/>
          <a:ln w="9525">
            <a:noFill/>
            <a:miter lim="800000"/>
            <a:headEnd/>
            <a:tailEnd/>
          </a:ln>
          <a:effectLst/>
        </p:spPr>
      </p:pic>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Median">
  <a:themeElements>
    <a:clrScheme name="Me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Me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Median</Template>
  <TotalTime>483</TotalTime>
  <Words>723</Words>
  <Application>Microsoft Office PowerPoint</Application>
  <PresentationFormat>On-screen Show (4:3)</PresentationFormat>
  <Paragraphs>120</Paragraphs>
  <Slides>41</Slides>
  <Notes>0</Notes>
  <HiddenSlides>0</HiddenSlides>
  <MMClips>0</MMClips>
  <ScaleCrop>false</ScaleCrop>
  <HeadingPairs>
    <vt:vector size="4" baseType="variant">
      <vt:variant>
        <vt:lpstr>Theme</vt:lpstr>
      </vt:variant>
      <vt:variant>
        <vt:i4>1</vt:i4>
      </vt:variant>
      <vt:variant>
        <vt:lpstr>Slide Titles</vt:lpstr>
      </vt:variant>
      <vt:variant>
        <vt:i4>41</vt:i4>
      </vt:variant>
    </vt:vector>
  </HeadingPairs>
  <TitlesOfParts>
    <vt:vector size="42" baseType="lpstr">
      <vt:lpstr>Median</vt:lpstr>
      <vt:lpstr>TSQL 2 : Query Language for Temporal DatA</vt:lpstr>
      <vt:lpstr>tem·po·ral : </vt:lpstr>
      <vt:lpstr>Introduction </vt:lpstr>
      <vt:lpstr>Terminology</vt:lpstr>
      <vt:lpstr>Types of Relation</vt:lpstr>
      <vt:lpstr>Temporal database (DBMS)</vt:lpstr>
      <vt:lpstr>Time Dimension: Temporal Relations</vt:lpstr>
      <vt:lpstr>Bi-Temporal Data</vt:lpstr>
      <vt:lpstr>TSQL2 (Valid-Time Relation) </vt:lpstr>
      <vt:lpstr>Valid-Time Relation</vt:lpstr>
      <vt:lpstr>Valid-Time Relation</vt:lpstr>
      <vt:lpstr>Valid-Time Relation</vt:lpstr>
      <vt:lpstr>Valid-Time Relation</vt:lpstr>
      <vt:lpstr>TSQL2 (Validtime Relation) </vt:lpstr>
      <vt:lpstr>SNAPSHOT RELATION</vt:lpstr>
      <vt:lpstr>SNAPSHOT RELATION</vt:lpstr>
      <vt:lpstr>TEMPORAL (Valid-Time) RELATION</vt:lpstr>
      <vt:lpstr>TEMPORAL (Valid-Time) RELATION</vt:lpstr>
      <vt:lpstr>TEMPORAL (Valid-Time) RELATION</vt:lpstr>
      <vt:lpstr>TEMPORAL (Valid-Time) RELATION</vt:lpstr>
      <vt:lpstr>TEMPORAL (Valid-Time) RELATION</vt:lpstr>
      <vt:lpstr>TEMPORAL (Valid-Time) RELATION</vt:lpstr>
      <vt:lpstr>TEMPORAL (Valid-Time) RELATION</vt:lpstr>
      <vt:lpstr>TEMPORAL (Valid-Time) RELATION</vt:lpstr>
      <vt:lpstr>TEMPORAL (Valid-Time) RELATION</vt:lpstr>
      <vt:lpstr>TEMPORAL (Valid-Time) RELATION</vt:lpstr>
      <vt:lpstr>TEMPORAL (Valid-Time) RELATION</vt:lpstr>
      <vt:lpstr>TSQL2(Transaction Time)</vt:lpstr>
      <vt:lpstr>Transaction Time</vt:lpstr>
      <vt:lpstr>Transaction Time</vt:lpstr>
      <vt:lpstr>Transaction Time</vt:lpstr>
      <vt:lpstr>TSQL2 (Transaction Time Relations) </vt:lpstr>
      <vt:lpstr>TEMPORAL RELATION(Transaction Time)</vt:lpstr>
      <vt:lpstr>TEMPORAL RELATION(Transaction Time)</vt:lpstr>
      <vt:lpstr>TEMPORAL RELATION(Transaction Time)</vt:lpstr>
      <vt:lpstr>TEMPORAL RELATION(Transaction Time)</vt:lpstr>
      <vt:lpstr>TEMPORAL RELATION(Transaction Time)</vt:lpstr>
      <vt:lpstr>TEMPORAL RELATION(Transaction Time)</vt:lpstr>
      <vt:lpstr>TEMPORAL RELATION(Transaction Time)</vt:lpstr>
      <vt:lpstr>TEMPORAL RELATION(Transaction Time)</vt:lpstr>
      <vt:lpstr>QUESTIONS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TSQL 2</dc:title>
  <dc:creator>Puneet Mehta</dc:creator>
  <cp:lastModifiedBy>Puneet Mehta</cp:lastModifiedBy>
  <cp:revision>194</cp:revision>
  <dcterms:created xsi:type="dcterms:W3CDTF">2010-04-21T14:11:08Z</dcterms:created>
  <dcterms:modified xsi:type="dcterms:W3CDTF">2010-04-22T00:00:59Z</dcterms:modified>
</cp:coreProperties>
</file>