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7" r:id="rId2"/>
    <p:sldId id="318" r:id="rId3"/>
    <p:sldId id="319" r:id="rId4"/>
    <p:sldId id="300" r:id="rId5"/>
    <p:sldId id="304" r:id="rId6"/>
    <p:sldId id="308" r:id="rId7"/>
    <p:sldId id="307" r:id="rId8"/>
    <p:sldId id="309" r:id="rId9"/>
    <p:sldId id="316" r:id="rId10"/>
    <p:sldId id="306" r:id="rId11"/>
    <p:sldId id="313" r:id="rId12"/>
    <p:sldId id="312" r:id="rId13"/>
    <p:sldId id="315" r:id="rId14"/>
  </p:sldIdLst>
  <p:sldSz cx="9144000" cy="6858000" type="screen4x3"/>
  <p:notesSz cx="9294813" cy="6883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000000"/>
    <a:srgbClr val="AAE2CA"/>
    <a:srgbClr val="9733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1" autoAdjust="0"/>
    <p:restoredTop sz="86167" autoAdjust="0"/>
  </p:normalViewPr>
  <p:slideViewPr>
    <p:cSldViewPr>
      <p:cViewPr>
        <p:scale>
          <a:sx n="70" d="100"/>
          <a:sy n="70" d="100"/>
        </p:scale>
        <p:origin x="-1368" y="-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294813" cy="6883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9296400" cy="688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928938" y="515938"/>
            <a:ext cx="3441700" cy="2581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28688" y="3268663"/>
            <a:ext cx="7437437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280" tIns="46440" rIns="892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noProof="0" smtClean="0"/>
          </a:p>
        </p:txBody>
      </p:sp>
      <p:sp>
        <p:nvSpPr>
          <p:cNvPr id="1434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27350" y="522288"/>
            <a:ext cx="3440113" cy="257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5264150" y="6537325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eaLnBrk="0" hangingPunct="0"/>
            <a:fld id="{E8DBA003-888D-4BDC-AC13-BFD43F2FE3FC}" type="slidenum">
              <a:rPr lang="en-US" sz="1200">
                <a:solidFill>
                  <a:schemeClr val="tx1"/>
                </a:solidFill>
              </a:rPr>
              <a:pPr algn="r" defTabSz="914400" eaLnBrk="0" hangingPunct="0"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1606550" y="485775"/>
            <a:ext cx="6337300" cy="24304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endParaRPr lang="en-US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780" name="Rectangle 3"/>
          <p:cNvSpPr>
            <a:spLocks noChangeArrowheads="1"/>
          </p:cNvSpPr>
          <p:nvPr>
            <p:ph type="body"/>
          </p:nvPr>
        </p:nvSpPr>
        <p:spPr>
          <a:xfrm>
            <a:off x="930275" y="3270250"/>
            <a:ext cx="7435850" cy="3097213"/>
          </a:xfrm>
          <a:noFill/>
          <a:ln/>
        </p:spPr>
        <p:txBody>
          <a:bodyPr wrap="none" lIns="91440" tIns="45720" rIns="91440" bIns="45720" anchor="ctr"/>
          <a:lstStyle/>
          <a:p>
            <a:pPr defTabSz="914400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4150" y="6537325"/>
            <a:ext cx="4029075" cy="344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BC8501D-4F67-4F07-BD78-EE4007327AF3}" type="slidenum">
              <a:rPr lang="en-US"/>
              <a:pPr/>
              <a:t>6</a:t>
            </a:fld>
            <a:endParaRPr lang="en-U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562100" y="514350"/>
            <a:ext cx="6175375" cy="2584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1239838" y="3268663"/>
            <a:ext cx="6807200" cy="3095625"/>
          </a:xfrm>
          <a:noFill/>
          <a:ln/>
        </p:spPr>
        <p:txBody>
          <a:bodyPr wrap="none" anchor="ctr"/>
          <a:lstStyle/>
          <a:p>
            <a:r>
              <a:rPr lang="en-GB" smtClean="0">
                <a:cs typeface="Lucida Sans Unicode" pitchFamily="34" charset="0"/>
              </a:rPr>
              <a:t>represents the physical world constituting the sentient space – entities, objects, interactions, relationships that exist in the</a:t>
            </a:r>
          </a:p>
          <a:p>
            <a:r>
              <a:rPr lang="en-GB" smtClean="0">
                <a:cs typeface="Lucida Sans Unicode" pitchFamily="34" charset="0"/>
              </a:rPr>
              <a:t> physical world. </a:t>
            </a:r>
          </a:p>
          <a:p>
            <a:endParaRPr lang="en-GB" smtClean="0">
              <a:cs typeface="Lucida Sans Unicode" pitchFamily="34" charset="0"/>
            </a:endParaRPr>
          </a:p>
          <a:p>
            <a:r>
              <a:rPr lang="en-GB" smtClean="0">
                <a:cs typeface="Lucida Sans Unicode" pitchFamily="34" charset="0"/>
              </a:rPr>
              <a:t>represents the infrastructure constituting the sentient space -- 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u="sng" smtClean="0"/>
              <a:t>Optimizations:</a:t>
            </a:r>
          </a:p>
          <a:p>
            <a:pPr>
              <a:spcBef>
                <a:spcPct val="50000"/>
              </a:spcBef>
            </a:pPr>
            <a:r>
              <a:rPr lang="en-US" smtClean="0"/>
              <a:t>Operator sharing, operator reordering, operator tuning, etc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4150" y="6537325"/>
            <a:ext cx="4029075" cy="344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2FF9E45-9F91-4C5B-87BD-054929A0F027}" type="slidenum">
              <a:rPr lang="en-GB"/>
              <a:pPr/>
              <a:t>13</a:t>
            </a:fld>
            <a:endParaRPr lang="en-GB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73438" y="574675"/>
            <a:ext cx="3787775" cy="2840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54100" y="3595688"/>
            <a:ext cx="8428038" cy="34067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7813"/>
            <a:ext cx="2055812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8213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6425" cy="1190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693"/>
              </a:cxn>
              <a:cxn ang="0">
                <a:pos x="0" y="0"/>
              </a:cxn>
              <a:cxn ang="0">
                <a:pos x="22861" y="0"/>
              </a:cxn>
            </a:cxnLst>
            <a:rect l="0" t="0" r="r" b="b"/>
            <a:pathLst>
              <a:path w="22862" h="1694">
                <a:moveTo>
                  <a:pt x="0" y="1693"/>
                </a:moveTo>
                <a:lnTo>
                  <a:pt x="0" y="0"/>
                </a:lnTo>
                <a:lnTo>
                  <a:pt x="22861" y="0"/>
                </a:lnTo>
              </a:path>
            </a:pathLst>
          </a:custGeom>
          <a:noFill/>
          <a:ln w="1908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457200" y="6172200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642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outline text format</a:t>
            </a:r>
          </a:p>
          <a:p>
            <a:pPr lvl="1"/>
            <a:r>
              <a:rPr lang="en-GB" altLang="zh-CN" smtClean="0"/>
              <a:t>Second Outline Level</a:t>
            </a:r>
          </a:p>
          <a:p>
            <a:pPr lvl="2"/>
            <a:r>
              <a:rPr lang="en-GB" altLang="zh-CN" smtClean="0"/>
              <a:t>Third Outline Level</a:t>
            </a:r>
          </a:p>
          <a:p>
            <a:pPr lvl="3"/>
            <a:r>
              <a:rPr lang="en-GB" altLang="zh-CN" smtClean="0"/>
              <a:t>Fourth Outline Level</a:t>
            </a:r>
          </a:p>
          <a:p>
            <a:pPr lvl="4"/>
            <a:r>
              <a:rPr lang="en-GB" altLang="zh-CN" smtClean="0"/>
              <a:t>Fifth Outline Level</a:t>
            </a:r>
          </a:p>
          <a:p>
            <a:pPr lvl="4"/>
            <a:r>
              <a:rPr lang="en-GB" altLang="zh-CN" smtClean="0"/>
              <a:t>Sixth Outline Level</a:t>
            </a:r>
          </a:p>
          <a:p>
            <a:pPr lvl="4"/>
            <a:r>
              <a:rPr lang="en-GB" altLang="zh-CN" smtClean="0"/>
              <a:t>Seventh Outline Level</a:t>
            </a:r>
          </a:p>
          <a:p>
            <a:pPr lvl="4"/>
            <a:r>
              <a:rPr lang="en-GB" altLang="zh-CN" smtClean="0"/>
              <a:t>Eighth Outline Level</a:t>
            </a:r>
          </a:p>
          <a:p>
            <a:pPr lvl="4"/>
            <a:r>
              <a:rPr lang="en-GB" altLang="zh-CN" smtClean="0"/>
              <a:t>Ninth Outline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305800" y="6172200"/>
            <a:ext cx="587375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DA037F-23DE-4A73-9881-73C494C3AF84}" type="slidenum">
              <a:rPr lang="zh-CN" altLang="en-GB" sz="2000" b="1">
                <a:solidFill>
                  <a:srgbClr val="000000"/>
                </a:solidFill>
                <a:latin typeface="Arial" charset="0"/>
                <a:ea typeface="宋体" charset="-122"/>
              </a:rPr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altLang="zh-CN" sz="2000" b="1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248400"/>
            <a:ext cx="1752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3600" b="1">
          <a:solidFill>
            <a:srgbClr val="006633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3600" b="1">
          <a:solidFill>
            <a:srgbClr val="006633"/>
          </a:solidFill>
          <a:latin typeface="Garamond" pitchFamily="18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3600" b="1">
          <a:solidFill>
            <a:srgbClr val="006633"/>
          </a:solidFill>
          <a:latin typeface="Garamond" pitchFamily="18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3600" b="1">
          <a:solidFill>
            <a:srgbClr val="006633"/>
          </a:solidFill>
          <a:latin typeface="Garamond" pitchFamily="18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3600" b="1">
          <a:solidFill>
            <a:srgbClr val="006633"/>
          </a:solidFill>
          <a:latin typeface="Garamond" pitchFamily="18" charset="0"/>
        </a:defRPr>
      </a:lvl5pPr>
      <a:lvl6pPr marL="4572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3600" b="1">
          <a:solidFill>
            <a:srgbClr val="006633"/>
          </a:solidFill>
          <a:latin typeface="Garamond" pitchFamily="18" charset="0"/>
        </a:defRPr>
      </a:lvl6pPr>
      <a:lvl7pPr marL="9144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3600" b="1">
          <a:solidFill>
            <a:srgbClr val="006633"/>
          </a:solidFill>
          <a:latin typeface="Garamond" pitchFamily="18" charset="0"/>
        </a:defRPr>
      </a:lvl7pPr>
      <a:lvl8pPr marL="13716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3600" b="1">
          <a:solidFill>
            <a:srgbClr val="006633"/>
          </a:solidFill>
          <a:latin typeface="Garamond" pitchFamily="18" charset="0"/>
        </a:defRPr>
      </a:lvl8pPr>
      <a:lvl9pPr marL="1828800" algn="l" defTabSz="457200" rtl="0" eaLnBrk="1" fontAlgn="base" hangingPunct="1">
        <a:lnSpc>
          <a:spcPct val="97000"/>
        </a:lnSpc>
        <a:spcBef>
          <a:spcPct val="0"/>
        </a:spcBef>
        <a:spcAft>
          <a:spcPct val="0"/>
        </a:spcAft>
        <a:buClr>
          <a:srgbClr val="006633"/>
        </a:buClr>
        <a:buSzPct val="100000"/>
        <a:buFont typeface="Garamond" pitchFamily="18" charset="0"/>
        <a:defRPr sz="3600" b="1">
          <a:solidFill>
            <a:srgbClr val="006633"/>
          </a:solidFill>
          <a:latin typeface="Garamond" pitchFamily="18" charset="0"/>
        </a:defRPr>
      </a:lvl9pPr>
    </p:titleStyle>
    <p:bodyStyle>
      <a:lvl1pPr marL="339725" indent="-339725" algn="l" defTabSz="457200" rtl="0" eaLnBrk="0" fontAlgn="base" hangingPunct="0">
        <a:lnSpc>
          <a:spcPct val="97000"/>
        </a:lnSpc>
        <a:spcBef>
          <a:spcPts val="750"/>
        </a:spcBef>
        <a:spcAft>
          <a:spcPct val="0"/>
        </a:spcAft>
        <a:buClr>
          <a:srgbClr val="CC9900"/>
        </a:buClr>
        <a:buSzPct val="65000"/>
        <a:buFont typeface="Wingdings" pitchFamily="2" charset="2"/>
        <a:buChar char="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666750" indent="-325438" algn="l" defTabSz="457200" rtl="0" eaLnBrk="0" fontAlgn="base" hangingPunct="0">
        <a:lnSpc>
          <a:spcPct val="97000"/>
        </a:lnSpc>
        <a:spcBef>
          <a:spcPts val="650"/>
        </a:spcBef>
        <a:spcAft>
          <a:spcPct val="0"/>
        </a:spcAft>
        <a:buClr>
          <a:srgbClr val="3B812F"/>
        </a:buClr>
        <a:buSzPct val="60000"/>
        <a:buFont typeface="Wingdings" pitchFamily="2" charset="2"/>
        <a:buChar char=""/>
        <a:defRPr sz="2400">
          <a:solidFill>
            <a:srgbClr val="CC3300"/>
          </a:solidFill>
          <a:latin typeface="+mn-lt"/>
        </a:defRPr>
      </a:lvl2pPr>
      <a:lvl3pPr marL="1019175" indent="-347663" algn="l" defTabSz="457200" rtl="0" eaLnBrk="0" fontAlgn="base" hangingPunct="0">
        <a:lnSpc>
          <a:spcPct val="97000"/>
        </a:lnSpc>
        <a:spcBef>
          <a:spcPts val="550"/>
        </a:spcBef>
        <a:spcAft>
          <a:spcPct val="0"/>
        </a:spcAft>
        <a:buClr>
          <a:srgbClr val="CC9900"/>
        </a:buClr>
        <a:buSzPct val="65000"/>
        <a:buFont typeface="Wingdings" pitchFamily="2" charset="2"/>
        <a:buChar char=""/>
        <a:defRPr sz="2000">
          <a:solidFill>
            <a:srgbClr val="006633"/>
          </a:solidFill>
          <a:latin typeface="+mn-lt"/>
        </a:defRPr>
      </a:lvl3pPr>
      <a:lvl4pPr marL="1336675" indent="-312738" algn="l" defTabSz="457200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3B812F"/>
        </a:buClr>
        <a:buSzPct val="70000"/>
        <a:buFont typeface="Wingdings" pitchFamily="2" charset="2"/>
        <a:buChar char=""/>
        <a:defRPr>
          <a:solidFill>
            <a:srgbClr val="000000"/>
          </a:solidFill>
          <a:latin typeface="+mn-lt"/>
        </a:defRPr>
      </a:lvl4pPr>
      <a:lvl5pPr marL="1677988" indent="-336550" algn="l" defTabSz="457200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1600">
          <a:solidFill>
            <a:srgbClr val="000000"/>
          </a:solidFill>
          <a:latin typeface="+mn-lt"/>
        </a:defRPr>
      </a:lvl5pPr>
      <a:lvl6pPr marL="2135188" indent="-336550" algn="l" defTabSz="457200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1600">
          <a:solidFill>
            <a:srgbClr val="000000"/>
          </a:solidFill>
          <a:latin typeface="+mn-lt"/>
        </a:defRPr>
      </a:lvl6pPr>
      <a:lvl7pPr marL="2592388" indent="-336550" algn="l" defTabSz="457200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1600">
          <a:solidFill>
            <a:srgbClr val="000000"/>
          </a:solidFill>
          <a:latin typeface="+mn-lt"/>
        </a:defRPr>
      </a:lvl7pPr>
      <a:lvl8pPr marL="3049588" indent="-336550" algn="l" defTabSz="457200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1600">
          <a:solidFill>
            <a:srgbClr val="000000"/>
          </a:solidFill>
          <a:latin typeface="+mn-lt"/>
        </a:defRPr>
      </a:lvl8pPr>
      <a:lvl9pPr marL="3506788" indent="-336550" algn="l" defTabSz="457200" rtl="0" eaLnBrk="1" fontAlgn="base" hangingPunct="1">
        <a:lnSpc>
          <a:spcPct val="97000"/>
        </a:lnSpc>
        <a:spcBef>
          <a:spcPts val="500"/>
        </a:spcBef>
        <a:spcAft>
          <a:spcPct val="0"/>
        </a:spcAft>
        <a:buClr>
          <a:srgbClr val="3B812F"/>
        </a:buClr>
        <a:buSzPct val="75000"/>
        <a:buFont typeface="Wingdings" pitchFamily="2" charset="2"/>
        <a:buChar char="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../Local%20Settings/Temp/sharad/SafireVirtSensorWifiLocDemo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gi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electronicsshowplace.com/images/isimages/DHDCS6620G.jpg&amp;imgrefurl=http://www.electronicsshowplace.com/d-link-dcs-6620-10100tx-ptz-dual-codec-0-05-lux-optical-zoom-internet-camera-155066.html&amp;h=500&amp;w=437&amp;sz=21&amp;hl=en&amp;start=2&amp;um=1&amp;tbnid=V8n6_R-M9iBFmM:&amp;tbnh=130&amp;tbnw=114&amp;prev=/images?q=d-link+ptz+cameras&amp;um=1&amp;hl=en&amp;sa=N" TargetMode="Externa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SAFIRE Project </a:t>
            </a:r>
            <a:br>
              <a:rPr lang="en-US" smtClean="0"/>
            </a:br>
            <a:r>
              <a:rPr lang="en-US" smtClean="0"/>
              <a:t>DHS Update – July 15, 2009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375150"/>
          </a:xfrm>
        </p:spPr>
        <p:txBody>
          <a:bodyPr/>
          <a:lstStyle/>
          <a:p>
            <a:r>
              <a:rPr lang="en-US" smtClean="0"/>
              <a:t>Introductions</a:t>
            </a:r>
          </a:p>
          <a:p>
            <a:pPr lvl="1"/>
            <a:r>
              <a:rPr lang="en-US" smtClean="0"/>
              <a:t>Update since last teleconference</a:t>
            </a:r>
          </a:p>
          <a:p>
            <a:r>
              <a:rPr lang="en-US" smtClean="0"/>
              <a:t>Demo Video - Fire Incident Command Board (FICB)</a:t>
            </a:r>
          </a:p>
          <a:p>
            <a:r>
              <a:rPr lang="en-US" smtClean="0"/>
              <a:t>SAFIRE Streams Research</a:t>
            </a:r>
          </a:p>
          <a:p>
            <a:r>
              <a:rPr lang="en-US" smtClean="0"/>
              <a:t>Speech Research</a:t>
            </a:r>
          </a:p>
          <a:p>
            <a:r>
              <a:rPr lang="en-US" smtClean="0"/>
              <a:t>Testing, Validation, and Outreach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Applications using Semantic Model 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6425" cy="4527550"/>
          </a:xfrm>
        </p:spPr>
        <p:txBody>
          <a:bodyPr/>
          <a:lstStyle/>
          <a:p>
            <a:r>
              <a:rPr lang="en-US" sz="2000" smtClean="0"/>
              <a:t>Virtual Sensors “hide” complexity of sensor programming from application developers</a:t>
            </a:r>
          </a:p>
          <a:p>
            <a:pPr lvl="1"/>
            <a:r>
              <a:rPr lang="en-US" sz="1800" smtClean="0"/>
              <a:t>Convert heterogeneous sensor streams into semantic event streams</a:t>
            </a:r>
          </a:p>
          <a:p>
            <a:pPr lvl="1"/>
            <a:r>
              <a:rPr lang="en-US" sz="1800" smtClean="0"/>
              <a:t>Hide sensor failures / imprecision through </a:t>
            </a:r>
            <a:endParaRPr lang="en-US" sz="1400" smtClean="0"/>
          </a:p>
          <a:p>
            <a:pPr lvl="2"/>
            <a:r>
              <a:rPr lang="en-US" sz="1400" smtClean="0"/>
              <a:t>Noise reduction (e.g., averaging over multiple samples)</a:t>
            </a:r>
          </a:p>
          <a:p>
            <a:pPr lvl="2"/>
            <a:r>
              <a:rPr lang="en-US" sz="1400" smtClean="0"/>
              <a:t>multi-sensor fusion (e.g., multiple location sensing technologies provide more accurate location assessment)  </a:t>
            </a:r>
          </a:p>
          <a:p>
            <a:pPr lvl="2"/>
            <a:r>
              <a:rPr lang="en-US" sz="1400" smtClean="0"/>
              <a:t>Semantics   (e.g., speech sensors exploit word correlation to improve on ASR)</a:t>
            </a:r>
          </a:p>
          <a:p>
            <a:r>
              <a:rPr lang="en-US" sz="2000" smtClean="0"/>
              <a:t>Applications can view the system as consisting of high level concepts such as entities, events, artifacts, spaces, etc. </a:t>
            </a:r>
          </a:p>
          <a:p>
            <a:r>
              <a:rPr lang="en-US" sz="2000" smtClean="0"/>
              <a:t>SAFIRE Streams supports high level query languages for implementing queries &amp; triggers:</a:t>
            </a:r>
          </a:p>
          <a:p>
            <a:pPr lvl="1"/>
            <a:r>
              <a:rPr lang="en-US" sz="1800" smtClean="0"/>
              <a:t>SQL style stream language (at design stage – not yet implemented) </a:t>
            </a:r>
          </a:p>
          <a:p>
            <a:pPr lvl="1"/>
            <a:r>
              <a:rPr lang="en-US" sz="1800" smtClean="0"/>
              <a:t>Event graph based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Event Graphs in SAFIRE Streams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304800" y="4594225"/>
            <a:ext cx="8226425" cy="4527550"/>
          </a:xfrm>
        </p:spPr>
        <p:txBody>
          <a:bodyPr/>
          <a:lstStyle/>
          <a:p>
            <a:r>
              <a:rPr lang="en-US" sz="1800" smtClean="0">
                <a:solidFill>
                  <a:schemeClr val="tx1"/>
                </a:solidFill>
              </a:rPr>
              <a:t>Triggers/continuous queries are converted into an  event graph network. </a:t>
            </a:r>
          </a:p>
          <a:p>
            <a:r>
              <a:rPr lang="en-US" sz="1800" smtClean="0">
                <a:solidFill>
                  <a:schemeClr val="tx1"/>
                </a:solidFill>
              </a:rPr>
              <a:t>SATWARE Deployer submits the resulting event graph into an executable pipeline based on available resources, machines and networks.</a:t>
            </a:r>
          </a:p>
          <a:p>
            <a:pPr lvl="1"/>
            <a:r>
              <a:rPr lang="en-US" sz="1600" smtClean="0">
                <a:solidFill>
                  <a:schemeClr val="tx1"/>
                </a:solidFill>
              </a:rPr>
              <a:t>Mediates with resources to guarantee application needs are met</a:t>
            </a:r>
          </a:p>
          <a:p>
            <a:pPr lvl="1"/>
            <a:r>
              <a:rPr lang="en-US" sz="1600" smtClean="0">
                <a:solidFill>
                  <a:schemeClr val="tx1"/>
                </a:solidFill>
              </a:rPr>
              <a:t>Multiple optimizations  possible in executing such networks. </a:t>
            </a:r>
          </a:p>
          <a:p>
            <a:endParaRPr lang="en-US" sz="2000" smtClean="0">
              <a:solidFill>
                <a:schemeClr val="tx1"/>
              </a:solidFill>
            </a:endParaRPr>
          </a:p>
          <a:p>
            <a:endParaRPr lang="en-US" sz="200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28800"/>
            <a:ext cx="1009650" cy="90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886200"/>
            <a:ext cx="854075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810000"/>
            <a:ext cx="873125" cy="81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1349375"/>
            <a:ext cx="1223963" cy="9144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Loc</a:t>
            </a:r>
          </a:p>
          <a:p>
            <a:pPr algn="ctr"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operator</a:t>
            </a:r>
          </a:p>
          <a:p>
            <a:pPr algn="ctr"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[FF1]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033588" y="1752600"/>
            <a:ext cx="1700212" cy="53975"/>
          </a:xfrm>
          <a:prstGeom prst="line">
            <a:avLst/>
          </a:prstGeom>
          <a:noFill/>
          <a:ln w="18360">
            <a:solidFill>
              <a:srgbClr val="0099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17725" y="1444625"/>
            <a:ext cx="2514600" cy="26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200">
                <a:solidFill>
                  <a:srgbClr val="000000"/>
                </a:solidFill>
              </a:rPr>
              <a:t>&lt;FF1, L, Room12, t&gt;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524000" y="2286000"/>
            <a:ext cx="1676400" cy="1066800"/>
          </a:xfrm>
          <a:prstGeom prst="line">
            <a:avLst/>
          </a:prstGeom>
          <a:noFill/>
          <a:ln w="18360">
            <a:solidFill>
              <a:srgbClr val="0099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1965382">
            <a:off x="1701800" y="2916238"/>
            <a:ext cx="2514600" cy="26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200">
                <a:solidFill>
                  <a:srgbClr val="000000"/>
                </a:solidFill>
              </a:rPr>
              <a:t>&lt;FF1, L, Room12, t&gt;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201988" y="3243263"/>
            <a:ext cx="912812" cy="8763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Join</a:t>
            </a:r>
          </a:p>
          <a:p>
            <a:pPr algn="ctr"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[t]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733800" y="1295400"/>
            <a:ext cx="1214438" cy="8763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Filter</a:t>
            </a:r>
          </a:p>
          <a:p>
            <a:pPr algn="ctr"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[L=first floor]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838200" y="3286125"/>
            <a:ext cx="1223963" cy="86201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Loc</a:t>
            </a:r>
          </a:p>
          <a:p>
            <a:pPr algn="ctr"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operator</a:t>
            </a:r>
          </a:p>
          <a:p>
            <a:pPr algn="ctr"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[FF2]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057400" y="3657600"/>
            <a:ext cx="1143000" cy="46038"/>
          </a:xfrm>
          <a:prstGeom prst="line">
            <a:avLst/>
          </a:prstGeom>
          <a:noFill/>
          <a:ln w="18360">
            <a:solidFill>
              <a:srgbClr val="0099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752600" y="3438525"/>
            <a:ext cx="2514600" cy="26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200">
                <a:solidFill>
                  <a:srgbClr val="000000"/>
                </a:solidFill>
              </a:rPr>
              <a:t>&lt;FF2, L, Room15, t&gt;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191000" y="3124200"/>
            <a:ext cx="251460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200">
                <a:solidFill>
                  <a:srgbClr val="000000"/>
                </a:solidFill>
              </a:rPr>
              <a:t>{&lt;FF1, L, Room12,t&gt;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 sz="1200">
                <a:solidFill>
                  <a:srgbClr val="000000"/>
                </a:solidFill>
              </a:rPr>
              <a:t>&lt;FF2, L, Room15, t&gt;}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4114800" y="3630613"/>
            <a:ext cx="1958975" cy="46037"/>
          </a:xfrm>
          <a:prstGeom prst="line">
            <a:avLst/>
          </a:prstGeom>
          <a:noFill/>
          <a:ln w="18360">
            <a:solidFill>
              <a:srgbClr val="0099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140450" y="3211513"/>
            <a:ext cx="1098550" cy="8763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</a:rPr>
              <a:t>Near</a:t>
            </a:r>
          </a:p>
          <a:p>
            <a:pPr algn="ctr"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[5 Rooms]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105400" y="1219200"/>
            <a:ext cx="320040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000" b="1">
                <a:solidFill>
                  <a:schemeClr val="tx1"/>
                </a:solidFill>
              </a:rPr>
              <a:t>Detect when Fire Fighter 1 is on the 1</a:t>
            </a:r>
            <a:r>
              <a:rPr lang="en-GB" sz="2000" b="1" baseline="30000">
                <a:solidFill>
                  <a:schemeClr val="tx1"/>
                </a:solidFill>
              </a:rPr>
              <a:t>st</a:t>
            </a:r>
            <a:r>
              <a:rPr lang="en-GB" sz="2000" b="1">
                <a:solidFill>
                  <a:schemeClr val="tx1"/>
                </a:solidFill>
              </a:rPr>
              <a:t> floor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553200" y="2362200"/>
            <a:ext cx="243840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1800" b="1">
                <a:solidFill>
                  <a:schemeClr val="tx1"/>
                </a:solidFill>
              </a:rPr>
              <a:t>Detect when FF1 &amp; FF2 are near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7" grpId="0" animBg="1"/>
      <p:bldP spid="8" grpId="0" animBg="1"/>
      <p:bldP spid="9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2" grpId="0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Demo</a:t>
            </a:r>
          </a:p>
        </p:txBody>
      </p:sp>
      <p:sp>
        <p:nvSpPr>
          <p:cNvPr id="6963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5/27/09</a:t>
            </a:r>
          </a:p>
        </p:txBody>
      </p:sp>
      <p:pic>
        <p:nvPicPr>
          <p:cNvPr id="69635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6553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419600"/>
            <a:ext cx="3505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Down Arrow 10"/>
          <p:cNvSpPr>
            <a:spLocks noChangeArrowheads="1"/>
          </p:cNvSpPr>
          <p:nvPr/>
        </p:nvSpPr>
        <p:spPr bwMode="auto">
          <a:xfrm rot="-4185550">
            <a:off x="4140200" y="2667000"/>
            <a:ext cx="827088" cy="2420938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438400"/>
            <a:ext cx="4685899" cy="898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Programming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0" y="3657600"/>
            <a:ext cx="3493265" cy="898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SAFIRE Streams Summary</a:t>
            </a:r>
          </a:p>
        </p:txBody>
      </p:sp>
      <p:sp>
        <p:nvSpPr>
          <p:cNvPr id="70658" name="Content Placeholder 6"/>
          <p:cNvSpPr>
            <a:spLocks noGrp="1"/>
          </p:cNvSpPr>
          <p:nvPr>
            <p:ph idx="1"/>
          </p:nvPr>
        </p:nvSpPr>
        <p:spPr>
          <a:xfrm>
            <a:off x="304800" y="1066800"/>
            <a:ext cx="8226425" cy="4527550"/>
          </a:xfrm>
        </p:spPr>
        <p:txBody>
          <a:bodyPr/>
          <a:lstStyle/>
          <a:p>
            <a:r>
              <a:rPr lang="en-GB" smtClean="0"/>
              <a:t>Middleware to ease multi-sensor applications</a:t>
            </a:r>
          </a:p>
          <a:p>
            <a:pPr lvl="1"/>
            <a:r>
              <a:rPr lang="en-GB" smtClean="0"/>
              <a:t>provides a powerful semantic interface for  complex multi-sensor applications</a:t>
            </a:r>
          </a:p>
          <a:p>
            <a:pPr lvl="2"/>
            <a:r>
              <a:rPr lang="en-GB" smtClean="0">
                <a:sym typeface="Wingdings" pitchFamily="2" charset="2"/>
              </a:rPr>
              <a:t>this feature used extensively in building SAFIRE SA Applications</a:t>
            </a:r>
            <a:endParaRPr lang="en-GB" smtClean="0"/>
          </a:p>
          <a:p>
            <a:pPr lvl="1"/>
            <a:r>
              <a:rPr lang="en-GB" smtClean="0"/>
              <a:t>Supports core services </a:t>
            </a:r>
          </a:p>
          <a:p>
            <a:pPr lvl="2"/>
            <a:r>
              <a:rPr lang="en-GB" smtClean="0"/>
              <a:t>Alerts, triggers, storage, archival,  &amp; replay capabilities. </a:t>
            </a:r>
          </a:p>
          <a:p>
            <a:pPr lvl="1"/>
            <a:r>
              <a:rPr lang="en-GB" smtClean="0"/>
              <a:t>Mediation between application needs &amp; system resources</a:t>
            </a:r>
          </a:p>
          <a:p>
            <a:pPr lvl="2"/>
            <a:r>
              <a:rPr lang="en-GB" smtClean="0"/>
              <a:t>E.g., sensor stream scheduling based on application quality requirement</a:t>
            </a:r>
          </a:p>
          <a:p>
            <a:endParaRPr lang="en-GB" smtClean="0"/>
          </a:p>
          <a:p>
            <a:endParaRPr lang="en-US" smtClean="0"/>
          </a:p>
        </p:txBody>
      </p:sp>
      <p:sp>
        <p:nvSpPr>
          <p:cNvPr id="7065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2013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/>
              <a:t>5/27/09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95600" y="914400"/>
            <a:ext cx="8229600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341313" indent="-341313">
              <a:spcBef>
                <a:spcPts val="638"/>
              </a:spcBef>
              <a:spcAft>
                <a:spcPts val="1425"/>
              </a:spcAft>
              <a:buFont typeface="Arial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3200" dirty="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SAFIRE – Project Focusing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181600"/>
          </a:xfrm>
        </p:spPr>
        <p:txBody>
          <a:bodyPr/>
          <a:lstStyle/>
          <a:p>
            <a:r>
              <a:rPr lang="en-US" sz="2400" smtClean="0"/>
              <a:t>Following our May teleconference, development effort was refocused on two key infrastructure components:</a:t>
            </a:r>
          </a:p>
          <a:p>
            <a:pPr lvl="1"/>
            <a:r>
              <a:rPr lang="en-US" sz="2000" smtClean="0"/>
              <a:t>Fire Incident Command Board (FICB)</a:t>
            </a:r>
          </a:p>
          <a:p>
            <a:pPr lvl="1"/>
            <a:r>
              <a:rPr lang="en-US" sz="2000" smtClean="0"/>
              <a:t>SAFIRE Streams </a:t>
            </a:r>
          </a:p>
          <a:p>
            <a:pPr lvl="1"/>
            <a:endParaRPr lang="en-US" sz="2000" smtClean="0"/>
          </a:p>
          <a:p>
            <a:r>
              <a:rPr lang="en-US" sz="2400" smtClean="0"/>
              <a:t>Other modules still very important for SAFIRE system but sufficiently developed to complete current effort. </a:t>
            </a:r>
          </a:p>
          <a:p>
            <a:pPr lvl="1"/>
            <a:r>
              <a:rPr lang="en-US" sz="2000" smtClean="0"/>
              <a:t>Networking and Sensing</a:t>
            </a:r>
          </a:p>
          <a:p>
            <a:pPr lvl="1"/>
            <a:r>
              <a:rPr lang="en-US" sz="2000" smtClean="0"/>
              <a:t>Acoustic Sensing / Speech</a:t>
            </a:r>
          </a:p>
          <a:p>
            <a:pPr lvl="1"/>
            <a:r>
              <a:rPr lang="en-US" sz="2000" smtClean="0"/>
              <a:t>EBox</a:t>
            </a:r>
          </a:p>
          <a:p>
            <a:pPr lvl="1"/>
            <a:r>
              <a:rPr lang="en-US" sz="2000" smtClean="0"/>
              <a:t>Localization Framework</a:t>
            </a:r>
          </a:p>
          <a:p>
            <a:r>
              <a:rPr lang="en-US" sz="2400" smtClean="0"/>
              <a:t>Final integration work of these being completed this summer.</a:t>
            </a:r>
          </a:p>
          <a:p>
            <a:r>
              <a:rPr lang="en-US" sz="2400" smtClean="0"/>
              <a:t>Projects will be well positioned to pursue future funding.</a:t>
            </a:r>
          </a:p>
          <a:p>
            <a:pPr lvl="1"/>
            <a:endParaRPr lang="en-US" sz="2000" smtClean="0"/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3"/>
          <p:cNvSpPr>
            <a:spLocks noChangeArrowheads="1"/>
          </p:cNvSpPr>
          <p:nvPr/>
        </p:nvSpPr>
        <p:spPr bwMode="auto">
          <a:xfrm>
            <a:off x="3810000" y="3948113"/>
            <a:ext cx="1371600" cy="471487"/>
          </a:xfrm>
          <a:prstGeom prst="roundRect">
            <a:avLst>
              <a:gd name="adj" fmla="val 208"/>
            </a:avLst>
          </a:prstGeom>
          <a:solidFill>
            <a:srgbClr val="CCCCCC"/>
          </a:solidFill>
          <a:ln w="18360">
            <a:solidFill>
              <a:srgbClr val="000000"/>
            </a:solidFill>
            <a:miter lim="800000"/>
            <a:headEnd/>
            <a:tailEnd/>
          </a:ln>
        </p:spPr>
        <p:txBody>
          <a:bodyPr lIns="81312" tIns="44412" rIns="81312" bIns="44412" anchor="ctr" anchorCtr="1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SATDeployer</a:t>
            </a:r>
          </a:p>
        </p:txBody>
      </p:sp>
      <p:sp>
        <p:nvSpPr>
          <p:cNvPr id="74755" name="AutoShape 4"/>
          <p:cNvSpPr>
            <a:spLocks noChangeArrowheads="1"/>
          </p:cNvSpPr>
          <p:nvPr/>
        </p:nvSpPr>
        <p:spPr bwMode="auto">
          <a:xfrm>
            <a:off x="3787775" y="2797175"/>
            <a:ext cx="1333500" cy="479425"/>
          </a:xfrm>
          <a:prstGeom prst="roundRect">
            <a:avLst>
              <a:gd name="adj" fmla="val 208"/>
            </a:avLst>
          </a:prstGeom>
          <a:solidFill>
            <a:srgbClr val="CCCCCC"/>
          </a:solidFill>
          <a:ln w="18360">
            <a:solidFill>
              <a:srgbClr val="000000"/>
            </a:solidFill>
            <a:miter lim="800000"/>
            <a:headEnd/>
            <a:tailEnd/>
          </a:ln>
        </p:spPr>
        <p:txBody>
          <a:bodyPr lIns="81312" tIns="44412" rIns="81312" bIns="44412" anchor="ctr" anchorCtr="1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5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SATQL</a:t>
            </a:r>
          </a:p>
        </p:txBody>
      </p:sp>
      <p:sp>
        <p:nvSpPr>
          <p:cNvPr id="74756" name="AutoShape 5"/>
          <p:cNvSpPr>
            <a:spLocks noChangeArrowheads="1"/>
          </p:cNvSpPr>
          <p:nvPr/>
        </p:nvSpPr>
        <p:spPr bwMode="auto">
          <a:xfrm>
            <a:off x="381000" y="5518150"/>
            <a:ext cx="4800600" cy="501650"/>
          </a:xfrm>
          <a:prstGeom prst="roundRect">
            <a:avLst>
              <a:gd name="adj" fmla="val 208"/>
            </a:avLst>
          </a:prstGeom>
          <a:solidFill>
            <a:srgbClr val="E6E6E6"/>
          </a:solidFill>
          <a:ln w="18360">
            <a:solidFill>
              <a:srgbClr val="000000"/>
            </a:solidFill>
            <a:miter lim="800000"/>
            <a:headEnd/>
            <a:tailEnd/>
          </a:ln>
        </p:spPr>
        <p:txBody>
          <a:bodyPr lIns="81312" tIns="44412" rIns="81312" bIns="44412" anchor="ctr" anchorCtr="1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 i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Sensor  and computing infrastructure</a:t>
            </a:r>
          </a:p>
        </p:txBody>
      </p:sp>
      <p:sp>
        <p:nvSpPr>
          <p:cNvPr id="74757" name="Line 6"/>
          <p:cNvSpPr>
            <a:spLocks noChangeShapeType="1"/>
          </p:cNvSpPr>
          <p:nvPr/>
        </p:nvSpPr>
        <p:spPr bwMode="auto">
          <a:xfrm>
            <a:off x="4654550" y="2092325"/>
            <a:ext cx="1588" cy="679450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8" name="Line 7"/>
          <p:cNvSpPr>
            <a:spLocks noChangeShapeType="1"/>
          </p:cNvSpPr>
          <p:nvPr/>
        </p:nvSpPr>
        <p:spPr bwMode="auto">
          <a:xfrm>
            <a:off x="4595813" y="3303588"/>
            <a:ext cx="3175" cy="792162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>
            <a:off x="4610100" y="4419600"/>
            <a:ext cx="3175" cy="609600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5170488" y="5638800"/>
            <a:ext cx="2144712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36901" rIns="74128" bIns="36901">
            <a:spAutoFit/>
          </a:bodyPr>
          <a:lstStyle/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Heterogeneous sensors and processing nodes</a:t>
            </a:r>
          </a:p>
        </p:txBody>
      </p:sp>
      <p:sp>
        <p:nvSpPr>
          <p:cNvPr id="74761" name="Text Box 11"/>
          <p:cNvSpPr txBox="1">
            <a:spLocks noChangeArrowheads="1"/>
          </p:cNvSpPr>
          <p:nvPr/>
        </p:nvSpPr>
        <p:spPr bwMode="auto">
          <a:xfrm>
            <a:off x="5159375" y="5067300"/>
            <a:ext cx="1851025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36901" rIns="74128" bIns="36901">
            <a:spAutoFit/>
          </a:bodyPr>
          <a:lstStyle/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Distributed Mobile-agent based runtime</a:t>
            </a:r>
          </a:p>
        </p:txBody>
      </p:sp>
      <p:sp>
        <p:nvSpPr>
          <p:cNvPr id="74762" name="Text Box 12"/>
          <p:cNvSpPr txBox="1">
            <a:spLocks noChangeArrowheads="1"/>
          </p:cNvSpPr>
          <p:nvPr/>
        </p:nvSpPr>
        <p:spPr bwMode="auto">
          <a:xfrm>
            <a:off x="5257800" y="4076700"/>
            <a:ext cx="2049463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36901" rIns="74128" bIns="36901">
            <a:spAutoFit/>
          </a:bodyPr>
          <a:lstStyle/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Deployment of operators </a:t>
            </a:r>
          </a:p>
        </p:txBody>
      </p:sp>
      <p:sp>
        <p:nvSpPr>
          <p:cNvPr id="74763" name="Text Box 13"/>
          <p:cNvSpPr txBox="1">
            <a:spLocks noChangeArrowheads="1"/>
          </p:cNvSpPr>
          <p:nvPr/>
        </p:nvSpPr>
        <p:spPr bwMode="auto">
          <a:xfrm>
            <a:off x="5105400" y="2832100"/>
            <a:ext cx="2286000" cy="41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36901" rIns="74128" bIns="36901">
            <a:spAutoFit/>
          </a:bodyPr>
          <a:lstStyle/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Convert </a:t>
            </a:r>
          </a:p>
          <a:p>
            <a:pPr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Query -&gt; VS -&gt; opGraph</a:t>
            </a:r>
            <a:r>
              <a:rPr lang="en-GB" sz="12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 </a:t>
            </a:r>
          </a:p>
        </p:txBody>
      </p:sp>
      <p:sp>
        <p:nvSpPr>
          <p:cNvPr id="74764" name="AutoShape 14"/>
          <p:cNvSpPr>
            <a:spLocks noChangeArrowheads="1"/>
          </p:cNvSpPr>
          <p:nvPr/>
        </p:nvSpPr>
        <p:spPr bwMode="auto">
          <a:xfrm>
            <a:off x="2133600" y="1608138"/>
            <a:ext cx="3124200" cy="449262"/>
          </a:xfrm>
          <a:prstGeom prst="roundRect">
            <a:avLst>
              <a:gd name="adj" fmla="val 208"/>
            </a:avLst>
          </a:prstGeom>
          <a:solidFill>
            <a:srgbClr val="CCCCCC"/>
          </a:solidFill>
          <a:ln w="18360">
            <a:solidFill>
              <a:srgbClr val="000000"/>
            </a:solidFill>
            <a:miter lim="800000"/>
            <a:headEnd/>
            <a:tailEnd/>
          </a:ln>
        </p:spPr>
        <p:txBody>
          <a:bodyPr lIns="81312" tIns="44412" rIns="81312" bIns="44412" anchor="ctr" anchorCtr="1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5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FICB / SAFIRE Server</a:t>
            </a:r>
          </a:p>
        </p:txBody>
      </p:sp>
      <p:sp>
        <p:nvSpPr>
          <p:cNvPr id="74765" name="Line 15"/>
          <p:cNvSpPr>
            <a:spLocks noChangeShapeType="1"/>
          </p:cNvSpPr>
          <p:nvPr/>
        </p:nvSpPr>
        <p:spPr bwMode="auto">
          <a:xfrm>
            <a:off x="4651375" y="1295400"/>
            <a:ext cx="0" cy="3127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6" name="AutoShape 21"/>
          <p:cNvSpPr>
            <a:spLocks noChangeArrowheads="1"/>
          </p:cNvSpPr>
          <p:nvPr/>
        </p:nvSpPr>
        <p:spPr bwMode="auto">
          <a:xfrm>
            <a:off x="381000" y="5029200"/>
            <a:ext cx="4800600" cy="490538"/>
          </a:xfrm>
          <a:prstGeom prst="roundRect">
            <a:avLst>
              <a:gd name="adj" fmla="val 208"/>
            </a:avLst>
          </a:prstGeom>
          <a:solidFill>
            <a:srgbClr val="B3B3B3"/>
          </a:solidFill>
          <a:ln w="18360">
            <a:solidFill>
              <a:srgbClr val="000000"/>
            </a:solidFill>
            <a:miter lim="800000"/>
            <a:headEnd/>
            <a:tailEnd/>
          </a:ln>
        </p:spPr>
        <p:txBody>
          <a:bodyPr lIns="81312" tIns="44412" rIns="81312" bIns="44412" anchor="ctr" anchorCtr="1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SATRuntime</a:t>
            </a:r>
          </a:p>
        </p:txBody>
      </p:sp>
      <p:pic>
        <p:nvPicPr>
          <p:cNvPr id="74768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9275" y="814388"/>
            <a:ext cx="51435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4769" name="Text Box 27"/>
          <p:cNvSpPr txBox="1">
            <a:spLocks noChangeArrowheads="1"/>
          </p:cNvSpPr>
          <p:nvPr/>
        </p:nvSpPr>
        <p:spPr bwMode="auto">
          <a:xfrm>
            <a:off x="457200" y="152400"/>
            <a:ext cx="8229600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 anchor="ctr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US" sz="3600" b="1">
                <a:solidFill>
                  <a:srgbClr val="006633"/>
                </a:solidFill>
                <a:latin typeface="Garamond" pitchFamily="18" charset="0"/>
              </a:rPr>
              <a:t>SAFIRE Streams Architecture</a:t>
            </a:r>
            <a:endParaRPr lang="en-GB" sz="3600" b="1">
              <a:solidFill>
                <a:srgbClr val="006633"/>
              </a:solidFill>
              <a:latin typeface="Garamond" pitchFamily="18" charset="0"/>
            </a:endParaRPr>
          </a:p>
        </p:txBody>
      </p:sp>
      <p:sp>
        <p:nvSpPr>
          <p:cNvPr id="74770" name="AutoShape 29"/>
          <p:cNvSpPr>
            <a:spLocks noChangeArrowheads="1"/>
          </p:cNvSpPr>
          <p:nvPr/>
        </p:nvSpPr>
        <p:spPr bwMode="auto">
          <a:xfrm>
            <a:off x="1968500" y="3937000"/>
            <a:ext cx="1536700" cy="471488"/>
          </a:xfrm>
          <a:prstGeom prst="roundRect">
            <a:avLst>
              <a:gd name="adj" fmla="val 208"/>
            </a:avLst>
          </a:prstGeom>
          <a:solidFill>
            <a:srgbClr val="CCCCCC"/>
          </a:solidFill>
          <a:ln w="18360">
            <a:solidFill>
              <a:srgbClr val="000000"/>
            </a:solidFill>
            <a:miter lim="800000"/>
            <a:headEnd/>
            <a:tailEnd/>
          </a:ln>
        </p:spPr>
        <p:txBody>
          <a:bodyPr lIns="81312" tIns="44412" rIns="81312" bIns="44412" anchor="ctr" anchorCtr="1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SATScheduler</a:t>
            </a:r>
          </a:p>
        </p:txBody>
      </p:sp>
      <p:sp>
        <p:nvSpPr>
          <p:cNvPr id="74771" name="Line 30"/>
          <p:cNvSpPr>
            <a:spLocks noChangeShapeType="1"/>
          </p:cNvSpPr>
          <p:nvPr/>
        </p:nvSpPr>
        <p:spPr bwMode="auto">
          <a:xfrm flipH="1">
            <a:off x="3429000" y="4191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Line 31"/>
          <p:cNvSpPr>
            <a:spLocks noChangeShapeType="1"/>
          </p:cNvSpPr>
          <p:nvPr/>
        </p:nvSpPr>
        <p:spPr bwMode="auto">
          <a:xfrm>
            <a:off x="2971800" y="4343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AutoShape 32"/>
          <p:cNvSpPr>
            <a:spLocks noChangeArrowheads="1"/>
          </p:cNvSpPr>
          <p:nvPr/>
        </p:nvSpPr>
        <p:spPr bwMode="auto">
          <a:xfrm>
            <a:off x="304800" y="3962400"/>
            <a:ext cx="1295400" cy="471488"/>
          </a:xfrm>
          <a:prstGeom prst="roundRect">
            <a:avLst>
              <a:gd name="adj" fmla="val 208"/>
            </a:avLst>
          </a:prstGeom>
          <a:solidFill>
            <a:srgbClr val="CCCCCC"/>
          </a:solidFill>
          <a:ln w="18360">
            <a:solidFill>
              <a:srgbClr val="000000"/>
            </a:solidFill>
            <a:miter lim="800000"/>
            <a:headEnd/>
            <a:tailEnd/>
          </a:ln>
        </p:spPr>
        <p:txBody>
          <a:bodyPr lIns="81312" tIns="44412" rIns="81312" bIns="44412" anchor="ctr" anchorCtr="1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5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SATMonitor</a:t>
            </a:r>
          </a:p>
        </p:txBody>
      </p:sp>
      <p:sp>
        <p:nvSpPr>
          <p:cNvPr id="74775" name="Text Box 34"/>
          <p:cNvSpPr txBox="1">
            <a:spLocks noChangeArrowheads="1"/>
          </p:cNvSpPr>
          <p:nvPr/>
        </p:nvSpPr>
        <p:spPr bwMode="auto">
          <a:xfrm>
            <a:off x="1600200" y="4495800"/>
            <a:ext cx="158115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36901" rIns="74128" bIns="36901">
            <a:spAutoFit/>
          </a:bodyPr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Schedule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to meet QoS</a:t>
            </a:r>
            <a:endParaRPr lang="en-GB" sz="1400" baseline="-3300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endParaRPr lang="en-GB" sz="1400" baseline="-3300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74776" name="Line 35"/>
          <p:cNvSpPr>
            <a:spLocks noChangeShapeType="1"/>
          </p:cNvSpPr>
          <p:nvPr/>
        </p:nvSpPr>
        <p:spPr bwMode="auto">
          <a:xfrm flipV="1">
            <a:off x="1219200" y="4343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Line 36"/>
          <p:cNvSpPr>
            <a:spLocks noChangeShapeType="1"/>
          </p:cNvSpPr>
          <p:nvPr/>
        </p:nvSpPr>
        <p:spPr bwMode="auto">
          <a:xfrm>
            <a:off x="1600200" y="4114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Line 37"/>
          <p:cNvSpPr>
            <a:spLocks noChangeShapeType="1"/>
          </p:cNvSpPr>
          <p:nvPr/>
        </p:nvSpPr>
        <p:spPr bwMode="auto">
          <a:xfrm flipH="1">
            <a:off x="152400" y="533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Line 38"/>
          <p:cNvSpPr>
            <a:spLocks noChangeShapeType="1"/>
          </p:cNvSpPr>
          <p:nvPr/>
        </p:nvSpPr>
        <p:spPr bwMode="auto">
          <a:xfrm flipV="1">
            <a:off x="152400" y="1828800"/>
            <a:ext cx="0" cy="350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Line 39"/>
          <p:cNvSpPr>
            <a:spLocks noChangeShapeType="1"/>
          </p:cNvSpPr>
          <p:nvPr/>
        </p:nvSpPr>
        <p:spPr bwMode="auto">
          <a:xfrm>
            <a:off x="152400" y="18288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Line 40"/>
          <p:cNvSpPr>
            <a:spLocks noChangeShapeType="1"/>
          </p:cNvSpPr>
          <p:nvPr/>
        </p:nvSpPr>
        <p:spPr bwMode="auto">
          <a:xfrm>
            <a:off x="152400" y="2971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Text Box 41"/>
          <p:cNvSpPr txBox="1">
            <a:spLocks noChangeArrowheads="1"/>
          </p:cNvSpPr>
          <p:nvPr/>
        </p:nvSpPr>
        <p:spPr bwMode="auto">
          <a:xfrm>
            <a:off x="381000" y="1524000"/>
            <a:ext cx="158115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36901" rIns="74128" bIns="36901">
            <a:spAutoFit/>
          </a:bodyPr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Query results</a:t>
            </a:r>
            <a:endParaRPr lang="en-GB" sz="1400" baseline="-3300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74783" name="Text Box 42"/>
          <p:cNvSpPr txBox="1">
            <a:spLocks noChangeArrowheads="1"/>
          </p:cNvSpPr>
          <p:nvPr/>
        </p:nvSpPr>
        <p:spPr bwMode="auto">
          <a:xfrm>
            <a:off x="1676400" y="2667000"/>
            <a:ext cx="158115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4128" tIns="36901" rIns="74128" bIns="36901">
            <a:spAutoFit/>
          </a:bodyPr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4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Semantic context</a:t>
            </a:r>
            <a:endParaRPr lang="en-GB" sz="1400" baseline="-3300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74784" name="AutoShape 43"/>
          <p:cNvSpPr>
            <a:spLocks noChangeArrowheads="1"/>
          </p:cNvSpPr>
          <p:nvPr/>
        </p:nvSpPr>
        <p:spPr bwMode="auto">
          <a:xfrm>
            <a:off x="5486400" y="1219200"/>
            <a:ext cx="838200" cy="1108075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1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Query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endParaRPr lang="en-GB" sz="1100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1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(entity, 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1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attribute, 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1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value) </a:t>
            </a:r>
          </a:p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endParaRPr lang="en-GB" sz="1100" b="1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74785" name="Line 44"/>
          <p:cNvSpPr>
            <a:spLocks noChangeShapeType="1"/>
          </p:cNvSpPr>
          <p:nvPr/>
        </p:nvSpPr>
        <p:spPr bwMode="auto">
          <a:xfrm flipH="1">
            <a:off x="4953000" y="2133600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86" name="AutoShape 48"/>
          <p:cNvSpPr>
            <a:spLocks noChangeArrowheads="1"/>
          </p:cNvSpPr>
          <p:nvPr/>
        </p:nvSpPr>
        <p:spPr bwMode="auto">
          <a:xfrm>
            <a:off x="4860925" y="3351213"/>
            <a:ext cx="566738" cy="41433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1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VS</a:t>
            </a:r>
          </a:p>
        </p:txBody>
      </p:sp>
      <p:sp>
        <p:nvSpPr>
          <p:cNvPr id="74787" name="AutoShape 49"/>
          <p:cNvSpPr>
            <a:spLocks noChangeArrowheads="1"/>
          </p:cNvSpPr>
          <p:nvPr/>
        </p:nvSpPr>
        <p:spPr bwMode="auto">
          <a:xfrm>
            <a:off x="4791075" y="3419475"/>
            <a:ext cx="568325" cy="4143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1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VS</a:t>
            </a:r>
          </a:p>
        </p:txBody>
      </p:sp>
      <p:sp>
        <p:nvSpPr>
          <p:cNvPr id="74788" name="AutoShape 50"/>
          <p:cNvSpPr>
            <a:spLocks noChangeArrowheads="1"/>
          </p:cNvSpPr>
          <p:nvPr/>
        </p:nvSpPr>
        <p:spPr bwMode="auto">
          <a:xfrm>
            <a:off x="4737100" y="3489325"/>
            <a:ext cx="566738" cy="4143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000">
                <a:solidFill>
                  <a:srgbClr val="000000"/>
                </a:solidFill>
              </a:rPr>
              <a:t>&lt;opGraph&gt;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1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context1</a:t>
            </a:r>
          </a:p>
        </p:txBody>
      </p:sp>
      <p:sp>
        <p:nvSpPr>
          <p:cNvPr id="74789" name="Line 51"/>
          <p:cNvSpPr>
            <a:spLocks noChangeShapeType="1"/>
          </p:cNvSpPr>
          <p:nvPr/>
        </p:nvSpPr>
        <p:spPr bwMode="auto">
          <a:xfrm>
            <a:off x="4529138" y="3627438"/>
            <a:ext cx="207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90" name="AutoShape 52"/>
          <p:cNvSpPr>
            <a:spLocks noChangeArrowheads="1"/>
          </p:cNvSpPr>
          <p:nvPr/>
        </p:nvSpPr>
        <p:spPr bwMode="auto">
          <a:xfrm>
            <a:off x="3886200" y="3419475"/>
            <a:ext cx="642938" cy="4143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1639" tIns="40820" rIns="81639" bIns="40820" anchor="ctr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000">
                <a:solidFill>
                  <a:srgbClr val="000000"/>
                </a:solidFill>
                <a:latin typeface="Arial" charset="0"/>
              </a:rPr>
              <a:t>&lt;opGraph&gt;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0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Query i</a:t>
            </a:r>
          </a:p>
        </p:txBody>
      </p:sp>
      <p:sp>
        <p:nvSpPr>
          <p:cNvPr id="74791" name="AutoShape 54"/>
          <p:cNvSpPr>
            <a:spLocks noChangeArrowheads="1"/>
          </p:cNvSpPr>
          <p:nvPr/>
        </p:nvSpPr>
        <p:spPr bwMode="auto">
          <a:xfrm>
            <a:off x="7994650" y="5029200"/>
            <a:ext cx="920750" cy="1041400"/>
          </a:xfrm>
          <a:prstGeom prst="can">
            <a:avLst>
              <a:gd name="adj" fmla="val 28276"/>
            </a:avLst>
          </a:prstGeom>
          <a:solidFill>
            <a:srgbClr val="9999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74128" tIns="36901" rIns="74128" bIns="36901" anchor="ctr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Infrastructure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DB</a:t>
            </a:r>
          </a:p>
        </p:txBody>
      </p:sp>
      <p:sp>
        <p:nvSpPr>
          <p:cNvPr id="74792" name="AutoShape 58"/>
          <p:cNvSpPr>
            <a:spLocks noChangeArrowheads="1"/>
          </p:cNvSpPr>
          <p:nvPr/>
        </p:nvSpPr>
        <p:spPr bwMode="auto">
          <a:xfrm rot="-5400000">
            <a:off x="5029200" y="3200400"/>
            <a:ext cx="5257800" cy="381000"/>
          </a:xfrm>
          <a:prstGeom prst="roundRect">
            <a:avLst>
              <a:gd name="adj" fmla="val 278"/>
            </a:avLst>
          </a:prstGeom>
          <a:solidFill>
            <a:srgbClr val="B3B3B3"/>
          </a:solidFill>
          <a:ln w="18360">
            <a:solidFill>
              <a:srgbClr val="000000"/>
            </a:solidFill>
            <a:miter lim="800000"/>
            <a:headEnd/>
            <a:tailEnd/>
          </a:ln>
        </p:spPr>
        <p:txBody>
          <a:bodyPr lIns="81312" tIns="44412" rIns="81312" bIns="44412" anchor="ctr" anchorCtr="1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500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SATRepository</a:t>
            </a:r>
          </a:p>
        </p:txBody>
      </p:sp>
      <p:sp>
        <p:nvSpPr>
          <p:cNvPr id="74793" name="AutoShape 60"/>
          <p:cNvSpPr>
            <a:spLocks noChangeArrowheads="1"/>
          </p:cNvSpPr>
          <p:nvPr/>
        </p:nvSpPr>
        <p:spPr bwMode="auto">
          <a:xfrm>
            <a:off x="8001000" y="4064000"/>
            <a:ext cx="920750" cy="1041400"/>
          </a:xfrm>
          <a:prstGeom prst="can">
            <a:avLst>
              <a:gd name="adj" fmla="val 28276"/>
            </a:avLst>
          </a:prstGeom>
          <a:solidFill>
            <a:srgbClr val="9999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74128" tIns="36901" rIns="74128" bIns="36901" anchor="ctr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Operator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DB</a:t>
            </a:r>
          </a:p>
        </p:txBody>
      </p:sp>
      <p:sp>
        <p:nvSpPr>
          <p:cNvPr id="74794" name="AutoShape 62"/>
          <p:cNvSpPr>
            <a:spLocks noChangeArrowheads="1"/>
          </p:cNvSpPr>
          <p:nvPr/>
        </p:nvSpPr>
        <p:spPr bwMode="auto">
          <a:xfrm>
            <a:off x="7994650" y="939800"/>
            <a:ext cx="920750" cy="1041400"/>
          </a:xfrm>
          <a:prstGeom prst="can">
            <a:avLst>
              <a:gd name="adj" fmla="val 28276"/>
            </a:avLst>
          </a:prstGeom>
          <a:solidFill>
            <a:srgbClr val="9999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74128" tIns="36901" rIns="74128" bIns="36901" anchor="ctr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Policy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DB</a:t>
            </a:r>
          </a:p>
        </p:txBody>
      </p:sp>
      <p:sp>
        <p:nvSpPr>
          <p:cNvPr id="74795" name="AutoShape 64"/>
          <p:cNvSpPr>
            <a:spLocks noChangeArrowheads="1"/>
          </p:cNvSpPr>
          <p:nvPr/>
        </p:nvSpPr>
        <p:spPr bwMode="auto">
          <a:xfrm>
            <a:off x="8001000" y="3149600"/>
            <a:ext cx="920750" cy="1041400"/>
          </a:xfrm>
          <a:prstGeom prst="can">
            <a:avLst>
              <a:gd name="adj" fmla="val 28276"/>
            </a:avLst>
          </a:prstGeom>
          <a:solidFill>
            <a:srgbClr val="9999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74128" tIns="36901" rIns="74128" bIns="36901" anchor="ctr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Semantic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DB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(entities, 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Relationships,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VS)</a:t>
            </a:r>
          </a:p>
        </p:txBody>
      </p:sp>
      <p:sp>
        <p:nvSpPr>
          <p:cNvPr id="74796" name="AutoShape 65"/>
          <p:cNvSpPr>
            <a:spLocks noChangeArrowheads="1"/>
          </p:cNvSpPr>
          <p:nvPr/>
        </p:nvSpPr>
        <p:spPr bwMode="auto">
          <a:xfrm>
            <a:off x="8001000" y="2209800"/>
            <a:ext cx="920750" cy="1041400"/>
          </a:xfrm>
          <a:prstGeom prst="can">
            <a:avLst>
              <a:gd name="adj" fmla="val 28276"/>
            </a:avLst>
          </a:prstGeom>
          <a:solidFill>
            <a:srgbClr val="9999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74128" tIns="36901" rIns="74128" bIns="36901" anchor="ctr"/>
          <a:lstStyle/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Semantic</a:t>
            </a:r>
          </a:p>
          <a:p>
            <a:pPr algn="ctr" defTabSz="414338" hangingPunct="0">
              <a:lnSpc>
                <a:spcPct val="8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000" b="1">
                <a:solidFill>
                  <a:srgbClr val="000000"/>
                </a:solidFill>
                <a:latin typeface="Arial" charset="0"/>
                <a:cs typeface="Lucida Sans Unicode" pitchFamily="34" charset="0"/>
              </a:rPr>
              <a:t>knowledge</a:t>
            </a:r>
          </a:p>
        </p:txBody>
      </p:sp>
      <p:grpSp>
        <p:nvGrpSpPr>
          <p:cNvPr id="74797" name="Group 66"/>
          <p:cNvGrpSpPr>
            <a:grpSpLocks/>
          </p:cNvGrpSpPr>
          <p:nvPr/>
        </p:nvGrpSpPr>
        <p:grpSpPr bwMode="auto">
          <a:xfrm>
            <a:off x="8305800" y="1766888"/>
            <a:ext cx="304800" cy="671512"/>
            <a:chOff x="624" y="1968"/>
            <a:chExt cx="192" cy="423"/>
          </a:xfrm>
        </p:grpSpPr>
        <p:sp>
          <p:nvSpPr>
            <p:cNvPr id="74798" name="Text Box 67"/>
            <p:cNvSpPr txBox="1">
              <a:spLocks noChangeArrowheads="1"/>
            </p:cNvSpPr>
            <p:nvPr/>
          </p:nvSpPr>
          <p:spPr bwMode="auto">
            <a:xfrm>
              <a:off x="624" y="1968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74799" name="Text Box 68"/>
            <p:cNvSpPr txBox="1">
              <a:spLocks noChangeArrowheads="1"/>
            </p:cNvSpPr>
            <p:nvPr/>
          </p:nvSpPr>
          <p:spPr bwMode="auto">
            <a:xfrm>
              <a:off x="624" y="2016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74800" name="Text Box 69"/>
            <p:cNvSpPr txBox="1">
              <a:spLocks noChangeArrowheads="1"/>
            </p:cNvSpPr>
            <p:nvPr/>
          </p:nvSpPr>
          <p:spPr bwMode="auto">
            <a:xfrm>
              <a:off x="624" y="2064"/>
              <a:ext cx="1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smtClean="0"/>
              <a:t>SAFIRE Streams: A Semantic Middleware for Multi Sensor Applications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Sharad Mehrotra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6425" cy="1190625"/>
          </a:xfrm>
        </p:spPr>
        <p:txBody>
          <a:bodyPr/>
          <a:lstStyle/>
          <a:p>
            <a:r>
              <a:rPr lang="en-US" smtClean="0"/>
              <a:t>SAFIRE Stream Middleware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09600" y="1066800"/>
            <a:ext cx="4724400" cy="1631950"/>
          </a:xfrm>
          <a:prstGeom prst="rect">
            <a:avLst/>
          </a:prstGeom>
          <a:gradFill rotWithShape="1">
            <a:gsLst>
              <a:gs pos="0">
                <a:srgbClr val="FFFF97"/>
              </a:gs>
              <a:gs pos="50000">
                <a:srgbClr val="FFFFBF"/>
              </a:gs>
              <a:gs pos="100000">
                <a:srgbClr val="FFFFDF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Writing sensor applications is hard: </a:t>
            </a:r>
          </a:p>
          <a:p>
            <a:pPr lvl="1">
              <a:buFontTx/>
              <a:buChar char="-"/>
            </a:pPr>
            <a:r>
              <a:rPr lang="en-US" sz="2000">
                <a:solidFill>
                  <a:schemeClr val="tx1"/>
                </a:solidFill>
              </a:rPr>
              <a:t>Continuous data</a:t>
            </a:r>
          </a:p>
          <a:p>
            <a:pPr lvl="1">
              <a:buFontTx/>
              <a:buChar char="-"/>
            </a:pPr>
            <a:r>
              <a:rPr lang="en-US" sz="2000">
                <a:solidFill>
                  <a:schemeClr val="tx1"/>
                </a:solidFill>
              </a:rPr>
              <a:t>Sensor  heterogeneity </a:t>
            </a:r>
          </a:p>
          <a:p>
            <a:pPr lvl="1">
              <a:buFontTx/>
              <a:buChar char="-"/>
            </a:pPr>
            <a:r>
              <a:rPr lang="en-US" sz="2000">
                <a:solidFill>
                  <a:schemeClr val="tx1"/>
                </a:solidFill>
              </a:rPr>
              <a:t>Diversity of platforms</a:t>
            </a:r>
          </a:p>
          <a:p>
            <a:pPr lvl="1">
              <a:buFontTx/>
              <a:buChar char="-"/>
            </a:pPr>
            <a:r>
              <a:rPr lang="en-US" sz="2000">
                <a:solidFill>
                  <a:schemeClr val="tx1"/>
                </a:solidFill>
              </a:rPr>
              <a:t>Tolerance to failures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38800" y="1295400"/>
            <a:ext cx="3352800" cy="4524375"/>
          </a:xfrm>
          <a:prstGeom prst="rect">
            <a:avLst/>
          </a:prstGeom>
          <a:gradFill rotWithShape="1">
            <a:gsLst>
              <a:gs pos="0">
                <a:srgbClr val="FFFF97"/>
              </a:gs>
              <a:gs pos="50000">
                <a:srgbClr val="FFFFBF"/>
              </a:gs>
              <a:gs pos="100000">
                <a:srgbClr val="FFFFDF"/>
              </a:gs>
            </a:gsLst>
            <a:lin ang="81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800" b="1">
                <a:solidFill>
                  <a:schemeClr val="tx1"/>
                </a:solidFill>
              </a:rPr>
              <a:t>Powerful programming abstractions to ease application development</a:t>
            </a:r>
          </a:p>
          <a:p>
            <a:pPr lvl="1"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Hide heterogeneity, failures, concurrency</a:t>
            </a:r>
          </a:p>
          <a:p>
            <a:pPr lvl="1"/>
            <a:endParaRPr lang="en-US" sz="18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800" b="1">
                <a:solidFill>
                  <a:schemeClr val="tx1"/>
                </a:solidFill>
              </a:rPr>
              <a:t>Core Services</a:t>
            </a:r>
          </a:p>
          <a:p>
            <a:pPr lvl="1"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alerting, triggering, data &amp; stream management, queries.</a:t>
            </a:r>
          </a:p>
          <a:p>
            <a:endParaRPr lang="en-US" sz="180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800" b="1">
                <a:solidFill>
                  <a:schemeClr val="tx1"/>
                </a:solidFill>
              </a:rPr>
              <a:t>Mediation</a:t>
            </a:r>
          </a:p>
          <a:p>
            <a:pPr lvl="1"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application needs with resource constraints of devices &amp; networks</a:t>
            </a:r>
          </a:p>
          <a:p>
            <a:endParaRPr lang="en-US" sz="1800">
              <a:solidFill>
                <a:schemeClr val="tx1"/>
              </a:solidFill>
            </a:endParaRPr>
          </a:p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1219200" y="3276600"/>
            <a:ext cx="3886200" cy="6381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447800" y="5715000"/>
            <a:ext cx="3787775" cy="6381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/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447800" y="5486400"/>
            <a:ext cx="92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Sensor</a:t>
            </a:r>
          </a:p>
          <a:p>
            <a:endParaRPr lang="en-US" sz="1800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295400" y="3403600"/>
            <a:ext cx="719138" cy="406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100" b="1">
                <a:solidFill>
                  <a:schemeClr val="tx2"/>
                </a:solidFill>
              </a:rPr>
              <a:t>FICB</a:t>
            </a:r>
            <a:endParaRPr lang="en-US" sz="1200" b="1">
              <a:solidFill>
                <a:schemeClr val="tx2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070225" y="3403600"/>
            <a:ext cx="849313" cy="406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chemeClr val="tx2"/>
                </a:solidFill>
              </a:rPr>
              <a:t>Filters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09800" y="3403600"/>
            <a:ext cx="784225" cy="406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>
                <a:solidFill>
                  <a:schemeClr val="tx2"/>
                </a:solidFill>
              </a:rPr>
              <a:t>Alerts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060825" y="3403600"/>
            <a:ext cx="914400" cy="4064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>
                <a:solidFill>
                  <a:schemeClr val="tx2"/>
                </a:solidFill>
              </a:rPr>
              <a:t>Analysis</a:t>
            </a: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295400" y="4495800"/>
            <a:ext cx="3787775" cy="812800"/>
          </a:xfrm>
          <a:prstGeom prst="ellipse">
            <a:avLst/>
          </a:prstGeom>
          <a:solidFill>
            <a:srgbClr val="AAE2CA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/>
          </a:p>
        </p:txBody>
      </p:sp>
      <p:sp>
        <p:nvSpPr>
          <p:cNvPr id="16396" name="TextBox 16"/>
          <p:cNvSpPr txBox="1">
            <a:spLocks noChangeArrowheads="1"/>
          </p:cNvSpPr>
          <p:nvPr/>
        </p:nvSpPr>
        <p:spPr bwMode="auto">
          <a:xfrm>
            <a:off x="2797175" y="4929188"/>
            <a:ext cx="113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Networks</a:t>
            </a:r>
          </a:p>
          <a:p>
            <a:endParaRPr lang="en-US" sz="1800"/>
          </a:p>
        </p:txBody>
      </p:sp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1676400" y="2743200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SA  Applications </a:t>
            </a:r>
          </a:p>
        </p:txBody>
      </p:sp>
      <p:sp>
        <p:nvSpPr>
          <p:cNvPr id="16398" name="Down Arrow 20"/>
          <p:cNvSpPr>
            <a:spLocks noChangeArrowheads="1"/>
          </p:cNvSpPr>
          <p:nvPr/>
        </p:nvSpPr>
        <p:spPr bwMode="auto">
          <a:xfrm rot="10800000">
            <a:off x="2895600" y="3810000"/>
            <a:ext cx="719138" cy="695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71600" y="4038600"/>
            <a:ext cx="3668713" cy="63817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solidFill>
                  <a:schemeClr val="tx1"/>
                </a:solidFill>
              </a:rPr>
              <a:t>Middleware – glue between H/w, networks, OS and applications</a:t>
            </a:r>
          </a:p>
        </p:txBody>
      </p:sp>
      <p:sp>
        <p:nvSpPr>
          <p:cNvPr id="16400" name="Down Arrow 22"/>
          <p:cNvSpPr>
            <a:spLocks noChangeArrowheads="1"/>
          </p:cNvSpPr>
          <p:nvPr/>
        </p:nvSpPr>
        <p:spPr bwMode="auto">
          <a:xfrm rot="10800000">
            <a:off x="2971800" y="5334000"/>
            <a:ext cx="784225" cy="5794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1800"/>
          </a:p>
        </p:txBody>
      </p:sp>
      <p:pic>
        <p:nvPicPr>
          <p:cNvPr id="16401" name="Picture 19" descr="mesh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425" y="4813300"/>
            <a:ext cx="3068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TextBox 21"/>
          <p:cNvSpPr txBox="1">
            <a:spLocks noChangeArrowheads="1"/>
          </p:cNvSpPr>
          <p:nvPr/>
        </p:nvSpPr>
        <p:spPr bwMode="auto">
          <a:xfrm>
            <a:off x="2601913" y="4870450"/>
            <a:ext cx="12398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Networks</a:t>
            </a:r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16403" name="Picture 6" descr="08660-05-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3338" y="5973763"/>
            <a:ext cx="7318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8" descr="MICAz_L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7175" y="6016625"/>
            <a:ext cx="7191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6146800"/>
            <a:ext cx="4572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8" descr="DHDCS6620G">
            <a:hlinkClick r:id="rId4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22425" y="6030913"/>
            <a:ext cx="45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33" descr="nokia_n95_zoom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57738" y="5973763"/>
            <a:ext cx="331787" cy="4984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86413" y="838200"/>
            <a:ext cx="3624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Stream Middleware Goals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3962400" y="2362200"/>
            <a:ext cx="2590800" cy="914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9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228600" y="1447800"/>
            <a:ext cx="4038600" cy="4876800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914400"/>
          </a:xfrm>
        </p:spPr>
        <p:txBody>
          <a:bodyPr lIns="81639" tIns="42452" rIns="81639" bIns="42452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mtClean="0"/>
              <a:t>Key Concepts Driving SAFIRE Streams</a:t>
            </a:r>
          </a:p>
        </p:txBody>
      </p:sp>
      <p:sp>
        <p:nvSpPr>
          <p:cNvPr id="61447" name="Content Placeholder 7"/>
          <p:cNvSpPr>
            <a:spLocks noGrp="1"/>
          </p:cNvSpPr>
          <p:nvPr>
            <p:ph idx="1"/>
          </p:nvPr>
        </p:nvSpPr>
        <p:spPr>
          <a:xfrm>
            <a:off x="4495800" y="1752600"/>
            <a:ext cx="4343400" cy="4876800"/>
          </a:xfrm>
        </p:spPr>
        <p:txBody>
          <a:bodyPr/>
          <a:lstStyle/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en-GB" sz="1800" smtClean="0">
              <a:solidFill>
                <a:srgbClr val="000000"/>
              </a:solidFill>
              <a:cs typeface="Lucida Sans Unicode" pitchFamily="34" charset="0"/>
            </a:endParaRPr>
          </a:p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b="1" smtClean="0">
                <a:solidFill>
                  <a:srgbClr val="000000"/>
                </a:solidFill>
                <a:cs typeface="Lucida Sans Unicode" pitchFamily="34" charset="0"/>
              </a:rPr>
              <a:t>Semantic Level:</a:t>
            </a:r>
          </a:p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smtClean="0">
                <a:solidFill>
                  <a:srgbClr val="000000"/>
                </a:solidFill>
                <a:cs typeface="Lucida Sans Unicode" pitchFamily="34" charset="0"/>
              </a:rPr>
              <a:t>Entities -- people, appliances, and buildings, rooms; Relationships – interactions. </a:t>
            </a:r>
          </a:p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b="1" smtClean="0">
                <a:solidFill>
                  <a:srgbClr val="000000"/>
                </a:solidFill>
                <a:cs typeface="Lucida Sans Unicode" pitchFamily="34" charset="0"/>
              </a:rPr>
              <a:t>Infrastructure Level: </a:t>
            </a:r>
          </a:p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smtClean="0">
                <a:solidFill>
                  <a:srgbClr val="000000"/>
                </a:solidFill>
                <a:cs typeface="Lucida Sans Unicode" pitchFamily="34" charset="0"/>
              </a:rPr>
              <a:t>sensing devices, computing devices, network devices.</a:t>
            </a:r>
          </a:p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b="1" smtClean="0">
                <a:solidFill>
                  <a:srgbClr val="000000"/>
                </a:solidFill>
                <a:cs typeface="Lucida Sans Unicode" pitchFamily="34" charset="0"/>
              </a:rPr>
              <a:t>Virtual Sensors:</a:t>
            </a:r>
          </a:p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smtClean="0">
                <a:solidFill>
                  <a:srgbClr val="000000"/>
                </a:solidFill>
                <a:cs typeface="Lucida Sans Unicode" pitchFamily="34" charset="0"/>
              </a:rPr>
              <a:t>maps data captured by sensors into </a:t>
            </a:r>
            <a:r>
              <a:rPr lang="en-GB" sz="1800" b="1" smtClean="0">
                <a:solidFill>
                  <a:srgbClr val="FF0000"/>
                </a:solidFill>
                <a:cs typeface="Lucida Sans Unicode" pitchFamily="34" charset="0"/>
              </a:rPr>
              <a:t>events</a:t>
            </a:r>
            <a:r>
              <a:rPr lang="en-GB" sz="1800" smtClean="0">
                <a:solidFill>
                  <a:srgbClr val="000000"/>
                </a:solidFill>
                <a:cs typeface="Lucida Sans Unicode" pitchFamily="34" charset="0"/>
              </a:rPr>
              <a:t> in the semantic world.</a:t>
            </a:r>
            <a:endParaRPr lang="en-GB" sz="1800" b="1" smtClean="0">
              <a:solidFill>
                <a:srgbClr val="000000"/>
              </a:solidFill>
              <a:cs typeface="Lucida Sans Unicode" pitchFamily="34" charset="0"/>
            </a:endParaRPr>
          </a:p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b="1" smtClean="0">
                <a:solidFill>
                  <a:srgbClr val="000000"/>
                </a:solidFill>
                <a:cs typeface="Lucida Sans Unicode" pitchFamily="34" charset="0"/>
              </a:rPr>
              <a:t>Event Logs:</a:t>
            </a:r>
            <a:endParaRPr lang="en-GB" sz="1800" smtClean="0">
              <a:solidFill>
                <a:srgbClr val="000000"/>
              </a:solidFill>
              <a:cs typeface="Lucida Sans Unicode" pitchFamily="34" charset="0"/>
            </a:endParaRPr>
          </a:p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800" smtClean="0">
                <a:solidFill>
                  <a:srgbClr val="000000"/>
                </a:solidFill>
                <a:cs typeface="Lucida Sans Unicode" pitchFamily="34" charset="0"/>
              </a:rPr>
              <a:t>evolution of physical world as observed by the sentient system </a:t>
            </a:r>
          </a:p>
          <a:p>
            <a:pPr defTabSz="414338"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en-US" sz="2400" smtClean="0"/>
          </a:p>
        </p:txBody>
      </p:sp>
      <p:sp>
        <p:nvSpPr>
          <p:cNvPr id="6144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624C37D-892A-4B05-B1C0-E18A7C32D6C2}" type="slidenum">
              <a:rPr lang="en-US"/>
              <a:pPr/>
              <a:t>6</a:t>
            </a:fld>
            <a:endParaRPr lang="en-US"/>
          </a:p>
        </p:txBody>
      </p:sp>
      <p:sp>
        <p:nvSpPr>
          <p:cNvPr id="61449" name="Text Box 3"/>
          <p:cNvSpPr txBox="1">
            <a:spLocks noChangeArrowheads="1"/>
          </p:cNvSpPr>
          <p:nvPr/>
        </p:nvSpPr>
        <p:spPr bwMode="auto">
          <a:xfrm>
            <a:off x="4579938" y="1617663"/>
            <a:ext cx="4268787" cy="495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defTabSz="414338"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endParaRPr lang="en-US" sz="200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61450" name="Text Box 6"/>
          <p:cNvSpPr txBox="1">
            <a:spLocks noChangeArrowheads="1"/>
          </p:cNvSpPr>
          <p:nvPr/>
        </p:nvSpPr>
        <p:spPr bwMode="auto">
          <a:xfrm>
            <a:off x="533400" y="1066800"/>
            <a:ext cx="7966075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7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i="1">
                <a:solidFill>
                  <a:srgbClr val="FF0000"/>
                </a:solidFill>
              </a:rPr>
              <a:t>SAFIRE Streams models sensor embedded spaces at two levels</a:t>
            </a:r>
          </a:p>
          <a:p>
            <a:endParaRPr lang="en-US" i="1">
              <a:solidFill>
                <a:srgbClr val="FF0000"/>
              </a:solidFill>
            </a:endParaRPr>
          </a:p>
        </p:txBody>
      </p:sp>
      <p:pic>
        <p:nvPicPr>
          <p:cNvPr id="61451" name="Picture 5" descr="2-level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363788"/>
            <a:ext cx="3717925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AutoShape 8"/>
          <p:cNvSpPr>
            <a:spLocks noChangeArrowheads="1"/>
          </p:cNvSpPr>
          <p:nvPr/>
        </p:nvSpPr>
        <p:spPr bwMode="auto">
          <a:xfrm>
            <a:off x="2438400" y="4192588"/>
            <a:ext cx="473075" cy="625475"/>
          </a:xfrm>
          <a:prstGeom prst="upDownArrow">
            <a:avLst>
              <a:gd name="adj1" fmla="val 50000"/>
              <a:gd name="adj2" fmla="val 25751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pic>
        <p:nvPicPr>
          <p:cNvPr id="61453" name="Picture 7" descr="fic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676400"/>
            <a:ext cx="7445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301750" y="1816100"/>
          <a:ext cx="693738" cy="461963"/>
        </p:xfrm>
        <a:graphic>
          <a:graphicData uri="http://schemas.openxmlformats.org/presentationml/2006/ole">
            <p:oleObj spid="_x0000_s61442" name="Bitmap Image" r:id="rId6" imgW="876190" imgH="914286" progId="PBrush">
              <p:embed/>
            </p:oleObj>
          </a:graphicData>
        </a:graphic>
      </p:graphicFrame>
      <p:sp>
        <p:nvSpPr>
          <p:cNvPr id="61454" name="Text Box 9"/>
          <p:cNvSpPr txBox="1">
            <a:spLocks noChangeArrowheads="1"/>
          </p:cNvSpPr>
          <p:nvPr/>
        </p:nvSpPr>
        <p:spPr bwMode="auto">
          <a:xfrm>
            <a:off x="0" y="16002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sentient Applications</a:t>
            </a:r>
          </a:p>
        </p:txBody>
      </p:sp>
      <p:sp>
        <p:nvSpPr>
          <p:cNvPr id="61455" name="TextBox 9"/>
          <p:cNvSpPr txBox="1">
            <a:spLocks noChangeArrowheads="1"/>
          </p:cNvSpPr>
          <p:nvPr/>
        </p:nvSpPr>
        <p:spPr bwMode="auto">
          <a:xfrm>
            <a:off x="1371600" y="4192588"/>
            <a:ext cx="1014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Virtual Sensor</a:t>
            </a:r>
          </a:p>
        </p:txBody>
      </p:sp>
      <p:sp>
        <p:nvSpPr>
          <p:cNvPr id="20" name="Oval 19"/>
          <p:cNvSpPr/>
          <p:nvPr/>
        </p:nvSpPr>
        <p:spPr>
          <a:xfrm>
            <a:off x="1504950" y="2303463"/>
            <a:ext cx="2365375" cy="69373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E001C"/>
                </a:solidFill>
              </a:rPr>
              <a:t>High level stream language  like CQL</a:t>
            </a:r>
          </a:p>
        </p:txBody>
      </p:sp>
      <p:sp>
        <p:nvSpPr>
          <p:cNvPr id="21" name="Right Arrow 20"/>
          <p:cNvSpPr/>
          <p:nvPr/>
        </p:nvSpPr>
        <p:spPr>
          <a:xfrm rot="2726499">
            <a:off x="1850231" y="2045495"/>
            <a:ext cx="555625" cy="2714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7281717">
            <a:off x="2632075" y="1990725"/>
            <a:ext cx="555625" cy="2698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1459" name="AutoShape 8"/>
          <p:cNvSpPr>
            <a:spLocks noChangeArrowheads="1"/>
          </p:cNvSpPr>
          <p:nvPr/>
        </p:nvSpPr>
        <p:spPr bwMode="auto">
          <a:xfrm>
            <a:off x="2451100" y="2857500"/>
            <a:ext cx="473075" cy="625475"/>
          </a:xfrm>
          <a:prstGeom prst="upDownArrow">
            <a:avLst>
              <a:gd name="adj1" fmla="val 50000"/>
              <a:gd name="adj2" fmla="val 25751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Concept: Virtual Sensors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6425" cy="4527550"/>
          </a:xfrm>
        </p:spPr>
        <p:txBody>
          <a:bodyPr/>
          <a:lstStyle/>
          <a:p>
            <a:r>
              <a:rPr lang="en-US" smtClean="0"/>
              <a:t>Provide the “bridge” between sensors &amp; the semantic “real” world concepts.</a:t>
            </a:r>
          </a:p>
        </p:txBody>
      </p:sp>
      <p:sp>
        <p:nvSpPr>
          <p:cNvPr id="63491" name="Rectangle 1"/>
          <p:cNvSpPr>
            <a:spLocks noChangeArrowheads="1"/>
          </p:cNvSpPr>
          <p:nvPr/>
        </p:nvSpPr>
        <p:spPr bwMode="auto">
          <a:xfrm>
            <a:off x="2286000" y="2438400"/>
            <a:ext cx="4572000" cy="3124200"/>
          </a:xfrm>
          <a:prstGeom prst="rect">
            <a:avLst/>
          </a:prstGeom>
          <a:blipFill dpi="0" rotWithShape="0">
            <a:blip r:embed="rId2">
              <a:alphaModFix amt="34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91440" rIns="90000" bIns="274320" anchor="b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6629400" y="3048000"/>
            <a:ext cx="2271713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200">
                <a:solidFill>
                  <a:srgbClr val="000000"/>
                </a:solidFill>
              </a:rPr>
              <a:t>L, Room12, t&gt;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7772400" y="3048000"/>
            <a:ext cx="1096963" cy="736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 b="1">
                <a:solidFill>
                  <a:schemeClr val="tx1"/>
                </a:solidFill>
              </a:rPr>
              <a:t>Filter</a:t>
            </a:r>
          </a:p>
          <a:p>
            <a:pPr algn="ctr">
              <a:tabLst>
                <a:tab pos="723900" algn="l"/>
              </a:tabLst>
            </a:pPr>
            <a:r>
              <a:rPr lang="en-GB" sz="1400" b="1">
                <a:solidFill>
                  <a:schemeClr val="tx1"/>
                </a:solidFill>
              </a:rPr>
              <a:t>[L=Room1]</a:t>
            </a:r>
          </a:p>
        </p:txBody>
      </p:sp>
      <p:sp>
        <p:nvSpPr>
          <p:cNvPr id="63494" name="Text Box 8"/>
          <p:cNvSpPr txBox="1">
            <a:spLocks noChangeArrowheads="1"/>
          </p:cNvSpPr>
          <p:nvPr/>
        </p:nvSpPr>
        <p:spPr bwMode="auto">
          <a:xfrm>
            <a:off x="3230563" y="3111500"/>
            <a:ext cx="268605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3495" name="Straight Arrow Connector 13"/>
          <p:cNvCxnSpPr>
            <a:cxnSpLocks noChangeShapeType="1"/>
            <a:stCxn id="15" idx="3"/>
            <a:endCxn id="63493" idx="1"/>
          </p:cNvCxnSpPr>
          <p:nvPr/>
        </p:nvCxnSpPr>
        <p:spPr bwMode="auto">
          <a:xfrm>
            <a:off x="6553200" y="3414713"/>
            <a:ext cx="12192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66963" y="3048000"/>
            <a:ext cx="1138237" cy="7286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400" b="1">
                <a:solidFill>
                  <a:schemeClr val="tx1"/>
                </a:solidFill>
              </a:rPr>
              <a:t>AP Readings Listener</a:t>
            </a:r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114800" y="3048000"/>
            <a:ext cx="985838" cy="7286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400" b="1">
                <a:solidFill>
                  <a:schemeClr val="tx1"/>
                </a:solidFill>
              </a:rPr>
              <a:t>AP Readings to location</a:t>
            </a:r>
            <a:endParaRPr lang="en-GB" sz="1600" b="1">
              <a:solidFill>
                <a:schemeClr val="tx1"/>
              </a:solidFill>
            </a:endParaRPr>
          </a:p>
        </p:txBody>
      </p:sp>
      <p:cxnSp>
        <p:nvCxnSpPr>
          <p:cNvPr id="63498" name="Straight Arrow Connector 19"/>
          <p:cNvCxnSpPr>
            <a:cxnSpLocks noChangeShapeType="1"/>
            <a:endCxn id="10" idx="1"/>
          </p:cNvCxnSpPr>
          <p:nvPr/>
        </p:nvCxnSpPr>
        <p:spPr bwMode="auto">
          <a:xfrm>
            <a:off x="1254125" y="3397250"/>
            <a:ext cx="1112838" cy="15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Straight Arrow Connector 20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3505200" y="3413125"/>
            <a:ext cx="6096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Straight Arrow Connector 21"/>
          <p:cNvCxnSpPr>
            <a:cxnSpLocks noChangeShapeType="1"/>
            <a:stCxn id="11" idx="3"/>
            <a:endCxn id="15" idx="1"/>
          </p:cNvCxnSpPr>
          <p:nvPr/>
        </p:nvCxnSpPr>
        <p:spPr bwMode="auto">
          <a:xfrm>
            <a:off x="5100638" y="3413125"/>
            <a:ext cx="31432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414963" y="3048000"/>
            <a:ext cx="1138237" cy="73342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400" b="1">
                <a:solidFill>
                  <a:schemeClr val="tx1"/>
                </a:solidFill>
              </a:rPr>
              <a:t>Translate Location  to Lon./Lat.</a:t>
            </a:r>
            <a:endParaRPr lang="en-GB" sz="1600" b="1">
              <a:solidFill>
                <a:schemeClr val="tx1"/>
              </a:solidFill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953000" y="4114800"/>
            <a:ext cx="1371600" cy="762000"/>
          </a:xfrm>
          <a:prstGeom prst="can">
            <a:avLst>
              <a:gd name="adj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8000"/>
              </a:lnSpc>
            </a:pPr>
            <a:r>
              <a:rPr lang="en-GB" sz="1200">
                <a:solidFill>
                  <a:srgbClr val="000000"/>
                </a:solidFill>
              </a:rPr>
              <a:t>Finger</a:t>
            </a:r>
          </a:p>
          <a:p>
            <a:pPr algn="ctr"/>
            <a:r>
              <a:rPr lang="en-GB" sz="1200">
                <a:solidFill>
                  <a:srgbClr val="000000"/>
                </a:solidFill>
              </a:rPr>
              <a:t>print</a:t>
            </a:r>
          </a:p>
          <a:p>
            <a:pPr algn="ctr"/>
            <a:r>
              <a:rPr lang="en-GB" sz="1200">
                <a:solidFill>
                  <a:srgbClr val="000000"/>
                </a:solidFill>
              </a:rPr>
              <a:t>DB</a:t>
            </a:r>
          </a:p>
        </p:txBody>
      </p:sp>
      <p:cxnSp>
        <p:nvCxnSpPr>
          <p:cNvPr id="25" name="Elbow Connector 24"/>
          <p:cNvCxnSpPr>
            <a:cxnSpLocks noChangeShapeType="1"/>
            <a:stCxn id="11" idx="2"/>
            <a:endCxn id="16" idx="1"/>
          </p:cNvCxnSpPr>
          <p:nvPr/>
        </p:nvCxnSpPr>
        <p:spPr bwMode="auto">
          <a:xfrm rot="16200000" flipH="1">
            <a:off x="4953794" y="3429794"/>
            <a:ext cx="338137" cy="10318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3504" name="TextBox 30"/>
          <p:cNvSpPr txBox="1">
            <a:spLocks noChangeArrowheads="1"/>
          </p:cNvSpPr>
          <p:nvPr/>
        </p:nvSpPr>
        <p:spPr bwMode="auto">
          <a:xfrm>
            <a:off x="2209800" y="4038600"/>
            <a:ext cx="2895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>
                <a:solidFill>
                  <a:srgbClr val="C00000"/>
                </a:solidFill>
              </a:rPr>
              <a:t>Location Virtual Sensor</a:t>
            </a:r>
          </a:p>
          <a:p>
            <a:pPr>
              <a:tabLst>
                <a:tab pos="723900" algn="l"/>
              </a:tabLst>
            </a:pPr>
            <a:endParaRPr lang="en-US">
              <a:solidFill>
                <a:srgbClr val="C00000"/>
              </a:solidFill>
            </a:endParaRPr>
          </a:p>
        </p:txBody>
      </p:sp>
      <p:pic>
        <p:nvPicPr>
          <p:cNvPr id="63505" name="Picture 32" descr="nokia_n95_zo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873125" cy="13096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63506" name="Text Box 3"/>
          <p:cNvSpPr txBox="1">
            <a:spLocks noChangeArrowheads="1"/>
          </p:cNvSpPr>
          <p:nvPr/>
        </p:nvSpPr>
        <p:spPr bwMode="auto">
          <a:xfrm>
            <a:off x="1066800" y="3048000"/>
            <a:ext cx="2271713" cy="22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200">
                <a:solidFill>
                  <a:srgbClr val="000000"/>
                </a:solidFill>
              </a:rPr>
              <a:t>WiFi fingerprints, 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905000" y="1143000"/>
            <a:ext cx="5715000" cy="533400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0800000" scaled="1"/>
          </a:gradFill>
          <a:ln w="9525">
            <a:solidFill>
              <a:srgbClr val="000000">
                <a:alpha val="12157"/>
              </a:srgbClr>
            </a:solidFill>
            <a:round/>
            <a:headEnd/>
            <a:tailEnd/>
          </a:ln>
        </p:spPr>
        <p:txBody>
          <a:bodyPr lIns="90000" tIns="91440" rIns="90000" bIns="274320" anchor="b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6425" cy="1190625"/>
          </a:xfrm>
        </p:spPr>
        <p:txBody>
          <a:bodyPr/>
          <a:lstStyle/>
          <a:p>
            <a:r>
              <a:rPr lang="en-US" smtClean="0"/>
              <a:t>Virtual Sensors: Multi-Sensor Fusion to improve quality</a:t>
            </a:r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746235">
            <a:off x="5880894" y="3990181"/>
            <a:ext cx="11318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00242">
            <a:off x="5961063" y="1857375"/>
            <a:ext cx="749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AutoShape 3"/>
          <p:cNvCxnSpPr>
            <a:cxnSpLocks noChangeShapeType="1"/>
          </p:cNvCxnSpPr>
          <p:nvPr/>
        </p:nvCxnSpPr>
        <p:spPr bwMode="auto">
          <a:xfrm flipV="1">
            <a:off x="7386638" y="3260725"/>
            <a:ext cx="1757362" cy="793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 rot="2520000">
            <a:off x="5170488" y="2719388"/>
            <a:ext cx="2514600" cy="26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200">
                <a:solidFill>
                  <a:srgbClr val="000000"/>
                </a:solidFill>
              </a:rPr>
              <a:t>&lt;Peter, L, PDF, t&gt;</a:t>
            </a: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3592513" y="1895475"/>
            <a:ext cx="297180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AutoShape 7"/>
          <p:cNvCxnSpPr>
            <a:cxnSpLocks noChangeShapeType="1"/>
            <a:endCxn id="27" idx="1"/>
          </p:cNvCxnSpPr>
          <p:nvPr/>
        </p:nvCxnSpPr>
        <p:spPr bwMode="auto">
          <a:xfrm>
            <a:off x="5483225" y="2228850"/>
            <a:ext cx="1085850" cy="1008063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728913" y="1828800"/>
            <a:ext cx="1249362" cy="7889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AP Readings Listener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324350" y="1828800"/>
            <a:ext cx="1143000" cy="7889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AP Readings to location</a:t>
            </a:r>
          </a:p>
        </p:txBody>
      </p:sp>
      <p:cxnSp>
        <p:nvCxnSpPr>
          <p:cNvPr id="13" name="AutoShape 10"/>
          <p:cNvCxnSpPr>
            <a:cxnSpLocks noChangeShapeType="1"/>
            <a:endCxn id="11" idx="1"/>
          </p:cNvCxnSpPr>
          <p:nvPr/>
        </p:nvCxnSpPr>
        <p:spPr bwMode="auto">
          <a:xfrm rot="5400000" flipH="1" flipV="1">
            <a:off x="1627982" y="1642269"/>
            <a:ext cx="519112" cy="168275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" name="AutoShape 11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3978275" y="2224088"/>
            <a:ext cx="346075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4637088" y="2852738"/>
            <a:ext cx="685800" cy="914400"/>
          </a:xfrm>
          <a:prstGeom prst="can">
            <a:avLst>
              <a:gd name="adj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8000"/>
              </a:lnSpc>
            </a:pPr>
            <a:r>
              <a:rPr lang="en-GB" sz="1200">
                <a:solidFill>
                  <a:srgbClr val="000000"/>
                </a:solidFill>
              </a:rPr>
              <a:t>Finger</a:t>
            </a:r>
          </a:p>
          <a:p>
            <a:pPr algn="ctr"/>
            <a:r>
              <a:rPr lang="en-GB" sz="1200">
                <a:solidFill>
                  <a:srgbClr val="000000"/>
                </a:solidFill>
              </a:rPr>
              <a:t>print</a:t>
            </a:r>
          </a:p>
          <a:p>
            <a:pPr algn="ctr"/>
            <a:r>
              <a:rPr lang="en-GB" sz="1200">
                <a:solidFill>
                  <a:srgbClr val="000000"/>
                </a:solidFill>
              </a:rPr>
              <a:t>DB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5010150" y="2501900"/>
            <a:ext cx="1588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-3180000">
            <a:off x="5133182" y="3523456"/>
            <a:ext cx="2514600" cy="268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</a:pPr>
            <a:r>
              <a:rPr lang="en-GB" sz="1200">
                <a:solidFill>
                  <a:srgbClr val="000000"/>
                </a:solidFill>
              </a:rPr>
              <a:t>&lt;Peter, L, PDF, t&gt;</a:t>
            </a:r>
          </a:p>
        </p:txBody>
      </p:sp>
      <p:sp>
        <p:nvSpPr>
          <p:cNvPr id="64528" name="Text Box 18"/>
          <p:cNvSpPr txBox="1">
            <a:spLocks noChangeArrowheads="1"/>
          </p:cNvSpPr>
          <p:nvPr/>
        </p:nvSpPr>
        <p:spPr bwMode="auto">
          <a:xfrm>
            <a:off x="3592513" y="4164013"/>
            <a:ext cx="2971800" cy="35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AutoShape 20"/>
          <p:cNvCxnSpPr>
            <a:cxnSpLocks noChangeShapeType="1"/>
            <a:endCxn id="27" idx="1"/>
          </p:cNvCxnSpPr>
          <p:nvPr/>
        </p:nvCxnSpPr>
        <p:spPr bwMode="auto">
          <a:xfrm flipV="1">
            <a:off x="5483225" y="3236913"/>
            <a:ext cx="1085850" cy="1258887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728913" y="4097338"/>
            <a:ext cx="1249362" cy="78898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Signal strength Listener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324350" y="4097338"/>
            <a:ext cx="1143000" cy="788987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Signal strength triagulation</a:t>
            </a:r>
          </a:p>
        </p:txBody>
      </p:sp>
      <p:cxnSp>
        <p:nvCxnSpPr>
          <p:cNvPr id="23" name="AutoShape 23"/>
          <p:cNvCxnSpPr>
            <a:cxnSpLocks noChangeShapeType="1"/>
          </p:cNvCxnSpPr>
          <p:nvPr/>
        </p:nvCxnSpPr>
        <p:spPr bwMode="auto">
          <a:xfrm rot="16200000" flipH="1">
            <a:off x="1673226" y="3425825"/>
            <a:ext cx="442912" cy="1697037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4" name="AutoShape 24"/>
          <p:cNvCxnSpPr>
            <a:cxnSpLocks noChangeShapeType="1"/>
            <a:stCxn id="21" idx="3"/>
            <a:endCxn id="22" idx="1"/>
          </p:cNvCxnSpPr>
          <p:nvPr/>
        </p:nvCxnSpPr>
        <p:spPr bwMode="auto">
          <a:xfrm>
            <a:off x="3978275" y="4492625"/>
            <a:ext cx="34607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4648200" y="5105400"/>
            <a:ext cx="685800" cy="715963"/>
          </a:xfrm>
          <a:prstGeom prst="can">
            <a:avLst>
              <a:gd name="adj" fmla="val 3333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8000"/>
              </a:lnSpc>
            </a:pPr>
            <a:r>
              <a:rPr lang="en-GB" sz="1200">
                <a:solidFill>
                  <a:srgbClr val="000000"/>
                </a:solidFill>
              </a:rPr>
              <a:t>AP</a:t>
            </a:r>
          </a:p>
          <a:p>
            <a:pPr algn="ctr"/>
            <a:r>
              <a:rPr lang="en-GB" sz="1200">
                <a:solidFill>
                  <a:srgbClr val="000000"/>
                </a:solidFill>
              </a:rPr>
              <a:t>locations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021263" y="4876800"/>
            <a:ext cx="1587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569075" y="2841625"/>
            <a:ext cx="971550" cy="7889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400">
                <a:solidFill>
                  <a:srgbClr val="FFFFFF"/>
                </a:solidFill>
              </a:rPr>
              <a:t>Merge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7848600" y="2819400"/>
            <a:ext cx="1587500" cy="268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</a:tabLst>
            </a:pPr>
            <a:r>
              <a:rPr lang="en-GB" sz="1200">
                <a:solidFill>
                  <a:srgbClr val="000000"/>
                </a:solidFill>
              </a:rPr>
              <a:t>&lt;Person, L,</a:t>
            </a:r>
          </a:p>
          <a:p>
            <a:pPr>
              <a:lnSpc>
                <a:spcPct val="98000"/>
              </a:lnSpc>
              <a:tabLst>
                <a:tab pos="723900" algn="l"/>
                <a:tab pos="1447800" algn="l"/>
              </a:tabLst>
            </a:pPr>
            <a:r>
              <a:rPr lang="en-GB" sz="1200">
                <a:solidFill>
                  <a:srgbClr val="000000"/>
                </a:solidFill>
              </a:rPr>
              <a:t> Room12, t&gt;</a:t>
            </a: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438400" y="1676400"/>
            <a:ext cx="3124200" cy="2286000"/>
          </a:xfrm>
          <a:prstGeom prst="rect">
            <a:avLst/>
          </a:prstGeom>
          <a:blipFill dpi="0" rotWithShape="0">
            <a:blip r:embed="rId4">
              <a:alphaModFix amt="34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91440" rIns="90000" bIns="274320" anchor="b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362200" y="2667000"/>
            <a:ext cx="256063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800">
                <a:solidFill>
                  <a:srgbClr val="C00000"/>
                </a:solidFill>
              </a:rPr>
              <a:t>Location Virtual Sensor</a:t>
            </a:r>
          </a:p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800">
                <a:solidFill>
                  <a:srgbClr val="C00000"/>
                </a:solidFill>
              </a:rPr>
              <a:t>Using fingerprints</a:t>
            </a:r>
          </a:p>
          <a:p>
            <a:pPr algn="ctr">
              <a:tabLst>
                <a:tab pos="723900" algn="l"/>
              </a:tabLst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31" name="Picture 30" descr="nokia_n95_zoo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743200"/>
            <a:ext cx="873125" cy="13096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438400" y="3962400"/>
            <a:ext cx="3124200" cy="2286000"/>
          </a:xfrm>
          <a:prstGeom prst="rect">
            <a:avLst/>
          </a:prstGeom>
          <a:blipFill dpi="0" rotWithShape="0">
            <a:blip r:embed="rId4">
              <a:alphaModFix amt="34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0000" tIns="91440" rIns="90000" bIns="274320" anchor="b"/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362200" y="5029200"/>
            <a:ext cx="24844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800">
                <a:solidFill>
                  <a:srgbClr val="C00000"/>
                </a:solidFill>
              </a:rPr>
              <a:t>Location Virtual Sensor</a:t>
            </a:r>
          </a:p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800">
                <a:solidFill>
                  <a:srgbClr val="C00000"/>
                </a:solidFill>
              </a:rPr>
              <a:t>Using signal Strength </a:t>
            </a:r>
          </a:p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800">
                <a:solidFill>
                  <a:srgbClr val="C00000"/>
                </a:solidFill>
              </a:rPr>
              <a:t>triangulation</a:t>
            </a:r>
          </a:p>
          <a:p>
            <a:pPr algn="ctr">
              <a:tabLst>
                <a:tab pos="723900" algn="l"/>
              </a:tabLst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/>
      <p:bldP spid="11" grpId="0" animBg="1"/>
      <p:bldP spid="12" grpId="0" animBg="1"/>
      <p:bldP spid="15" grpId="0" animBg="1"/>
      <p:bldP spid="16" grpId="0" animBg="1"/>
      <p:bldP spid="17" grpId="0"/>
      <p:bldP spid="21" grpId="0" animBg="1"/>
      <p:bldP spid="22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6425" cy="1190625"/>
          </a:xfrm>
        </p:spPr>
        <p:txBody>
          <a:bodyPr/>
          <a:lstStyle/>
          <a:p>
            <a:r>
              <a:rPr lang="en-US" sz="2400" smtClean="0"/>
              <a:t>Virtual Sensors: Speech illustrating how semantics can help improve quality </a:t>
            </a:r>
            <a:endParaRPr lang="en-US" sz="2400" b="0" smtClean="0"/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 flipV="1">
            <a:off x="8305800" y="3581400"/>
            <a:ext cx="838200" cy="793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 rot="3910915">
            <a:off x="6485731" y="2472532"/>
            <a:ext cx="1798637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600">
                <a:solidFill>
                  <a:srgbClr val="000000"/>
                </a:solidFill>
              </a:rPr>
              <a:t>&lt;victim, fire, help&gt;</a:t>
            </a:r>
          </a:p>
        </p:txBody>
      </p:sp>
      <p:cxnSp>
        <p:nvCxnSpPr>
          <p:cNvPr id="10" name="AutoShape 7"/>
          <p:cNvCxnSpPr>
            <a:cxnSpLocks noChangeShapeType="1"/>
            <a:endCxn id="100" idx="1"/>
          </p:cNvCxnSpPr>
          <p:nvPr/>
        </p:nvCxnSpPr>
        <p:spPr bwMode="auto">
          <a:xfrm rot="16200000" flipH="1">
            <a:off x="6438900" y="2552700"/>
            <a:ext cx="14478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5541" name="AutoShape 10"/>
          <p:cNvCxnSpPr>
            <a:cxnSpLocks noChangeShapeType="1"/>
          </p:cNvCxnSpPr>
          <p:nvPr/>
        </p:nvCxnSpPr>
        <p:spPr bwMode="auto">
          <a:xfrm flipH="1" flipV="1">
            <a:off x="914400" y="3290888"/>
            <a:ext cx="50800" cy="61912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" name="AutoShape 11"/>
          <p:cNvCxnSpPr>
            <a:cxnSpLocks noChangeShapeType="1"/>
          </p:cNvCxnSpPr>
          <p:nvPr/>
        </p:nvCxnSpPr>
        <p:spPr bwMode="auto">
          <a:xfrm rot="5400000" flipH="1" flipV="1">
            <a:off x="2152650" y="2038350"/>
            <a:ext cx="914400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5638800" y="2743200"/>
            <a:ext cx="685800" cy="762000"/>
          </a:xfrm>
          <a:prstGeom prst="can">
            <a:avLst>
              <a:gd name="adj" fmla="val 3333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8000"/>
              </a:lnSpc>
            </a:pPr>
            <a:r>
              <a:rPr lang="en-GB" sz="1600">
                <a:solidFill>
                  <a:srgbClr val="000000"/>
                </a:solidFill>
              </a:rPr>
              <a:t>speech</a:t>
            </a:r>
          </a:p>
          <a:p>
            <a:pPr algn="ctr"/>
            <a:r>
              <a:rPr lang="en-GB" sz="1600">
                <a:solidFill>
                  <a:srgbClr val="000000"/>
                </a:solidFill>
              </a:rPr>
              <a:t>DB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-1555844">
            <a:off x="6094413" y="4110038"/>
            <a:ext cx="1450975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8000"/>
              </a:lnSpc>
            </a:pPr>
            <a:r>
              <a:rPr lang="en-GB" sz="1600">
                <a:solidFill>
                  <a:srgbClr val="000000"/>
                </a:solidFill>
              </a:rPr>
              <a:t>&lt;loud, fast&gt;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124200" y="4114800"/>
            <a:ext cx="1066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chemeClr val="tx1"/>
                </a:solidFill>
              </a:rPr>
              <a:t>Acoustic </a:t>
            </a:r>
          </a:p>
          <a:p>
            <a:r>
              <a:rPr lang="en-US" sz="1600">
                <a:solidFill>
                  <a:schemeClr val="tx1"/>
                </a:solidFill>
              </a:rPr>
              <a:t>analysis</a:t>
            </a:r>
          </a:p>
        </p:txBody>
      </p:sp>
      <p:cxnSp>
        <p:nvCxnSpPr>
          <p:cNvPr id="20" name="AutoShape 20"/>
          <p:cNvCxnSpPr>
            <a:cxnSpLocks noChangeShapeType="1"/>
            <a:stCxn id="139" idx="3"/>
          </p:cNvCxnSpPr>
          <p:nvPr/>
        </p:nvCxnSpPr>
        <p:spPr bwMode="auto">
          <a:xfrm flipV="1">
            <a:off x="4876800" y="3733800"/>
            <a:ext cx="2590800" cy="12573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" name="AutoShape 23"/>
          <p:cNvCxnSpPr>
            <a:cxnSpLocks noChangeShapeType="1"/>
          </p:cNvCxnSpPr>
          <p:nvPr/>
        </p:nvCxnSpPr>
        <p:spPr bwMode="auto">
          <a:xfrm rot="16200000" flipH="1">
            <a:off x="1987550" y="3651250"/>
            <a:ext cx="1016000" cy="10287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33800" y="1143000"/>
            <a:ext cx="25146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C00000"/>
                </a:solidFill>
              </a:rPr>
              <a:t>Location Virtual Sensor</a:t>
            </a:r>
          </a:p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C00000"/>
                </a:solidFill>
              </a:rPr>
              <a:t>Using </a:t>
            </a:r>
            <a:r>
              <a:rPr lang="en-US" altLang="zh-CN" sz="1600">
                <a:solidFill>
                  <a:srgbClr val="C00000"/>
                </a:solidFill>
                <a:ea typeface="宋体" pitchFamily="2" charset="-122"/>
              </a:rPr>
              <a:t>speech recognition</a:t>
            </a:r>
            <a:endParaRPr lang="en-GB" sz="1600">
              <a:solidFill>
                <a:srgbClr val="C00000"/>
              </a:solidFill>
            </a:endParaRPr>
          </a:p>
          <a:p>
            <a:pPr>
              <a:tabLst>
                <a:tab pos="723900" algn="l"/>
              </a:tabLst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5549" name="Picture 30" descr="nokia_n95_z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812800" cy="1219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743200" y="5105400"/>
            <a:ext cx="23272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C00000"/>
                </a:solidFill>
              </a:rPr>
              <a:t>Location Virtual Sensor</a:t>
            </a:r>
          </a:p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C00000"/>
                </a:solidFill>
              </a:rPr>
              <a:t>Using acoustic</a:t>
            </a:r>
          </a:p>
          <a:p>
            <a:pPr algn="ctr">
              <a:lnSpc>
                <a:spcPct val="98000"/>
              </a:lnSpc>
              <a:tabLst>
                <a:tab pos="723900" algn="l"/>
              </a:tabLst>
            </a:pPr>
            <a:r>
              <a:rPr lang="en-GB" sz="1600">
                <a:solidFill>
                  <a:srgbClr val="C00000"/>
                </a:solidFill>
              </a:rPr>
              <a:t>analysis</a:t>
            </a:r>
          </a:p>
          <a:p>
            <a:pPr algn="ctr">
              <a:tabLst>
                <a:tab pos="723900" algn="l"/>
              </a:tabLs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600200" y="3048000"/>
            <a:ext cx="99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ea typeface="宋体" pitchFamily="2" charset="-122"/>
              </a:rPr>
              <a:t>Audio listeners</a:t>
            </a:r>
            <a:endParaRPr lang="zh-CN" altLang="en-US" sz="1600">
              <a:solidFill>
                <a:schemeClr val="tx1"/>
              </a:solidFill>
              <a:ea typeface="宋体" pitchFamily="2" charset="-122"/>
            </a:endParaRPr>
          </a:p>
        </p:txBody>
      </p:sp>
      <p:cxnSp>
        <p:nvCxnSpPr>
          <p:cNvPr id="66" name="AutoShape 11"/>
          <p:cNvCxnSpPr>
            <a:cxnSpLocks noChangeShapeType="1"/>
            <a:endCxn id="65" idx="1"/>
          </p:cNvCxnSpPr>
          <p:nvPr/>
        </p:nvCxnSpPr>
        <p:spPr bwMode="auto">
          <a:xfrm flipV="1">
            <a:off x="965200" y="3340100"/>
            <a:ext cx="635000" cy="12700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914400" y="2667000"/>
            <a:ext cx="749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ea typeface="宋体" pitchFamily="2" charset="-122"/>
              </a:rPr>
              <a:t>Audio </a:t>
            </a:r>
          </a:p>
          <a:p>
            <a:r>
              <a:rPr lang="en-US" altLang="zh-CN" sz="1600">
                <a:solidFill>
                  <a:schemeClr val="tx1"/>
                </a:solidFill>
                <a:ea typeface="宋体" pitchFamily="2" charset="-122"/>
              </a:rPr>
              <a:t>stream</a:t>
            </a:r>
            <a:endParaRPr lang="zh-CN" altLang="en-US" sz="16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76600" y="18288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ea typeface="宋体" pitchFamily="2" charset="-122"/>
              </a:rPr>
              <a:t>Speech recognizer</a:t>
            </a:r>
            <a:endParaRPr lang="zh-CN" altLang="en-US" sz="16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334000" y="16764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ea typeface="宋体" pitchFamily="2" charset="-122"/>
              </a:rPr>
              <a:t>Data Cleaning using semantics </a:t>
            </a:r>
            <a:endParaRPr lang="zh-CN" altLang="en-US" sz="1600">
              <a:solidFill>
                <a:schemeClr val="tx1"/>
              </a:solidFill>
              <a:ea typeface="宋体" pitchFamily="2" charset="-122"/>
            </a:endParaRPr>
          </a:p>
        </p:txBody>
      </p:sp>
      <p:cxnSp>
        <p:nvCxnSpPr>
          <p:cNvPr id="77" name="直接连接符 76"/>
          <p:cNvCxnSpPr>
            <a:cxnSpLocks noChangeShapeType="1"/>
            <a:stCxn id="15" idx="1"/>
          </p:cNvCxnSpPr>
          <p:nvPr/>
        </p:nvCxnSpPr>
        <p:spPr bwMode="auto">
          <a:xfrm rot="16200000" flipV="1">
            <a:off x="5810250" y="2571750"/>
            <a:ext cx="304800" cy="381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87" name="AutoShape 11"/>
          <p:cNvCxnSpPr>
            <a:cxnSpLocks noChangeShapeType="1"/>
            <a:stCxn id="97" idx="3"/>
            <a:endCxn id="132" idx="1"/>
          </p:cNvCxnSpPr>
          <p:nvPr/>
        </p:nvCxnSpPr>
        <p:spPr bwMode="auto">
          <a:xfrm>
            <a:off x="4267200" y="2057400"/>
            <a:ext cx="1066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7543800" y="3429000"/>
            <a:ext cx="717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ea typeface="宋体" pitchFamily="2" charset="-122"/>
              </a:rPr>
              <a:t>Merge</a:t>
            </a:r>
            <a:endParaRPr lang="zh-CN" altLang="en-US" sz="160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7" name="圆角矩形 96"/>
          <p:cNvSpPr>
            <a:spLocks noChangeArrowheads="1"/>
          </p:cNvSpPr>
          <p:nvPr/>
        </p:nvSpPr>
        <p:spPr bwMode="auto">
          <a:xfrm>
            <a:off x="3124200" y="1676400"/>
            <a:ext cx="1143000" cy="762000"/>
          </a:xfrm>
          <a:prstGeom prst="roundRect">
            <a:avLst>
              <a:gd name="adj" fmla="val 16667"/>
            </a:avLst>
          </a:prstGeom>
          <a:solidFill>
            <a:srgbClr val="00B8FF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>
              <a:ea typeface="宋体" pitchFamily="2" charset="-122"/>
            </a:endParaRPr>
          </a:p>
        </p:txBody>
      </p:sp>
      <p:sp>
        <p:nvSpPr>
          <p:cNvPr id="98" name="圆角矩形 97"/>
          <p:cNvSpPr>
            <a:spLocks noChangeArrowheads="1"/>
          </p:cNvSpPr>
          <p:nvPr/>
        </p:nvSpPr>
        <p:spPr bwMode="auto">
          <a:xfrm>
            <a:off x="3048000" y="4114800"/>
            <a:ext cx="1143000" cy="762000"/>
          </a:xfrm>
          <a:prstGeom prst="roundRect">
            <a:avLst>
              <a:gd name="adj" fmla="val 16667"/>
            </a:avLst>
          </a:prstGeom>
          <a:solidFill>
            <a:srgbClr val="00B8FF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>
              <a:ea typeface="宋体" pitchFamily="2" charset="-122"/>
            </a:endParaRPr>
          </a:p>
        </p:txBody>
      </p:sp>
      <p:sp>
        <p:nvSpPr>
          <p:cNvPr id="100" name="圆角矩形 99"/>
          <p:cNvSpPr>
            <a:spLocks noChangeArrowheads="1"/>
          </p:cNvSpPr>
          <p:nvPr/>
        </p:nvSpPr>
        <p:spPr bwMode="auto">
          <a:xfrm>
            <a:off x="7467600" y="33528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00B8FF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>
              <a:ea typeface="宋体" pitchFamily="2" charset="-122"/>
            </a:endParaRPr>
          </a:p>
        </p:txBody>
      </p:sp>
      <p:sp>
        <p:nvSpPr>
          <p:cNvPr id="113" name="矩形 112"/>
          <p:cNvSpPr>
            <a:spLocks noChangeArrowheads="1"/>
          </p:cNvSpPr>
          <p:nvPr/>
        </p:nvSpPr>
        <p:spPr bwMode="auto">
          <a:xfrm>
            <a:off x="4191000" y="1752600"/>
            <a:ext cx="1289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1600">
                <a:solidFill>
                  <a:srgbClr val="000000"/>
                </a:solidFill>
              </a:rPr>
              <a:t>&lt;n-best-list&gt;</a:t>
            </a:r>
          </a:p>
        </p:txBody>
      </p:sp>
      <p:sp>
        <p:nvSpPr>
          <p:cNvPr id="132" name="圆角矩形 131"/>
          <p:cNvSpPr>
            <a:spLocks noChangeArrowheads="1"/>
          </p:cNvSpPr>
          <p:nvPr/>
        </p:nvSpPr>
        <p:spPr bwMode="auto">
          <a:xfrm>
            <a:off x="5334000" y="1676400"/>
            <a:ext cx="1447800" cy="762000"/>
          </a:xfrm>
          <a:prstGeom prst="roundRect">
            <a:avLst>
              <a:gd name="adj" fmla="val 16667"/>
            </a:avLst>
          </a:prstGeom>
          <a:solidFill>
            <a:srgbClr val="00B8FF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>
              <a:ea typeface="宋体" pitchFamily="2" charset="-122"/>
            </a:endParaRPr>
          </a:p>
        </p:txBody>
      </p:sp>
      <p:sp>
        <p:nvSpPr>
          <p:cNvPr id="138" name="圆角矩形 137"/>
          <p:cNvSpPr>
            <a:spLocks noChangeArrowheads="1"/>
          </p:cNvSpPr>
          <p:nvPr/>
        </p:nvSpPr>
        <p:spPr bwMode="auto">
          <a:xfrm>
            <a:off x="3048000" y="838200"/>
            <a:ext cx="3810000" cy="2819400"/>
          </a:xfrm>
          <a:prstGeom prst="roundRect">
            <a:avLst>
              <a:gd name="adj" fmla="val 16667"/>
            </a:avLst>
          </a:prstGeom>
          <a:solidFill>
            <a:srgbClr val="00B8FF">
              <a:alpha val="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39" name="圆角矩形 138"/>
          <p:cNvSpPr>
            <a:spLocks noChangeArrowheads="1"/>
          </p:cNvSpPr>
          <p:nvPr/>
        </p:nvSpPr>
        <p:spPr bwMode="auto">
          <a:xfrm>
            <a:off x="2743200" y="4038600"/>
            <a:ext cx="2133600" cy="1905000"/>
          </a:xfrm>
          <a:prstGeom prst="roundRect">
            <a:avLst>
              <a:gd name="adj" fmla="val 16667"/>
            </a:avLst>
          </a:prstGeom>
          <a:solidFill>
            <a:srgbClr val="00B8FF">
              <a:alpha val="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40" name="圆角矩形 139"/>
          <p:cNvSpPr>
            <a:spLocks noChangeArrowheads="1"/>
          </p:cNvSpPr>
          <p:nvPr/>
        </p:nvSpPr>
        <p:spPr bwMode="auto">
          <a:xfrm>
            <a:off x="2590800" y="685800"/>
            <a:ext cx="4343400" cy="5486400"/>
          </a:xfrm>
          <a:prstGeom prst="roundRect">
            <a:avLst>
              <a:gd name="adj" fmla="val 16667"/>
            </a:avLst>
          </a:prstGeom>
          <a:solidFill>
            <a:srgbClr val="FFC000">
              <a:alpha val="1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50" name="圆角矩形 149"/>
          <p:cNvSpPr>
            <a:spLocks noChangeArrowheads="1"/>
          </p:cNvSpPr>
          <p:nvPr/>
        </p:nvSpPr>
        <p:spPr bwMode="auto">
          <a:xfrm>
            <a:off x="1600200" y="2971800"/>
            <a:ext cx="838200" cy="685800"/>
          </a:xfrm>
          <a:prstGeom prst="roundRect">
            <a:avLst>
              <a:gd name="adj" fmla="val 16667"/>
            </a:avLst>
          </a:prstGeom>
          <a:solidFill>
            <a:srgbClr val="00B8FF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>
              <a:ea typeface="宋体" pitchFamily="2" charset="-122"/>
            </a:endParaRPr>
          </a:p>
        </p:txBody>
      </p: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3962400" y="1143000"/>
            <a:ext cx="8382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65569" name="Rectangle 33"/>
          <p:cNvSpPr>
            <a:spLocks noChangeArrowheads="1"/>
          </p:cNvSpPr>
          <p:nvPr/>
        </p:nvSpPr>
        <p:spPr bwMode="auto">
          <a:xfrm>
            <a:off x="2895600" y="5105400"/>
            <a:ext cx="8382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7" grpId="0"/>
      <p:bldP spid="18" grpId="0"/>
      <p:bldP spid="30" grpId="0"/>
      <p:bldP spid="37" grpId="0"/>
      <p:bldP spid="65" grpId="0"/>
      <p:bldP spid="69" grpId="0"/>
      <p:bldP spid="69" grpId="1"/>
      <p:bldP spid="74" grpId="0"/>
      <p:bldP spid="75" grpId="0"/>
      <p:bldP spid="94" grpId="0"/>
      <p:bldP spid="97" grpId="0" animBg="1"/>
      <p:bldP spid="97" grpId="1" animBg="1"/>
      <p:bldP spid="97" grpId="2" animBg="1"/>
      <p:bldP spid="98" grpId="0" animBg="1"/>
      <p:bldP spid="100" grpId="0" animBg="1"/>
      <p:bldP spid="113" grpId="0"/>
      <p:bldP spid="132" grpId="0" animBg="1"/>
      <p:bldP spid="138" grpId="0" animBg="1"/>
      <p:bldP spid="139" grpId="0" animBg="1"/>
      <p:bldP spid="140" grpId="0" animBg="1"/>
      <p:bldP spid="150" grpId="0" animBg="1"/>
    </p:bldLst>
  </p:timing>
</p:sld>
</file>

<file path=ppt/theme/theme1.xml><?xml version="1.0" encoding="utf-8"?>
<a:theme xmlns:a="http://schemas.openxmlformats.org/drawingml/2006/main" name="Dissemination_Work_Bo_11202007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rgbClr val="00B8FF"/>
        </a:solidFill>
        <a:ln w="12700" cap="flat" cmpd="sng" algn="ctr">
          <a:solidFill>
            <a:schemeClr val="tx1"/>
          </a:solidFill>
          <a:prstDash val="solid"/>
          <a:round/>
          <a:headEnd type="none"/>
          <a:tailEnd type="stealth" w="lg" len="lg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Dissemination_Work_Bo_11202007</Template>
  <TotalTime>23203</TotalTime>
  <Words>724</Words>
  <Application>Microsoft Office PowerPoint</Application>
  <PresentationFormat>On-screen Show (4:3)</PresentationFormat>
  <Paragraphs>212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Arial</vt:lpstr>
      <vt:lpstr>Garamond</vt:lpstr>
      <vt:lpstr>Wingdings</vt:lpstr>
      <vt:lpstr>宋体</vt:lpstr>
      <vt:lpstr>Lucida Sans Unicode</vt:lpstr>
      <vt:lpstr>Dissemination_Work_Bo_11202007</vt:lpstr>
      <vt:lpstr>Bitmap Image</vt:lpstr>
      <vt:lpstr>SAFIRE Project  DHS Update – July 15, 2009</vt:lpstr>
      <vt:lpstr>SAFIRE – Project Focusing</vt:lpstr>
      <vt:lpstr>Slide 3</vt:lpstr>
      <vt:lpstr>SAFIRE Streams: A Semantic Middleware for Multi Sensor Applications</vt:lpstr>
      <vt:lpstr>SAFIRE Stream Middleware</vt:lpstr>
      <vt:lpstr>Key Concepts Driving SAFIRE Streams</vt:lpstr>
      <vt:lpstr>Key Concept: Virtual Sensors</vt:lpstr>
      <vt:lpstr>Virtual Sensors: Multi-Sensor Fusion to improve quality</vt:lpstr>
      <vt:lpstr>Virtual Sensors: Speech illustrating how semantics can help improve quality </vt:lpstr>
      <vt:lpstr>Building Applications using Semantic Model </vt:lpstr>
      <vt:lpstr>Event Graphs in SAFIRE Streams</vt:lpstr>
      <vt:lpstr>Demo</vt:lpstr>
      <vt:lpstr>SAFIRE Streams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RADcast: Enabling Reliability Guarantees for Content Dissemination in Ad Hoc Networks</dc:title>
  <dc:creator>Bo Xing</dc:creator>
  <cp:lastModifiedBy>Preferred Customer</cp:lastModifiedBy>
  <cp:revision>270</cp:revision>
  <dcterms:created xsi:type="dcterms:W3CDTF">2009-02-28T17:46:48Z</dcterms:created>
  <dcterms:modified xsi:type="dcterms:W3CDTF">2009-07-09T19:10:01Z</dcterms:modified>
</cp:coreProperties>
</file>