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6" d="100"/>
          <a:sy n="146" d="100"/>
        </p:scale>
        <p:origin x="-29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4057943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5" name="Shape 15"/>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6" name="Shape 1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0" name="Shape 50"/>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7812"/>
            <a:ext cx="8229600" cy="1139700"/>
          </a:xfrm>
          <a:prstGeom prst="rect">
            <a:avLst/>
          </a:prstGeom>
          <a:noFill/>
          <a:ln>
            <a:noFill/>
          </a:ln>
        </p:spPr>
        <p:txBody>
          <a:bodyPr lIns="91425" tIns="91425" rIns="91425" bIns="91425" anchor="t" anchorCtr="0"/>
          <a:lstStyle>
            <a:lvl1pPr marL="0" marR="0" lvl="0" indent="0" algn="l" rtl="0">
              <a:spcBef>
                <a:spcPts val="0"/>
              </a:spcBef>
              <a:spcAft>
                <a:spcPts val="0"/>
              </a:spcAft>
              <a:buClr>
                <a:srgbClr val="000000"/>
              </a:buClr>
              <a:buNone/>
              <a:defRPr sz="4200" b="0" i="0" u="none" strike="noStrike" cap="none">
                <a:solidFill>
                  <a:srgbClr val="000000"/>
                </a:solidFill>
              </a:defRPr>
            </a:lvl1pPr>
            <a:lvl2pPr marL="0" marR="0" lvl="1" indent="0" algn="l" rtl="0">
              <a:spcBef>
                <a:spcPts val="0"/>
              </a:spcBef>
              <a:spcAft>
                <a:spcPts val="0"/>
              </a:spcAft>
              <a:buClr>
                <a:srgbClr val="000000"/>
              </a:buClr>
              <a:buNone/>
              <a:defRPr sz="4200" b="0" i="0" u="none" strike="noStrike" cap="none">
                <a:solidFill>
                  <a:srgbClr val="000000"/>
                </a:solidFill>
              </a:defRPr>
            </a:lvl2pPr>
            <a:lvl3pPr marL="0" marR="0" lvl="2" indent="0" algn="l" rtl="0">
              <a:spcBef>
                <a:spcPts val="0"/>
              </a:spcBef>
              <a:spcAft>
                <a:spcPts val="0"/>
              </a:spcAft>
              <a:buClr>
                <a:srgbClr val="000000"/>
              </a:buClr>
              <a:buNone/>
              <a:defRPr sz="4200" b="0" i="0" u="none" strike="noStrike" cap="none">
                <a:solidFill>
                  <a:srgbClr val="000000"/>
                </a:solidFill>
              </a:defRPr>
            </a:lvl3pPr>
            <a:lvl4pPr marL="0" marR="0" lvl="3" indent="0" algn="l" rtl="0">
              <a:spcBef>
                <a:spcPts val="0"/>
              </a:spcBef>
              <a:spcAft>
                <a:spcPts val="0"/>
              </a:spcAft>
              <a:buClr>
                <a:srgbClr val="000000"/>
              </a:buClr>
              <a:buNone/>
              <a:defRPr sz="4200" b="0" i="0" u="none" strike="noStrike" cap="none">
                <a:solidFill>
                  <a:srgbClr val="000000"/>
                </a:solidFill>
              </a:defRPr>
            </a:lvl4pPr>
            <a:lvl5pPr marL="0" marR="0" lvl="4" indent="0" algn="l" rtl="0">
              <a:spcBef>
                <a:spcPts val="0"/>
              </a:spcBef>
              <a:spcAft>
                <a:spcPts val="0"/>
              </a:spcAft>
              <a:buClr>
                <a:srgbClr val="000000"/>
              </a:buClr>
              <a:buNone/>
              <a:defRPr sz="4200" b="0" i="0" u="none" strike="noStrike" cap="none">
                <a:solidFill>
                  <a:srgbClr val="000000"/>
                </a:solidFill>
              </a:defRPr>
            </a:lvl5pPr>
            <a:lvl6pPr marL="457200" marR="0" lvl="5" indent="0" algn="l" rtl="0">
              <a:spcBef>
                <a:spcPts val="0"/>
              </a:spcBef>
              <a:spcAft>
                <a:spcPts val="0"/>
              </a:spcAft>
              <a:buClr>
                <a:srgbClr val="000000"/>
              </a:buClr>
              <a:buNone/>
              <a:defRPr sz="4200" b="0" i="0" u="none" strike="noStrike" cap="none">
                <a:solidFill>
                  <a:srgbClr val="000000"/>
                </a:solidFill>
              </a:defRPr>
            </a:lvl6pPr>
            <a:lvl7pPr marL="914400" marR="0" lvl="6" indent="0" algn="l" rtl="0">
              <a:spcBef>
                <a:spcPts val="0"/>
              </a:spcBef>
              <a:spcAft>
                <a:spcPts val="0"/>
              </a:spcAft>
              <a:buClr>
                <a:srgbClr val="000000"/>
              </a:buClr>
              <a:buNone/>
              <a:defRPr sz="4200" b="0" i="0" u="none" strike="noStrike" cap="none">
                <a:solidFill>
                  <a:srgbClr val="000000"/>
                </a:solidFill>
              </a:defRPr>
            </a:lvl7pPr>
            <a:lvl8pPr marL="1371600" marR="0" lvl="7" indent="0" algn="l" rtl="0">
              <a:spcBef>
                <a:spcPts val="0"/>
              </a:spcBef>
              <a:spcAft>
                <a:spcPts val="0"/>
              </a:spcAft>
              <a:buClr>
                <a:srgbClr val="000000"/>
              </a:buClr>
              <a:buNone/>
              <a:defRPr sz="4200" b="0" i="0" u="none" strike="noStrike" cap="none">
                <a:solidFill>
                  <a:srgbClr val="000000"/>
                </a:solidFill>
              </a:defRPr>
            </a:lvl8pPr>
            <a:lvl9pPr marL="1828800" marR="0" lvl="8" indent="0" algn="l" rtl="0">
              <a:spcBef>
                <a:spcPts val="0"/>
              </a:spcBef>
              <a:spcAft>
                <a:spcPts val="0"/>
              </a:spcAft>
              <a:buClr>
                <a:srgbClr val="000000"/>
              </a:buClr>
              <a:buNone/>
              <a:defRPr sz="4200" b="0" i="0" u="none" strike="noStrike" cap="none">
                <a:solidFill>
                  <a:srgbClr val="000000"/>
                </a:solidFill>
              </a:defRPr>
            </a:lvl9pPr>
          </a:lstStyle>
          <a:p>
            <a:endParaRPr/>
          </a:p>
        </p:txBody>
      </p:sp>
      <p:sp>
        <p:nvSpPr>
          <p:cNvPr id="56" name="Shape 56"/>
          <p:cNvSpPr txBox="1">
            <a:spLocks noGrp="1"/>
          </p:cNvSpPr>
          <p:nvPr>
            <p:ph type="body" idx="1"/>
          </p:nvPr>
        </p:nvSpPr>
        <p:spPr>
          <a:xfrm>
            <a:off x="457200" y="1600200"/>
            <a:ext cx="8229600" cy="4530600"/>
          </a:xfrm>
          <a:prstGeom prst="rect">
            <a:avLst/>
          </a:prstGeom>
          <a:noFill/>
          <a:ln>
            <a:noFill/>
          </a:ln>
        </p:spPr>
        <p:txBody>
          <a:bodyPr lIns="91425" tIns="91425" rIns="91425" bIns="91425" anchor="t" anchorCtr="0"/>
          <a:lstStyle>
            <a:lvl1pPr marL="342900" marR="0" lvl="0" indent="-219075" algn="l" rtl="0">
              <a:spcBef>
                <a:spcPts val="600"/>
              </a:spcBef>
              <a:spcAft>
                <a:spcPts val="0"/>
              </a:spcAft>
              <a:buClr>
                <a:srgbClr val="000000"/>
              </a:buClr>
              <a:buSzPct val="64999"/>
              <a:buFont typeface="Noto Sans Symbols"/>
              <a:buChar char="■"/>
              <a:defRPr sz="3000" b="0" i="0" u="none" strike="noStrike" cap="none">
                <a:solidFill>
                  <a:srgbClr val="000000"/>
                </a:solidFill>
                <a:latin typeface="Arial"/>
                <a:ea typeface="Arial"/>
                <a:cs typeface="Arial"/>
                <a:sym typeface="Arial"/>
              </a:defRPr>
            </a:lvl1pPr>
            <a:lvl2pPr marL="669925" marR="0" lvl="1" indent="-227965" algn="l" rtl="0">
              <a:spcBef>
                <a:spcPts val="520"/>
              </a:spcBef>
              <a:spcAft>
                <a:spcPts val="0"/>
              </a:spcAft>
              <a:buClr>
                <a:srgbClr val="000000"/>
              </a:buClr>
              <a:buSzPct val="60000"/>
              <a:buFont typeface="Noto Sans Symbols"/>
              <a:buChar char="❑"/>
              <a:defRPr sz="2600" b="0" i="0" u="none" strike="noStrike" cap="none">
                <a:solidFill>
                  <a:srgbClr val="000000"/>
                </a:solidFill>
                <a:latin typeface="Arial"/>
                <a:ea typeface="Arial"/>
                <a:cs typeface="Arial"/>
                <a:sym typeface="Arial"/>
              </a:defRPr>
            </a:lvl2pPr>
            <a:lvl3pPr marL="1022350" marR="0" lvl="2" indent="-271144" algn="l" rtl="0">
              <a:spcBef>
                <a:spcPts val="440"/>
              </a:spcBef>
              <a:spcAft>
                <a:spcPts val="0"/>
              </a:spcAft>
              <a:buClr>
                <a:srgbClr val="000000"/>
              </a:buClr>
              <a:buSzPct val="65000"/>
              <a:buFont typeface="Noto Sans Symbols"/>
              <a:buChar char="■"/>
              <a:defRPr sz="2200" b="0" i="0" u="none" strike="noStrike" cap="none">
                <a:solidFill>
                  <a:srgbClr val="000000"/>
                </a:solidFill>
                <a:latin typeface="Arial"/>
                <a:ea typeface="Arial"/>
                <a:cs typeface="Arial"/>
                <a:sym typeface="Arial"/>
              </a:defRPr>
            </a:lvl3pPr>
            <a:lvl4pPr marL="1339850" marR="0" lvl="3" indent="-234950" algn="l" rtl="0">
              <a:spcBef>
                <a:spcPts val="400"/>
              </a:spcBef>
              <a:spcAft>
                <a:spcPts val="0"/>
              </a:spcAft>
              <a:buClr>
                <a:schemeClr val="accent2"/>
              </a:buClr>
              <a:buSzPct val="70000"/>
              <a:buFont typeface="Noto Sans Symbols"/>
              <a:buChar char="❑"/>
              <a:defRPr sz="2000" b="0" i="0" u="none" strike="noStrike" cap="none">
                <a:solidFill>
                  <a:schemeClr val="dk1"/>
                </a:solidFill>
                <a:latin typeface="Arial"/>
                <a:ea typeface="Arial"/>
                <a:cs typeface="Arial"/>
                <a:sym typeface="Arial"/>
              </a:defRPr>
            </a:lvl4pPr>
            <a:lvl5pPr marL="1681162" marR="0" lvl="4" indent="-252412" algn="l" rtl="0">
              <a:spcBef>
                <a:spcPts val="400"/>
              </a:spcBef>
              <a:spcAft>
                <a:spcPts val="0"/>
              </a:spcAft>
              <a:buClr>
                <a:srgbClr val="000000"/>
              </a:buClr>
              <a:buSzPct val="75000"/>
              <a:buFont typeface="Noto Sans Symbols"/>
              <a:buChar char="▪"/>
              <a:defRPr sz="2000" b="0" i="0" u="none" strike="noStrike" cap="none">
                <a:solidFill>
                  <a:srgbClr val="000000"/>
                </a:solidFill>
                <a:latin typeface="Arial"/>
                <a:ea typeface="Arial"/>
                <a:cs typeface="Arial"/>
                <a:sym typeface="Arial"/>
              </a:defRPr>
            </a:lvl5pPr>
            <a:lvl6pPr marL="2138362" marR="0" lvl="5" indent="-252412" algn="l" rtl="0">
              <a:spcBef>
                <a:spcPts val="400"/>
              </a:spcBef>
              <a:spcAft>
                <a:spcPts val="0"/>
              </a:spcAft>
              <a:buClr>
                <a:srgbClr val="000000"/>
              </a:buClr>
              <a:buSzPct val="75000"/>
              <a:buFont typeface="Noto Sans Symbols"/>
              <a:buChar char="▪"/>
              <a:defRPr sz="2000" b="0" i="0" u="none" strike="noStrike" cap="none">
                <a:solidFill>
                  <a:srgbClr val="000000"/>
                </a:solidFill>
                <a:latin typeface="Arial"/>
                <a:ea typeface="Arial"/>
                <a:cs typeface="Arial"/>
                <a:sym typeface="Arial"/>
              </a:defRPr>
            </a:lvl6pPr>
            <a:lvl7pPr marL="2595562" marR="0" lvl="6" indent="-252412" algn="l" rtl="0">
              <a:spcBef>
                <a:spcPts val="400"/>
              </a:spcBef>
              <a:spcAft>
                <a:spcPts val="0"/>
              </a:spcAft>
              <a:buClr>
                <a:srgbClr val="000000"/>
              </a:buClr>
              <a:buSzPct val="75000"/>
              <a:buFont typeface="Noto Sans Symbols"/>
              <a:buChar char="▪"/>
              <a:defRPr sz="2000" b="0" i="0" u="none" strike="noStrike" cap="none">
                <a:solidFill>
                  <a:srgbClr val="000000"/>
                </a:solidFill>
                <a:latin typeface="Arial"/>
                <a:ea typeface="Arial"/>
                <a:cs typeface="Arial"/>
                <a:sym typeface="Arial"/>
              </a:defRPr>
            </a:lvl7pPr>
            <a:lvl8pPr marL="3052762" marR="0" lvl="7" indent="-252412" algn="l" rtl="0">
              <a:spcBef>
                <a:spcPts val="400"/>
              </a:spcBef>
              <a:spcAft>
                <a:spcPts val="0"/>
              </a:spcAft>
              <a:buClr>
                <a:srgbClr val="000000"/>
              </a:buClr>
              <a:buSzPct val="75000"/>
              <a:buFont typeface="Noto Sans Symbols"/>
              <a:buChar char="▪"/>
              <a:defRPr sz="2000" b="0" i="0" u="none" strike="noStrike" cap="none">
                <a:solidFill>
                  <a:srgbClr val="000000"/>
                </a:solidFill>
                <a:latin typeface="Arial"/>
                <a:ea typeface="Arial"/>
                <a:cs typeface="Arial"/>
                <a:sym typeface="Arial"/>
              </a:defRPr>
            </a:lvl8pPr>
            <a:lvl9pPr marL="3509962" marR="0" lvl="8" indent="-252412" algn="l" rtl="0">
              <a:spcBef>
                <a:spcPts val="400"/>
              </a:spcBef>
              <a:spcAft>
                <a:spcPts val="0"/>
              </a:spcAft>
              <a:buClr>
                <a:srgbClr val="000000"/>
              </a:buClr>
              <a:buSzPct val="75000"/>
              <a:buFont typeface="Noto Sans Symbols"/>
              <a:buChar char="▪"/>
              <a:defRPr sz="2000" b="0" i="0" u="none" strike="noStrike" cap="none">
                <a:solidFill>
                  <a:srgbClr val="000000"/>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243637"/>
            <a:ext cx="2133600" cy="45719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Garamond"/>
              <a:buNone/>
            </a:pPr>
            <a:fld id="{00000000-1234-1234-1234-123412341234}" type="slidenum">
              <a:rPr lang="en-US" sz="1200" b="0" i="0" u="none">
                <a:solidFill>
                  <a:schemeClr val="dk1"/>
                </a:solidFill>
                <a:latin typeface="Garamond"/>
                <a:ea typeface="Garamond"/>
                <a:cs typeface="Garamond"/>
                <a:sym typeface="Garamond"/>
              </a:rPr>
              <a:t>‹#›</a:t>
            </a:fld>
            <a:endParaRPr lang="en-US" sz="1200" b="0" i="0" u="none">
              <a:solidFill>
                <a:schemeClr val="dk1"/>
              </a:solidFill>
              <a:latin typeface="Garamond"/>
              <a:ea typeface="Garamond"/>
              <a:cs typeface="Garamond"/>
              <a:sym typeface="Garamon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8" name="Shape 3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166"/>
            <a:ext cx="4572000" cy="68580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41" name="Shape 41"/>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965433"/>
            <a:ext cx="3837000" cy="49269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11" name="Shape 11"/>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SzPct val="100000"/>
              <a:defRPr sz="1800"/>
            </a:lvl1pPr>
            <a:lvl2pPr lvl="1">
              <a:lnSpc>
                <a:spcPct val="115000"/>
              </a:lnSpc>
              <a:spcBef>
                <a:spcPts val="0"/>
              </a:spcBef>
              <a:spcAft>
                <a:spcPts val="1600"/>
              </a:spcAft>
              <a:defRPr/>
            </a:lvl2pPr>
            <a:lvl3pPr lvl="2">
              <a:lnSpc>
                <a:spcPct val="115000"/>
              </a:lnSpc>
              <a:spcBef>
                <a:spcPts val="0"/>
              </a:spcBef>
              <a:spcAft>
                <a:spcPts val="1600"/>
              </a:spcAft>
              <a:defRPr/>
            </a:lvl3pPr>
            <a:lvl4pPr lvl="3">
              <a:lnSpc>
                <a:spcPct val="115000"/>
              </a:lnSpc>
              <a:spcBef>
                <a:spcPts val="0"/>
              </a:spcBef>
              <a:spcAft>
                <a:spcPts val="1600"/>
              </a:spcAft>
              <a:defRPr/>
            </a:lvl4pPr>
            <a:lvl5pPr lvl="4">
              <a:lnSpc>
                <a:spcPct val="115000"/>
              </a:lnSpc>
              <a:spcBef>
                <a:spcPts val="0"/>
              </a:spcBef>
              <a:spcAft>
                <a:spcPts val="1600"/>
              </a:spcAft>
              <a:defRPr/>
            </a:lvl5pPr>
            <a:lvl6pPr lvl="5">
              <a:lnSpc>
                <a:spcPct val="115000"/>
              </a:lnSpc>
              <a:spcBef>
                <a:spcPts val="0"/>
              </a:spcBef>
              <a:spcAft>
                <a:spcPts val="1600"/>
              </a:spcAft>
              <a:defRPr/>
            </a:lvl6pPr>
            <a:lvl7pPr lvl="6">
              <a:lnSpc>
                <a:spcPct val="115000"/>
              </a:lnSpc>
              <a:spcBef>
                <a:spcPts val="0"/>
              </a:spcBef>
              <a:spcAft>
                <a:spcPts val="1600"/>
              </a:spcAft>
              <a:defRPr/>
            </a:lvl7pPr>
            <a:lvl8pPr lvl="7">
              <a:lnSpc>
                <a:spcPct val="115000"/>
              </a:lnSpc>
              <a:spcBef>
                <a:spcPts val="0"/>
              </a:spcBef>
              <a:spcAft>
                <a:spcPts val="1600"/>
              </a:spcAft>
              <a:defRPr/>
            </a:lvl8pPr>
            <a:lvl9pPr lvl="8">
              <a:lnSpc>
                <a:spcPct val="115000"/>
              </a:lnSpc>
              <a:spcBef>
                <a:spcPts val="0"/>
              </a:spcBef>
              <a:spcAft>
                <a:spcPts val="1600"/>
              </a:spcAft>
              <a:defRPr/>
            </a:lvl9pPr>
          </a:lstStyle>
          <a:p>
            <a:endParaRPr/>
          </a:p>
        </p:txBody>
      </p:sp>
      <p:sp>
        <p:nvSpPr>
          <p:cNvPr id="12" name="Shape 12"/>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US" sz="1000">
                <a:solidFill>
                  <a:schemeClr val="dk2"/>
                </a:solidFill>
              </a:rPr>
              <a:t>‹#›</a:t>
            </a:fld>
            <a:endParaRPr lang="en-US"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 Id="rId3"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 Id="rId3"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11708" y="992766"/>
            <a:ext cx="8520600" cy="27369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5000" b="0" i="0" u="none" strike="noStrike" cap="none">
                <a:solidFill>
                  <a:srgbClr val="000000"/>
                </a:solidFill>
              </a:rPr>
              <a:t>ICS 143 - Principles of  </a:t>
            </a:r>
            <a:br>
              <a:rPr lang="en-US" sz="5000" b="0" i="0" u="none" strike="noStrike" cap="none">
                <a:solidFill>
                  <a:srgbClr val="000000"/>
                </a:solidFill>
              </a:rPr>
            </a:br>
            <a:r>
              <a:rPr lang="en-US" sz="5000" b="0" i="0" u="none" strike="noStrike" cap="none">
                <a:solidFill>
                  <a:srgbClr val="000000"/>
                </a:solidFill>
              </a:rPr>
              <a:t>Operating Systems</a:t>
            </a:r>
          </a:p>
        </p:txBody>
      </p:sp>
      <p:sp>
        <p:nvSpPr>
          <p:cNvPr id="63" name="Shape 63"/>
          <p:cNvSpPr txBox="1">
            <a:spLocks noGrp="1"/>
          </p:cNvSpPr>
          <p:nvPr>
            <p:ph type="subTitle" idx="1"/>
          </p:nvPr>
        </p:nvSpPr>
        <p:spPr>
          <a:xfrm>
            <a:off x="511758" y="3839725"/>
            <a:ext cx="8520600" cy="10569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Noto Sans Symbols"/>
              <a:buNone/>
            </a:pPr>
            <a:r>
              <a:rPr lang="en-US" sz="2000" b="0" i="0" u="none" strike="noStrike" cap="none" dirty="0" smtClean="0">
                <a:latin typeface="Arial"/>
                <a:ea typeface="Arial"/>
                <a:cs typeface="Arial"/>
                <a:sym typeface="Arial"/>
              </a:rPr>
              <a:t>Lecture Set 6 Part 2 - </a:t>
            </a:r>
            <a:r>
              <a:rPr lang="en-US" sz="2000" b="0" i="0" u="none" strike="noStrike" cap="none" dirty="0">
                <a:latin typeface="Arial"/>
                <a:ea typeface="Arial"/>
                <a:cs typeface="Arial"/>
                <a:sym typeface="Arial"/>
              </a:rPr>
              <a:t>Virtual Memory</a:t>
            </a:r>
          </a:p>
          <a:p>
            <a:pPr marL="0" marR="0" lvl="0" indent="0" algn="l" rtl="0">
              <a:lnSpc>
                <a:spcPct val="100000"/>
              </a:lnSpc>
              <a:spcBef>
                <a:spcPts val="400"/>
              </a:spcBef>
              <a:spcAft>
                <a:spcPts val="0"/>
              </a:spcAft>
              <a:buClr>
                <a:schemeClr val="accent1"/>
              </a:buClr>
              <a:buSzPct val="25000"/>
              <a:buFont typeface="Noto Sans Symbols"/>
              <a:buNone/>
            </a:pPr>
            <a:r>
              <a:rPr lang="en-US" sz="2000" dirty="0" smtClean="0"/>
              <a:t>Prof</a:t>
            </a:r>
            <a:r>
              <a:rPr lang="en-US" sz="2000" dirty="0"/>
              <a:t>. </a:t>
            </a:r>
            <a:r>
              <a:rPr lang="en-US" sz="2000" b="0" i="0" u="none" strike="noStrike" cap="none" dirty="0">
                <a:latin typeface="Arial"/>
                <a:ea typeface="Arial"/>
                <a:cs typeface="Arial"/>
                <a:sym typeface="Arial"/>
              </a:rPr>
              <a:t>Nalini </a:t>
            </a:r>
            <a:r>
              <a:rPr lang="en-US" sz="2000" b="0" i="0" u="none" strike="noStrike" cap="none" dirty="0" err="1">
                <a:latin typeface="Arial"/>
                <a:ea typeface="Arial"/>
                <a:cs typeface="Arial"/>
                <a:sym typeface="Arial"/>
              </a:rPr>
              <a:t>Venkatasubramanian</a:t>
            </a:r>
            <a:endParaRPr lang="en-US" sz="2000" b="0" i="0" u="none" strike="noStrike" cap="none" dirty="0">
              <a:latin typeface="Arial"/>
              <a:ea typeface="Arial"/>
              <a:cs typeface="Arial"/>
              <a:sym typeface="Arial"/>
            </a:endParaRPr>
          </a:p>
          <a:p>
            <a:pPr marL="0" marR="0" lvl="0" indent="0" algn="l" rtl="0">
              <a:lnSpc>
                <a:spcPct val="100000"/>
              </a:lnSpc>
              <a:spcBef>
                <a:spcPts val="400"/>
              </a:spcBef>
              <a:spcAft>
                <a:spcPts val="0"/>
              </a:spcAft>
              <a:buClr>
                <a:schemeClr val="accent1"/>
              </a:buClr>
              <a:buSzPct val="25000"/>
              <a:buFont typeface="Noto Sans Symbols"/>
              <a:buNone/>
            </a:pPr>
            <a:r>
              <a:rPr lang="en-US" sz="2000" b="0" i="0" u="none" strike="noStrike" cap="none" dirty="0" err="1" smtClean="0">
                <a:latin typeface="Arial"/>
                <a:ea typeface="Arial"/>
                <a:cs typeface="Arial"/>
                <a:sym typeface="Arial"/>
              </a:rPr>
              <a:t>nalini</a:t>
            </a:r>
            <a:r>
              <a:rPr lang="en-US" sz="2000" b="0" i="0" u="none" strike="noStrike" cap="none" dirty="0" err="1">
                <a:latin typeface="Arial"/>
                <a:ea typeface="Arial"/>
                <a:cs typeface="Arial"/>
                <a:sym typeface="Arial"/>
              </a:rPr>
              <a:t>@ics.uci.edu</a:t>
            </a:r>
            <a:endParaRPr lang="en-US" sz="2000" b="0" i="0" u="none" strike="noStrike" cap="none" dirty="0">
              <a:latin typeface="Arial"/>
              <a:ea typeface="Arial"/>
              <a:cs typeface="Arial"/>
              <a:sym typeface="Arial"/>
            </a:endParaRPr>
          </a:p>
        </p:txBody>
      </p:sp>
    </p:spTree>
  </p:cSld>
  <p:clrMapOvr>
    <a:masterClrMapping/>
  </p:clrMapOvr>
  <p:transition xmlns:p14="http://schemas.microsoft.com/office/powerpoint/2010/mai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Demand Paging Example</a:t>
            </a:r>
          </a:p>
        </p:txBody>
      </p:sp>
      <p:sp>
        <p:nvSpPr>
          <p:cNvPr id="121" name="Shape 121"/>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Memory Access time  = 1 microsecond</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50% of the time the page that is being replaced has been modified and therefore needs to be swapped out.</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Swap Page Time = 10 msec = 10,000 microsec</a:t>
            </a:r>
          </a:p>
          <a:p>
            <a:pPr marL="669925" marR="0" lvl="1" indent="-327025" algn="l" rtl="0">
              <a:lnSpc>
                <a:spcPct val="100000"/>
              </a:lnSpc>
              <a:spcBef>
                <a:spcPts val="520"/>
              </a:spcBef>
              <a:spcAft>
                <a:spcPts val="0"/>
              </a:spcAft>
              <a:buClr>
                <a:schemeClr val="accent2"/>
              </a:buClr>
              <a:buSzPct val="25000"/>
              <a:buFont typeface="Noto Sans Symbols"/>
              <a:buNone/>
            </a:pPr>
            <a:r>
              <a:rPr lang="en-US" sz="2600" b="0" i="0" u="none" strike="noStrike" cap="none"/>
              <a:t>EAT = (1-p) *1 + p (15000) ≈1 + 15000p microsec</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EAT is directly proportional to the page fault rate.</a:t>
            </a:r>
          </a:p>
        </p:txBody>
      </p:sp>
    </p:spTree>
  </p:cSld>
  <p:clrMapOvr>
    <a:masterClrMapping/>
  </p:clrMapOvr>
  <p:transition xmlns:p14="http://schemas.microsoft.com/office/powerpoint/2010/mai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Page Replacement</a:t>
            </a:r>
          </a:p>
        </p:txBody>
      </p:sp>
      <p:sp>
        <p:nvSpPr>
          <p:cNvPr id="127" name="Shape 127"/>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Prevent over-allocation of memory by modifying page fault service routine to include page replacement.</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Use modify(dirty) bit to reduce overhead of page transfers - only modified pages are written to disk.</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Page replacement</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large virtual memory can be provided on a smaller physical memory.</a:t>
            </a:r>
          </a:p>
        </p:txBody>
      </p:sp>
    </p:spTree>
  </p:cSld>
  <p:clrMapOvr>
    <a:masterClrMapping/>
  </p:clrMapOvr>
  <p:transition xmlns:p14="http://schemas.microsoft.com/office/powerpoint/2010/mai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Page Replacement Algorithms</a:t>
            </a:r>
          </a:p>
        </p:txBody>
      </p:sp>
      <p:sp>
        <p:nvSpPr>
          <p:cNvPr id="133" name="Shape 133"/>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Want lowest page-fault rate.</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Evaluate algorithm by running it on a particular string of memory references (reference string) and computing the number of page faults on that string.</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Assume reference string in examples to follow is</a:t>
            </a:r>
          </a:p>
          <a:p>
            <a:pPr marL="1022350" marR="0" lvl="2" indent="-361950" algn="l" rtl="0">
              <a:lnSpc>
                <a:spcPct val="100000"/>
              </a:lnSpc>
              <a:spcBef>
                <a:spcPts val="440"/>
              </a:spcBef>
              <a:spcAft>
                <a:spcPts val="0"/>
              </a:spcAft>
              <a:buClr>
                <a:schemeClr val="accent1"/>
              </a:buClr>
              <a:buSzPct val="25000"/>
              <a:buFont typeface="Noto Sans Symbols"/>
              <a:buNone/>
            </a:pPr>
            <a:r>
              <a:rPr lang="en-US" sz="2200" b="0" i="0" u="none" strike="noStrike" cap="none"/>
              <a:t>1, 2, 3, 4, 1, 2, 5, 1, 2, 3, 4, 5.</a:t>
            </a:r>
          </a:p>
        </p:txBody>
      </p:sp>
    </p:spTree>
  </p:cSld>
  <p:clrMapOvr>
    <a:masterClrMapping/>
  </p:clrMapOvr>
  <p:transition xmlns:p14="http://schemas.microsoft.com/office/powerpoint/2010/mai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Page Replacement Strategies</a:t>
            </a:r>
          </a:p>
        </p:txBody>
      </p:sp>
      <p:sp>
        <p:nvSpPr>
          <p:cNvPr id="139" name="Shape 139"/>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1143000" marR="0" lvl="2" indent="-228600" algn="l" rtl="0">
              <a:lnSpc>
                <a:spcPct val="80000"/>
              </a:lnSpc>
              <a:spcBef>
                <a:spcPts val="0"/>
              </a:spcBef>
              <a:spcAft>
                <a:spcPts val="0"/>
              </a:spcAft>
              <a:buClr>
                <a:srgbClr val="000000"/>
              </a:buClr>
              <a:buSzPct val="64999"/>
              <a:buFont typeface="Arial"/>
              <a:buChar char="■"/>
            </a:pPr>
            <a:r>
              <a:rPr lang="en-US" sz="2000" b="0" i="0" u="none" strike="noStrike" cap="none"/>
              <a:t>The Principle of Optimality</a:t>
            </a:r>
          </a:p>
          <a:p>
            <a:pPr marL="1600200" marR="0" lvl="3" indent="-228600" algn="l" rtl="0">
              <a:lnSpc>
                <a:spcPct val="80000"/>
              </a:lnSpc>
              <a:spcBef>
                <a:spcPts val="360"/>
              </a:spcBef>
              <a:spcAft>
                <a:spcPts val="0"/>
              </a:spcAft>
              <a:buClr>
                <a:srgbClr val="000000"/>
              </a:buClr>
              <a:buSzPct val="70000"/>
              <a:buFont typeface="Arial"/>
              <a:buChar char="❑"/>
            </a:pPr>
            <a:r>
              <a:rPr lang="en-US" sz="1800" b="0" i="0" u="none" strike="noStrike" cap="none">
                <a:solidFill>
                  <a:srgbClr val="000000"/>
                </a:solidFill>
              </a:rPr>
              <a:t>Replace the page that will not be used again the farthest time into the future.</a:t>
            </a:r>
          </a:p>
          <a:p>
            <a:pPr marL="1143000" marR="0" lvl="2" indent="-228600" algn="l" rtl="0">
              <a:lnSpc>
                <a:spcPct val="80000"/>
              </a:lnSpc>
              <a:spcBef>
                <a:spcPts val="400"/>
              </a:spcBef>
              <a:spcAft>
                <a:spcPts val="0"/>
              </a:spcAft>
              <a:buClr>
                <a:srgbClr val="000000"/>
              </a:buClr>
              <a:buSzPct val="64999"/>
              <a:buFont typeface="Arial"/>
              <a:buChar char="■"/>
            </a:pPr>
            <a:r>
              <a:rPr lang="en-US" sz="2000" b="0" i="0" u="none" strike="noStrike" cap="none"/>
              <a:t>Random Page Replacement</a:t>
            </a:r>
          </a:p>
          <a:p>
            <a:pPr marL="1600200" marR="0" lvl="3" indent="-228600" algn="l" rtl="0">
              <a:lnSpc>
                <a:spcPct val="80000"/>
              </a:lnSpc>
              <a:spcBef>
                <a:spcPts val="360"/>
              </a:spcBef>
              <a:spcAft>
                <a:spcPts val="0"/>
              </a:spcAft>
              <a:buClr>
                <a:srgbClr val="000000"/>
              </a:buClr>
              <a:buSzPct val="70000"/>
              <a:buFont typeface="Arial"/>
              <a:buChar char="❑"/>
            </a:pPr>
            <a:r>
              <a:rPr lang="en-US" sz="1800" b="0" i="0" u="none" strike="noStrike" cap="none">
                <a:solidFill>
                  <a:srgbClr val="000000"/>
                </a:solidFill>
              </a:rPr>
              <a:t>Choose a page randomly</a:t>
            </a:r>
          </a:p>
          <a:p>
            <a:pPr marL="1143000" marR="0" lvl="2" indent="-228600" algn="l" rtl="0">
              <a:lnSpc>
                <a:spcPct val="80000"/>
              </a:lnSpc>
              <a:spcBef>
                <a:spcPts val="400"/>
              </a:spcBef>
              <a:spcAft>
                <a:spcPts val="0"/>
              </a:spcAft>
              <a:buClr>
                <a:srgbClr val="000000"/>
              </a:buClr>
              <a:buSzPct val="64999"/>
              <a:buFont typeface="Arial"/>
              <a:buChar char="■"/>
            </a:pPr>
            <a:r>
              <a:rPr lang="en-US" sz="2000" b="0" i="0" u="none" strike="noStrike" cap="none"/>
              <a:t>FIFO - First in First Out</a:t>
            </a:r>
          </a:p>
          <a:p>
            <a:pPr marL="1600200" marR="0" lvl="3" indent="-228600" algn="l" rtl="0">
              <a:lnSpc>
                <a:spcPct val="80000"/>
              </a:lnSpc>
              <a:spcBef>
                <a:spcPts val="360"/>
              </a:spcBef>
              <a:spcAft>
                <a:spcPts val="0"/>
              </a:spcAft>
              <a:buClr>
                <a:srgbClr val="000000"/>
              </a:buClr>
              <a:buSzPct val="70000"/>
              <a:buFont typeface="Arial"/>
              <a:buChar char="❑"/>
            </a:pPr>
            <a:r>
              <a:rPr lang="en-US" sz="1800" b="0" i="0" u="none" strike="noStrike" cap="none">
                <a:solidFill>
                  <a:srgbClr val="000000"/>
                </a:solidFill>
              </a:rPr>
              <a:t>Replace the page that has been in memory the longest.</a:t>
            </a:r>
          </a:p>
          <a:p>
            <a:pPr marL="1143000" marR="0" lvl="2" indent="-228600" algn="l" rtl="0">
              <a:lnSpc>
                <a:spcPct val="80000"/>
              </a:lnSpc>
              <a:spcBef>
                <a:spcPts val="400"/>
              </a:spcBef>
              <a:spcAft>
                <a:spcPts val="0"/>
              </a:spcAft>
              <a:buClr>
                <a:srgbClr val="000000"/>
              </a:buClr>
              <a:buSzPct val="64999"/>
              <a:buFont typeface="Arial"/>
              <a:buChar char="■"/>
            </a:pPr>
            <a:r>
              <a:rPr lang="en-US" sz="2000" b="0" i="0" u="none" strike="noStrike" cap="none"/>
              <a:t>LRU - Least Recently Used</a:t>
            </a:r>
          </a:p>
          <a:p>
            <a:pPr marL="1600200" marR="0" lvl="3" indent="-228600" algn="l" rtl="0">
              <a:lnSpc>
                <a:spcPct val="80000"/>
              </a:lnSpc>
              <a:spcBef>
                <a:spcPts val="360"/>
              </a:spcBef>
              <a:spcAft>
                <a:spcPts val="0"/>
              </a:spcAft>
              <a:buClr>
                <a:srgbClr val="000000"/>
              </a:buClr>
              <a:buSzPct val="70000"/>
              <a:buFont typeface="Arial"/>
              <a:buChar char="❑"/>
            </a:pPr>
            <a:r>
              <a:rPr lang="en-US" sz="1800" b="0" i="0" u="none" strike="noStrike" cap="none">
                <a:solidFill>
                  <a:srgbClr val="000000"/>
                </a:solidFill>
              </a:rPr>
              <a:t>Replace the page that has not been used for the longest time.</a:t>
            </a:r>
          </a:p>
          <a:p>
            <a:pPr marL="1143000" marR="0" lvl="2" indent="-228600" algn="l" rtl="0">
              <a:lnSpc>
                <a:spcPct val="80000"/>
              </a:lnSpc>
              <a:spcBef>
                <a:spcPts val="400"/>
              </a:spcBef>
              <a:spcAft>
                <a:spcPts val="0"/>
              </a:spcAft>
              <a:buClr>
                <a:srgbClr val="000000"/>
              </a:buClr>
              <a:buSzPct val="64999"/>
              <a:buFont typeface="Arial"/>
              <a:buChar char="■"/>
            </a:pPr>
            <a:r>
              <a:rPr lang="en-US" sz="2000" b="0" i="0" u="none" strike="noStrike" cap="none"/>
              <a:t>LFU - Least Frequently Used</a:t>
            </a:r>
          </a:p>
          <a:p>
            <a:pPr marL="1600200" marR="0" lvl="3" indent="-228600" algn="l" rtl="0">
              <a:lnSpc>
                <a:spcPct val="80000"/>
              </a:lnSpc>
              <a:spcBef>
                <a:spcPts val="360"/>
              </a:spcBef>
              <a:spcAft>
                <a:spcPts val="0"/>
              </a:spcAft>
              <a:buClr>
                <a:srgbClr val="000000"/>
              </a:buClr>
              <a:buSzPct val="70000"/>
              <a:buFont typeface="Arial"/>
              <a:buChar char="❑"/>
            </a:pPr>
            <a:r>
              <a:rPr lang="en-US" sz="1800" b="0" i="0" u="none" strike="noStrike" cap="none">
                <a:solidFill>
                  <a:srgbClr val="000000"/>
                </a:solidFill>
              </a:rPr>
              <a:t>Replace the page that is used least often.</a:t>
            </a:r>
          </a:p>
          <a:p>
            <a:pPr marL="1143000" marR="0" lvl="2" indent="-228600" algn="l" rtl="0">
              <a:lnSpc>
                <a:spcPct val="80000"/>
              </a:lnSpc>
              <a:spcBef>
                <a:spcPts val="400"/>
              </a:spcBef>
              <a:spcAft>
                <a:spcPts val="0"/>
              </a:spcAft>
              <a:buClr>
                <a:srgbClr val="000000"/>
              </a:buClr>
              <a:buSzPct val="64999"/>
              <a:buFont typeface="Arial"/>
              <a:buChar char="■"/>
            </a:pPr>
            <a:r>
              <a:rPr lang="en-US" sz="2000" b="0" i="0" u="none" strike="noStrike" cap="none"/>
              <a:t>NUR - Not Used Recently</a:t>
            </a:r>
          </a:p>
          <a:p>
            <a:pPr marL="1600200" marR="0" lvl="3" indent="-228600" algn="l" rtl="0">
              <a:lnSpc>
                <a:spcPct val="80000"/>
              </a:lnSpc>
              <a:spcBef>
                <a:spcPts val="360"/>
              </a:spcBef>
              <a:spcAft>
                <a:spcPts val="0"/>
              </a:spcAft>
              <a:buClr>
                <a:srgbClr val="000000"/>
              </a:buClr>
              <a:buSzPct val="70000"/>
              <a:buFont typeface="Arial"/>
              <a:buChar char="❑"/>
            </a:pPr>
            <a:r>
              <a:rPr lang="en-US" sz="1800" b="0" i="0" u="none" strike="noStrike" cap="none">
                <a:solidFill>
                  <a:srgbClr val="000000"/>
                </a:solidFill>
              </a:rPr>
              <a:t>An approximation to LRU</a:t>
            </a:r>
          </a:p>
          <a:p>
            <a:pPr marL="1143000" marR="0" lvl="2" indent="-228600" algn="l" rtl="0">
              <a:lnSpc>
                <a:spcPct val="80000"/>
              </a:lnSpc>
              <a:spcBef>
                <a:spcPts val="400"/>
              </a:spcBef>
              <a:spcAft>
                <a:spcPts val="0"/>
              </a:spcAft>
              <a:buClr>
                <a:srgbClr val="000000"/>
              </a:buClr>
              <a:buSzPct val="64999"/>
              <a:buFont typeface="Arial"/>
              <a:buChar char="■"/>
            </a:pPr>
            <a:r>
              <a:rPr lang="en-US" sz="2000" b="0" i="0" u="none" strike="noStrike" cap="none"/>
              <a:t>Working Set</a:t>
            </a:r>
          </a:p>
          <a:p>
            <a:pPr marL="1600200" marR="0" lvl="3" indent="-228600" algn="l" rtl="0">
              <a:lnSpc>
                <a:spcPct val="80000"/>
              </a:lnSpc>
              <a:spcBef>
                <a:spcPts val="360"/>
              </a:spcBef>
              <a:spcAft>
                <a:spcPts val="0"/>
              </a:spcAft>
              <a:buClr>
                <a:srgbClr val="000000"/>
              </a:buClr>
              <a:buSzPct val="70000"/>
              <a:buFont typeface="Arial"/>
              <a:buChar char="❑"/>
            </a:pPr>
            <a:r>
              <a:rPr lang="en-US" sz="1800" b="0" i="0" u="none" strike="noStrike" cap="none">
                <a:solidFill>
                  <a:srgbClr val="000000"/>
                </a:solidFill>
              </a:rPr>
              <a:t> Keep in memory those pages that the process is actively using</a:t>
            </a:r>
          </a:p>
        </p:txBody>
      </p:sp>
    </p:spTree>
  </p:cSld>
  <p:clrMapOvr>
    <a:masterClrMapping/>
  </p:clrMapOvr>
  <p:transition xmlns:p14="http://schemas.microsoft.com/office/powerpoint/2010/mai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First-In-First-Out (FIFO) Algorithm</a:t>
            </a:r>
          </a:p>
        </p:txBody>
      </p:sp>
      <p:sp>
        <p:nvSpPr>
          <p:cNvPr id="145" name="Shape 145"/>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669925" marR="0" lvl="1" indent="-327025" algn="l" rtl="0">
              <a:lnSpc>
                <a:spcPct val="100000"/>
              </a:lnSpc>
              <a:spcBef>
                <a:spcPts val="0"/>
              </a:spcBef>
              <a:spcAft>
                <a:spcPts val="0"/>
              </a:spcAft>
              <a:buClr>
                <a:schemeClr val="accent2"/>
              </a:buClr>
              <a:buSzPct val="25000"/>
              <a:buFont typeface="Noto Sans Symbols"/>
              <a:buNone/>
            </a:pPr>
            <a:r>
              <a:rPr lang="en-US" sz="2600" b="0" i="0" u="none" strike="noStrike" cap="none"/>
              <a:t>Reference String: 1,2,3,4,1,2,5,1,2,3,4,5</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Assume x frames ( x  pages can be in memory at a time per process)</a:t>
            </a:r>
          </a:p>
          <a:p>
            <a:pPr marL="342900" marR="0" lvl="0" indent="-342900" algn="l" rtl="0">
              <a:spcBef>
                <a:spcPts val="600"/>
              </a:spcBef>
              <a:spcAft>
                <a:spcPts val="0"/>
              </a:spcAft>
              <a:buClr>
                <a:schemeClr val="accent1"/>
              </a:buClr>
              <a:buSzPct val="64999"/>
              <a:buFont typeface="Noto Sans Symbols"/>
              <a:buNone/>
            </a:pPr>
            <a:endParaRPr sz="3000" b="0" i="0" u="none" strike="noStrike" cap="none"/>
          </a:p>
        </p:txBody>
      </p:sp>
      <p:pic>
        <p:nvPicPr>
          <p:cNvPr id="146" name="Shape 146"/>
          <p:cNvPicPr preferRelativeResize="0"/>
          <p:nvPr/>
        </p:nvPicPr>
        <p:blipFill rotWithShape="1">
          <a:blip r:embed="rId3">
            <a:alphaModFix/>
          </a:blip>
          <a:srcRect/>
          <a:stretch/>
        </p:blipFill>
        <p:spPr>
          <a:xfrm>
            <a:off x="2819400" y="3352800"/>
            <a:ext cx="3179762" cy="795337"/>
          </a:xfrm>
          <a:prstGeom prst="rect">
            <a:avLst/>
          </a:prstGeom>
          <a:noFill/>
          <a:ln w="19050" cap="flat" cmpd="sng">
            <a:solidFill>
              <a:schemeClr val="dk1"/>
            </a:solidFill>
            <a:prstDash val="solid"/>
            <a:miter/>
            <a:headEnd type="none" w="med" len="med"/>
            <a:tailEnd type="none" w="med" len="med"/>
          </a:ln>
        </p:spPr>
      </p:pic>
      <p:pic>
        <p:nvPicPr>
          <p:cNvPr id="147" name="Shape 147"/>
          <p:cNvPicPr preferRelativeResize="0"/>
          <p:nvPr/>
        </p:nvPicPr>
        <p:blipFill rotWithShape="1">
          <a:blip r:embed="rId4">
            <a:alphaModFix/>
          </a:blip>
          <a:srcRect/>
          <a:stretch/>
        </p:blipFill>
        <p:spPr>
          <a:xfrm>
            <a:off x="2814636" y="4394200"/>
            <a:ext cx="3205162" cy="1033462"/>
          </a:xfrm>
          <a:prstGeom prst="rect">
            <a:avLst/>
          </a:prstGeom>
          <a:noFill/>
          <a:ln w="19050" cap="flat" cmpd="sng">
            <a:solidFill>
              <a:schemeClr val="dk1"/>
            </a:solidFill>
            <a:prstDash val="solid"/>
            <a:miter/>
            <a:headEnd type="none" w="med" len="med"/>
            <a:tailEnd type="none" w="med" len="med"/>
          </a:ln>
        </p:spPr>
      </p:pic>
      <p:sp>
        <p:nvSpPr>
          <p:cNvPr id="148" name="Shape 148"/>
          <p:cNvSpPr txBox="1"/>
          <p:nvPr/>
        </p:nvSpPr>
        <p:spPr>
          <a:xfrm>
            <a:off x="6156325" y="3668712"/>
            <a:ext cx="1150936"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400" b="1" i="0" u="none">
                <a:solidFill>
                  <a:schemeClr val="dk1"/>
                </a:solidFill>
                <a:latin typeface="Times New Roman"/>
                <a:ea typeface="Times New Roman"/>
                <a:cs typeface="Times New Roman"/>
                <a:sym typeface="Times New Roman"/>
              </a:rPr>
              <a:t>9 Page faults</a:t>
            </a:r>
          </a:p>
        </p:txBody>
      </p:sp>
      <p:sp>
        <p:nvSpPr>
          <p:cNvPr id="149" name="Shape 149"/>
          <p:cNvSpPr txBox="1"/>
          <p:nvPr/>
        </p:nvSpPr>
        <p:spPr>
          <a:xfrm>
            <a:off x="6096000" y="4648200"/>
            <a:ext cx="1239836"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400" b="1" i="0" u="none">
                <a:solidFill>
                  <a:schemeClr val="dk1"/>
                </a:solidFill>
                <a:latin typeface="Times New Roman"/>
                <a:ea typeface="Times New Roman"/>
                <a:cs typeface="Times New Roman"/>
                <a:sym typeface="Times New Roman"/>
              </a:rPr>
              <a:t>10 Page faults</a:t>
            </a:r>
          </a:p>
        </p:txBody>
      </p:sp>
      <p:sp>
        <p:nvSpPr>
          <p:cNvPr id="150" name="Shape 150"/>
          <p:cNvSpPr txBox="1"/>
          <p:nvPr/>
        </p:nvSpPr>
        <p:spPr>
          <a:xfrm>
            <a:off x="1066800" y="5613400"/>
            <a:ext cx="7540625" cy="3365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600" b="1" i="0" u="none">
                <a:solidFill>
                  <a:schemeClr val="dk1"/>
                </a:solidFill>
                <a:latin typeface="Times New Roman"/>
                <a:ea typeface="Times New Roman"/>
                <a:cs typeface="Times New Roman"/>
                <a:sym typeface="Times New Roman"/>
              </a:rPr>
              <a:t>FIFO Replacement - </a:t>
            </a:r>
            <a:r>
              <a:rPr lang="en-US" sz="1600" b="1" i="1" u="none">
                <a:latin typeface="Times New Roman"/>
                <a:ea typeface="Times New Roman"/>
                <a:cs typeface="Times New Roman"/>
                <a:sym typeface="Times New Roman"/>
              </a:rPr>
              <a:t>Belady’s Anomaly</a:t>
            </a:r>
            <a:r>
              <a:rPr lang="en-US" sz="1600" b="1" i="0" u="none">
                <a:latin typeface="Times New Roman"/>
                <a:ea typeface="Times New Roman"/>
                <a:cs typeface="Times New Roman"/>
                <a:sym typeface="Times New Roman"/>
              </a:rPr>
              <a:t> -- m</a:t>
            </a:r>
            <a:r>
              <a:rPr lang="en-US" sz="1600" b="1" i="0" u="none">
                <a:solidFill>
                  <a:schemeClr val="dk1"/>
                </a:solidFill>
                <a:latin typeface="Times New Roman"/>
                <a:ea typeface="Times New Roman"/>
                <a:cs typeface="Times New Roman"/>
                <a:sym typeface="Times New Roman"/>
              </a:rPr>
              <a:t>ore frames does not mean less page faults</a:t>
            </a:r>
          </a:p>
        </p:txBody>
      </p:sp>
      <p:sp>
        <p:nvSpPr>
          <p:cNvPr id="151" name="Shape 151"/>
          <p:cNvSpPr txBox="1"/>
          <p:nvPr/>
        </p:nvSpPr>
        <p:spPr>
          <a:xfrm>
            <a:off x="1676400" y="3581400"/>
            <a:ext cx="841374"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400" b="1" i="0" u="none">
                <a:solidFill>
                  <a:schemeClr val="dk1"/>
                </a:solidFill>
                <a:latin typeface="Times New Roman"/>
                <a:ea typeface="Times New Roman"/>
                <a:cs typeface="Times New Roman"/>
                <a:sym typeface="Times New Roman"/>
              </a:rPr>
              <a:t>3 frames</a:t>
            </a:r>
          </a:p>
        </p:txBody>
      </p:sp>
      <p:sp>
        <p:nvSpPr>
          <p:cNvPr id="152" name="Shape 152"/>
          <p:cNvSpPr txBox="1"/>
          <p:nvPr/>
        </p:nvSpPr>
        <p:spPr>
          <a:xfrm>
            <a:off x="1524000" y="4876800"/>
            <a:ext cx="841374"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400" b="1" i="0" u="none">
                <a:solidFill>
                  <a:schemeClr val="dk1"/>
                </a:solidFill>
                <a:latin typeface="Times New Roman"/>
                <a:ea typeface="Times New Roman"/>
                <a:cs typeface="Times New Roman"/>
                <a:sym typeface="Times New Roman"/>
              </a:rPr>
              <a:t>4 frames</a:t>
            </a:r>
          </a:p>
        </p:txBody>
      </p:sp>
    </p:spTree>
  </p:cSld>
  <p:clrMapOvr>
    <a:masterClrMapping/>
  </p:clrMapOvr>
  <p:transition xmlns:p14="http://schemas.microsoft.com/office/powerpoint/2010/mai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Optimal Algorithm</a:t>
            </a:r>
          </a:p>
        </p:txBody>
      </p:sp>
      <p:sp>
        <p:nvSpPr>
          <p:cNvPr id="158" name="Shape 158"/>
          <p:cNvSpPr txBox="1">
            <a:spLocks noGrp="1"/>
          </p:cNvSpPr>
          <p:nvPr>
            <p:ph type="body" idx="1"/>
          </p:nvPr>
        </p:nvSpPr>
        <p:spPr>
          <a:xfrm>
            <a:off x="457200" y="1600200"/>
            <a:ext cx="8229600" cy="45306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Replace page that will not be used for longest period of time.</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How do you know this???</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Generally used to measure how well an algorithm performs.</a:t>
            </a:r>
          </a:p>
          <a:p>
            <a:pPr marL="669925" marR="0" lvl="1" indent="-327025" algn="l" rtl="0">
              <a:lnSpc>
                <a:spcPct val="100000"/>
              </a:lnSpc>
              <a:spcBef>
                <a:spcPts val="520"/>
              </a:spcBef>
              <a:spcAft>
                <a:spcPts val="0"/>
              </a:spcAft>
              <a:buClr>
                <a:schemeClr val="accent2"/>
              </a:buClr>
              <a:buSzPct val="60000"/>
              <a:buFont typeface="Noto Sans Symbols"/>
              <a:buNone/>
            </a:pPr>
            <a:endParaRPr sz="2600" b="0" i="0" u="none" strike="noStrike" cap="none"/>
          </a:p>
          <a:p>
            <a:pPr marL="342900" marR="0" lvl="0" indent="-342900" algn="l" rtl="0">
              <a:spcBef>
                <a:spcPts val="520"/>
              </a:spcBef>
              <a:spcAft>
                <a:spcPts val="0"/>
              </a:spcAft>
              <a:buClr>
                <a:schemeClr val="accent1"/>
              </a:buClr>
              <a:buSzPct val="64999"/>
              <a:buFont typeface="Noto Sans Symbols"/>
              <a:buNone/>
            </a:pPr>
            <a:endParaRPr sz="2600" b="0" i="0" u="none" strike="noStrike" cap="none"/>
          </a:p>
        </p:txBody>
      </p:sp>
      <p:pic>
        <p:nvPicPr>
          <p:cNvPr id="159" name="Shape 159"/>
          <p:cNvPicPr preferRelativeResize="0"/>
          <p:nvPr/>
        </p:nvPicPr>
        <p:blipFill rotWithShape="1">
          <a:blip r:embed="rId3">
            <a:alphaModFix/>
          </a:blip>
          <a:srcRect/>
          <a:stretch/>
        </p:blipFill>
        <p:spPr>
          <a:xfrm>
            <a:off x="2814636" y="4289425"/>
            <a:ext cx="2671761" cy="1138236"/>
          </a:xfrm>
          <a:prstGeom prst="rect">
            <a:avLst/>
          </a:prstGeom>
          <a:noFill/>
          <a:ln w="19050" cap="flat" cmpd="sng">
            <a:solidFill>
              <a:schemeClr val="dk1"/>
            </a:solidFill>
            <a:prstDash val="solid"/>
            <a:miter/>
            <a:headEnd type="none" w="med" len="med"/>
            <a:tailEnd type="none" w="med" len="med"/>
          </a:ln>
        </p:spPr>
      </p:pic>
      <p:sp>
        <p:nvSpPr>
          <p:cNvPr id="160" name="Shape 160"/>
          <p:cNvSpPr txBox="1"/>
          <p:nvPr/>
        </p:nvSpPr>
        <p:spPr>
          <a:xfrm>
            <a:off x="6096000" y="4648200"/>
            <a:ext cx="1150936"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400" b="1" i="0" u="none">
                <a:solidFill>
                  <a:schemeClr val="dk1"/>
                </a:solidFill>
                <a:latin typeface="Times New Roman"/>
                <a:ea typeface="Times New Roman"/>
                <a:cs typeface="Times New Roman"/>
                <a:sym typeface="Times New Roman"/>
              </a:rPr>
              <a:t>6 Page faults</a:t>
            </a:r>
          </a:p>
        </p:txBody>
      </p:sp>
      <p:sp>
        <p:nvSpPr>
          <p:cNvPr id="161" name="Shape 161"/>
          <p:cNvSpPr txBox="1"/>
          <p:nvPr/>
        </p:nvSpPr>
        <p:spPr>
          <a:xfrm>
            <a:off x="1524000" y="4876800"/>
            <a:ext cx="841374"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400" b="1" i="0" u="none">
                <a:solidFill>
                  <a:schemeClr val="dk1"/>
                </a:solidFill>
                <a:latin typeface="Times New Roman"/>
                <a:ea typeface="Times New Roman"/>
                <a:cs typeface="Times New Roman"/>
                <a:sym typeface="Times New Roman"/>
              </a:rPr>
              <a:t>4 frames</a:t>
            </a:r>
          </a:p>
        </p:txBody>
      </p:sp>
    </p:spTree>
  </p:cSld>
  <p:clrMapOvr>
    <a:masterClrMapping/>
  </p:clrMapOvr>
  <p:transition xmlns:p14="http://schemas.microsoft.com/office/powerpoint/2010/mai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Least Recently Used (LRU) Algorithm</a:t>
            </a:r>
          </a:p>
        </p:txBody>
      </p:sp>
      <p:sp>
        <p:nvSpPr>
          <p:cNvPr id="167" name="Shape 167"/>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669925" marR="0" lvl="1" indent="-327025" algn="l" rtl="0">
              <a:lnSpc>
                <a:spcPct val="100000"/>
              </a:lnSpc>
              <a:spcBef>
                <a:spcPts val="0"/>
              </a:spcBef>
              <a:spcAft>
                <a:spcPts val="0"/>
              </a:spcAft>
              <a:buClr>
                <a:srgbClr val="000000"/>
              </a:buClr>
              <a:buSzPct val="60000"/>
              <a:buFont typeface="Arial"/>
              <a:buChar char="❑"/>
            </a:pPr>
            <a:r>
              <a:rPr lang="en-US" sz="2600" b="0" i="0" u="none" strike="noStrike" cap="none"/>
              <a:t>Use recent past as an approximation of near future.</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Choose the page that has not been used for the longest period of time.</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May require hardware assistance to implement.</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Reference String: 1,2,3,4,1,2,5,1,2,3,4,5</a:t>
            </a:r>
          </a:p>
          <a:p>
            <a:pPr marL="669925" marR="0" lvl="1" indent="-327025" algn="l" rtl="0">
              <a:lnSpc>
                <a:spcPct val="100000"/>
              </a:lnSpc>
              <a:spcBef>
                <a:spcPts val="520"/>
              </a:spcBef>
              <a:spcAft>
                <a:spcPts val="0"/>
              </a:spcAft>
              <a:buClr>
                <a:schemeClr val="accent2"/>
              </a:buClr>
              <a:buSzPct val="60000"/>
              <a:buFont typeface="Noto Sans Symbols"/>
              <a:buNone/>
            </a:pPr>
            <a:endParaRPr sz="2600" b="0" i="0" u="none" strike="noStrike" cap="none"/>
          </a:p>
          <a:p>
            <a:pPr marL="342900" marR="0" lvl="0" indent="-342900" algn="l" rtl="0">
              <a:spcBef>
                <a:spcPts val="520"/>
              </a:spcBef>
              <a:spcAft>
                <a:spcPts val="0"/>
              </a:spcAft>
              <a:buClr>
                <a:schemeClr val="accent1"/>
              </a:buClr>
              <a:buSzPct val="64999"/>
              <a:buFont typeface="Noto Sans Symbols"/>
              <a:buNone/>
            </a:pPr>
            <a:endParaRPr sz="2600" b="0" i="0" u="none" strike="noStrike" cap="none"/>
          </a:p>
        </p:txBody>
      </p:sp>
      <p:pic>
        <p:nvPicPr>
          <p:cNvPr id="168" name="Shape 168"/>
          <p:cNvPicPr preferRelativeResize="0"/>
          <p:nvPr/>
        </p:nvPicPr>
        <p:blipFill rotWithShape="1">
          <a:blip r:embed="rId3">
            <a:alphaModFix/>
          </a:blip>
          <a:srcRect/>
          <a:stretch/>
        </p:blipFill>
        <p:spPr>
          <a:xfrm>
            <a:off x="2900361" y="4492625"/>
            <a:ext cx="3649662" cy="1171575"/>
          </a:xfrm>
          <a:prstGeom prst="rect">
            <a:avLst/>
          </a:prstGeom>
          <a:noFill/>
          <a:ln w="19050" cap="flat" cmpd="sng">
            <a:solidFill>
              <a:schemeClr val="dk1"/>
            </a:solidFill>
            <a:prstDash val="solid"/>
            <a:miter/>
            <a:headEnd type="none" w="med" len="med"/>
            <a:tailEnd type="none" w="med" len="med"/>
          </a:ln>
        </p:spPr>
      </p:pic>
      <p:sp>
        <p:nvSpPr>
          <p:cNvPr id="169" name="Shape 169"/>
          <p:cNvSpPr txBox="1"/>
          <p:nvPr/>
        </p:nvSpPr>
        <p:spPr>
          <a:xfrm>
            <a:off x="6858000" y="5029200"/>
            <a:ext cx="1150936"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400" b="1" i="0" u="none">
                <a:solidFill>
                  <a:schemeClr val="dk1"/>
                </a:solidFill>
                <a:latin typeface="Times New Roman"/>
                <a:ea typeface="Times New Roman"/>
                <a:cs typeface="Times New Roman"/>
                <a:sym typeface="Times New Roman"/>
              </a:rPr>
              <a:t>8 Page faults</a:t>
            </a:r>
          </a:p>
        </p:txBody>
      </p:sp>
      <p:sp>
        <p:nvSpPr>
          <p:cNvPr id="170" name="Shape 170"/>
          <p:cNvSpPr txBox="1"/>
          <p:nvPr/>
        </p:nvSpPr>
        <p:spPr>
          <a:xfrm>
            <a:off x="1524000" y="4648200"/>
            <a:ext cx="841374"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400" b="1" i="0" u="none">
                <a:solidFill>
                  <a:schemeClr val="dk1"/>
                </a:solidFill>
                <a:latin typeface="Times New Roman"/>
                <a:ea typeface="Times New Roman"/>
                <a:cs typeface="Times New Roman"/>
                <a:sym typeface="Times New Roman"/>
              </a:rPr>
              <a:t>4 frames</a:t>
            </a:r>
          </a:p>
        </p:txBody>
      </p:sp>
    </p:spTree>
  </p:cSld>
  <p:clrMapOvr>
    <a:masterClrMapping/>
  </p:clrMapOvr>
  <p:transition xmlns:p14="http://schemas.microsoft.com/office/powerpoint/2010/mai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Implementation of LRU algorithm</a:t>
            </a:r>
          </a:p>
        </p:txBody>
      </p:sp>
      <p:sp>
        <p:nvSpPr>
          <p:cNvPr id="176" name="Shape 176"/>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2600" b="0" i="0" u="none" strike="noStrike" cap="none"/>
              <a:t>Counter Implementation</a:t>
            </a:r>
          </a:p>
          <a:p>
            <a:pPr marL="1339850" marR="0" lvl="3" indent="-32385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Every page entry has a counter; every time page is referenced through this entry, copy the clock into the counter.</a:t>
            </a:r>
          </a:p>
          <a:p>
            <a:pPr marL="1339850" marR="0" lvl="3" indent="-32385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When a page needs to be changes, look at the counters to determine which page to change (page with smallest time value). </a:t>
            </a:r>
          </a:p>
          <a:p>
            <a:pPr marL="342900" marR="0" lvl="0" indent="-342900" algn="l" rtl="0">
              <a:lnSpc>
                <a:spcPct val="100000"/>
              </a:lnSpc>
              <a:spcBef>
                <a:spcPts val="520"/>
              </a:spcBef>
              <a:spcAft>
                <a:spcPts val="0"/>
              </a:spcAft>
              <a:buClr>
                <a:srgbClr val="000000"/>
              </a:buClr>
              <a:buSzPct val="64999"/>
              <a:buFont typeface="Arial"/>
              <a:buChar char="■"/>
            </a:pPr>
            <a:r>
              <a:rPr lang="en-US" sz="2600" b="0" i="0" u="none" strike="noStrike" cap="none"/>
              <a:t>Stack Implementation</a:t>
            </a:r>
          </a:p>
          <a:p>
            <a:pPr marL="1022350" marR="0" lvl="2" indent="-361950" algn="l" rtl="0">
              <a:lnSpc>
                <a:spcPct val="100000"/>
              </a:lnSpc>
              <a:spcBef>
                <a:spcPts val="400"/>
              </a:spcBef>
              <a:spcAft>
                <a:spcPts val="0"/>
              </a:spcAft>
              <a:buClr>
                <a:srgbClr val="000000"/>
              </a:buClr>
              <a:buSzPct val="64999"/>
              <a:buFont typeface="Arial"/>
              <a:buChar char="■"/>
            </a:pPr>
            <a:r>
              <a:rPr lang="en-US" sz="2000" b="0" i="0" u="none" strike="noStrike" cap="none"/>
              <a:t>Keeps a stack of page numbers in  a doubly linked form</a:t>
            </a:r>
          </a:p>
          <a:p>
            <a:pPr marL="1022350" marR="0" lvl="2" indent="-361950" algn="l" rtl="0">
              <a:lnSpc>
                <a:spcPct val="100000"/>
              </a:lnSpc>
              <a:spcBef>
                <a:spcPts val="400"/>
              </a:spcBef>
              <a:spcAft>
                <a:spcPts val="0"/>
              </a:spcAft>
              <a:buClr>
                <a:srgbClr val="000000"/>
              </a:buClr>
              <a:buSzPct val="64999"/>
              <a:buFont typeface="Arial"/>
              <a:buChar char="■"/>
            </a:pPr>
            <a:r>
              <a:rPr lang="en-US" sz="2000" b="0" i="0" u="none" strike="noStrike" cap="none"/>
              <a:t>Page referenced</a:t>
            </a:r>
          </a:p>
          <a:p>
            <a:pPr marL="1339850" marR="0" lvl="3" indent="-32385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move it to the top</a:t>
            </a:r>
          </a:p>
          <a:p>
            <a:pPr marL="1339850" marR="0" lvl="3" indent="-32385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requires 6 pointers to be changed</a:t>
            </a:r>
          </a:p>
          <a:p>
            <a:pPr marL="1022350" marR="0" lvl="2" indent="-361950" algn="l" rtl="0">
              <a:lnSpc>
                <a:spcPct val="100000"/>
              </a:lnSpc>
              <a:spcBef>
                <a:spcPts val="400"/>
              </a:spcBef>
              <a:spcAft>
                <a:spcPts val="0"/>
              </a:spcAft>
              <a:buClr>
                <a:srgbClr val="000000"/>
              </a:buClr>
              <a:buSzPct val="64999"/>
              <a:buFont typeface="Arial"/>
              <a:buChar char="■"/>
            </a:pPr>
            <a:r>
              <a:rPr lang="en-US" sz="2000" b="0" i="0" u="none" strike="noStrike" cap="none"/>
              <a:t>No search required for replacement</a:t>
            </a:r>
          </a:p>
        </p:txBody>
      </p:sp>
    </p:spTree>
  </p:cSld>
  <p:clrMapOvr>
    <a:masterClrMapping/>
  </p:clrMapOvr>
  <p:transition xmlns:p14="http://schemas.microsoft.com/office/powerpoint/2010/mai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LRU Approximation Algorithms</a:t>
            </a:r>
          </a:p>
        </p:txBody>
      </p:sp>
      <p:sp>
        <p:nvSpPr>
          <p:cNvPr id="182" name="Shape 182"/>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669925" marR="0" lvl="1" indent="-327025" algn="l" rtl="0">
              <a:lnSpc>
                <a:spcPct val="90000"/>
              </a:lnSpc>
              <a:spcBef>
                <a:spcPts val="0"/>
              </a:spcBef>
              <a:spcAft>
                <a:spcPts val="0"/>
              </a:spcAft>
              <a:buClr>
                <a:srgbClr val="000000"/>
              </a:buClr>
              <a:buSzPct val="60000"/>
              <a:buFont typeface="Arial"/>
              <a:buChar char="❑"/>
            </a:pPr>
            <a:r>
              <a:rPr lang="en-US" sz="2600" b="0" i="0" u="none" strike="noStrike" cap="none"/>
              <a:t>Reference Bit</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With each page, associate a bit, initially = 0.</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When page is referenced, bit is set to 1.</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Replace the one which is 0 (if one exists). Do not know order however.</a:t>
            </a:r>
          </a:p>
          <a:p>
            <a:pPr marL="669925" marR="0" lvl="1" indent="-327025" algn="l" rtl="0">
              <a:lnSpc>
                <a:spcPct val="90000"/>
              </a:lnSpc>
              <a:spcBef>
                <a:spcPts val="520"/>
              </a:spcBef>
              <a:spcAft>
                <a:spcPts val="0"/>
              </a:spcAft>
              <a:buClr>
                <a:srgbClr val="000000"/>
              </a:buClr>
              <a:buSzPct val="60000"/>
              <a:buFont typeface="Arial"/>
              <a:buChar char="❑"/>
            </a:pPr>
            <a:r>
              <a:rPr lang="en-US" sz="2600" b="0" i="0" u="none" strike="noStrike" cap="none"/>
              <a:t>Additional Reference Bits Algorithm</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Record reference bits at regular intervals.</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Keep 8 bits (say) for each page in a table in memory.</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Periodically, shift reference bit into high-order bit, I.e. shift other bits to the right, dropping the lowest bit.</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During page replacement, interpret 8bits as unsigned integer.</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The page with the lowest number is the LRU page.</a:t>
            </a:r>
          </a:p>
        </p:txBody>
      </p:sp>
    </p:spTree>
  </p:cSld>
  <p:clrMapOvr>
    <a:masterClrMapping/>
  </p:clrMapOvr>
  <p:transition xmlns:p14="http://schemas.microsoft.com/office/powerpoint/2010/mai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LRU Approximation Algorithms</a:t>
            </a:r>
          </a:p>
        </p:txBody>
      </p:sp>
      <p:sp>
        <p:nvSpPr>
          <p:cNvPr id="188" name="Shape 188"/>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669925" marR="0" lvl="1" indent="-327025" algn="l" rtl="0">
              <a:lnSpc>
                <a:spcPct val="90000"/>
              </a:lnSpc>
              <a:spcBef>
                <a:spcPts val="0"/>
              </a:spcBef>
              <a:spcAft>
                <a:spcPts val="0"/>
              </a:spcAft>
              <a:buClr>
                <a:srgbClr val="000000"/>
              </a:buClr>
              <a:buSzPct val="60000"/>
              <a:buFont typeface="Arial"/>
              <a:buChar char="❑"/>
            </a:pPr>
            <a:r>
              <a:rPr lang="en-US" sz="2600" b="0" i="0" u="none" strike="noStrike" cap="none"/>
              <a:t>Second Chance</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FIFO (clock) replacement algorithm</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Need a reference bit.</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When a page is selected, inspect the reference bit.</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If the reference bit = 0, replace the page.</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If page to be replaced (in clock order) has reference bit = 1, then</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set reference bit to 0</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leave page in memory</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replace next page (in clock order) subject to same rules.</a:t>
            </a:r>
          </a:p>
          <a:p>
            <a:pPr marL="342900" marR="0" lvl="0" indent="-342900" algn="l" rtl="0">
              <a:spcBef>
                <a:spcPts val="400"/>
              </a:spcBef>
              <a:spcAft>
                <a:spcPts val="0"/>
              </a:spcAft>
              <a:buClr>
                <a:schemeClr val="accent1"/>
              </a:buClr>
              <a:buSzPct val="64999"/>
              <a:buFont typeface="Noto Sans Symbols"/>
              <a:buNone/>
            </a:pPr>
            <a:endParaRPr sz="2000" b="0" i="0" u="none" strike="noStrike" cap="none"/>
          </a:p>
        </p:txBody>
      </p:sp>
    </p:spTree>
  </p:cSld>
  <p:clrMapOvr>
    <a:masterClrMapping/>
  </p:clrMapOvr>
  <p:transition xmlns:p14="http://schemas.microsoft.com/office/powerpoint/2010/mai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Virtual Memory</a:t>
            </a:r>
          </a:p>
        </p:txBody>
      </p:sp>
      <p:sp>
        <p:nvSpPr>
          <p:cNvPr id="69" name="Shape 69"/>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Background</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Demand paging</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Performance  of demand paging</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Page Replacement</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Page Replacement Algorithms</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Allocation of Frames</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Thrashing</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Demand Segmentation</a:t>
            </a:r>
          </a:p>
        </p:txBody>
      </p:sp>
    </p:spTree>
  </p:cSld>
  <p:clrMapOvr>
    <a:masterClrMapping/>
  </p:clrMapOvr>
  <p:transition xmlns:p14="http://schemas.microsoft.com/office/powerpoint/2010/mai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LRU Approximation Algorithms</a:t>
            </a:r>
          </a:p>
        </p:txBody>
      </p:sp>
      <p:sp>
        <p:nvSpPr>
          <p:cNvPr id="194" name="Shape 194"/>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742950" marR="0" lvl="1" indent="-285750" algn="l" rtl="0">
              <a:lnSpc>
                <a:spcPct val="100000"/>
              </a:lnSpc>
              <a:spcBef>
                <a:spcPts val="0"/>
              </a:spcBef>
              <a:spcAft>
                <a:spcPts val="0"/>
              </a:spcAft>
              <a:buClr>
                <a:srgbClr val="000000"/>
              </a:buClr>
              <a:buSzPct val="59999"/>
              <a:buFont typeface="Arial"/>
              <a:buChar char="❑"/>
            </a:pPr>
            <a:r>
              <a:rPr lang="en-US" sz="2200" b="0" i="0" u="none" strike="noStrike" cap="none"/>
              <a:t>Enhanced Second Chance</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Need a reference bit and a modify bit as an ordered pair.</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4 situations are possible:</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(0,0) - neither recently used nor modified - best page to replace.</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(0,1) - not recently used, but modified - not quite as good, because the page will need to be written out before replacement.</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(1,0) - recently used but clean - probably will be used again soon.</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(1,1) - probably will be used again, will need to write out before replacement.</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Used in the Macintosh virtual memory management scheme</a:t>
            </a:r>
          </a:p>
        </p:txBody>
      </p:sp>
    </p:spTree>
  </p:cSld>
  <p:clrMapOvr>
    <a:masterClrMapping/>
  </p:clrMapOvr>
  <p:transition xmlns:p14="http://schemas.microsoft.com/office/powerpoint/2010/mai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Counting Algorithms</a:t>
            </a:r>
          </a:p>
        </p:txBody>
      </p:sp>
      <p:sp>
        <p:nvSpPr>
          <p:cNvPr id="200" name="Shape 200"/>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rgbClr val="000000"/>
              </a:buClr>
              <a:buSzPct val="64999"/>
              <a:buFont typeface="Arial"/>
              <a:buChar char="■"/>
            </a:pPr>
            <a:r>
              <a:rPr lang="en-US" sz="3000" b="0" i="0" u="none" strike="noStrike" cap="none"/>
              <a:t>Keep a counter of the number of references that have been made to each page.</a:t>
            </a:r>
          </a:p>
          <a:p>
            <a:pPr marL="669925" marR="0" lvl="1" indent="-327025" algn="l" rtl="0">
              <a:lnSpc>
                <a:spcPct val="90000"/>
              </a:lnSpc>
              <a:spcBef>
                <a:spcPts val="520"/>
              </a:spcBef>
              <a:spcAft>
                <a:spcPts val="0"/>
              </a:spcAft>
              <a:buClr>
                <a:srgbClr val="000000"/>
              </a:buClr>
              <a:buSzPct val="60000"/>
              <a:buFont typeface="Arial"/>
              <a:buChar char="❑"/>
            </a:pPr>
            <a:r>
              <a:rPr lang="en-US" sz="2600" b="0" i="0" u="none" strike="noStrike" cap="none"/>
              <a:t>LFU (least frequently used) algorithm</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replaces page with smallest count.</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Rationale : frequently used page should have a large reference count.</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Variation - shift bits right, exponentially decaying count.</a:t>
            </a:r>
          </a:p>
          <a:p>
            <a:pPr marL="669925" marR="0" lvl="1" indent="-327025" algn="l" rtl="0">
              <a:lnSpc>
                <a:spcPct val="90000"/>
              </a:lnSpc>
              <a:spcBef>
                <a:spcPts val="520"/>
              </a:spcBef>
              <a:spcAft>
                <a:spcPts val="0"/>
              </a:spcAft>
              <a:buClr>
                <a:srgbClr val="000000"/>
              </a:buClr>
              <a:buSzPct val="60000"/>
              <a:buFont typeface="Arial"/>
              <a:buChar char="❑"/>
            </a:pPr>
            <a:r>
              <a:rPr lang="en-US" sz="2600" b="0" i="0" u="none" strike="noStrike" cap="none"/>
              <a:t>MFU (most frequently used) algorithm</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replaces page with highest count. </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Based on the argument that the page with the smallest count was probably just brought in and has yet to be used.</a:t>
            </a:r>
          </a:p>
        </p:txBody>
      </p:sp>
    </p:spTree>
  </p:cSld>
  <p:clrMapOvr>
    <a:masterClrMapping/>
  </p:clrMapOvr>
  <p:transition xmlns:p14="http://schemas.microsoft.com/office/powerpoint/2010/mai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Page Buffering Algorithm</a:t>
            </a:r>
          </a:p>
        </p:txBody>
      </p:sp>
      <p:sp>
        <p:nvSpPr>
          <p:cNvPr id="206" name="Shape 206"/>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rgbClr val="000000"/>
              </a:buClr>
              <a:buSzPct val="64999"/>
              <a:buFont typeface="Arial"/>
              <a:buChar char="■"/>
            </a:pPr>
            <a:r>
              <a:rPr lang="en-US" sz="2600" b="0" i="0" u="none" strike="noStrike" cap="none"/>
              <a:t>Keep pool of free frames</a:t>
            </a:r>
          </a:p>
          <a:p>
            <a:pPr marL="1143000" marR="0" lvl="2" indent="-228600" algn="l" rtl="0">
              <a:lnSpc>
                <a:spcPct val="90000"/>
              </a:lnSpc>
              <a:spcBef>
                <a:spcPts val="400"/>
              </a:spcBef>
              <a:spcAft>
                <a:spcPts val="0"/>
              </a:spcAft>
              <a:buClr>
                <a:srgbClr val="000000"/>
              </a:buClr>
              <a:buSzPct val="64999"/>
              <a:buFont typeface="Arial"/>
              <a:buChar char="■"/>
            </a:pPr>
            <a:r>
              <a:rPr lang="en-US" sz="2000" b="0" i="0" u="none" strike="noStrike" cap="none"/>
              <a:t>Solution 1</a:t>
            </a:r>
          </a:p>
          <a:p>
            <a:pPr marL="1600200" marR="0" lvl="3" indent="-228600" algn="l" rtl="0">
              <a:lnSpc>
                <a:spcPct val="90000"/>
              </a:lnSpc>
              <a:spcBef>
                <a:spcPts val="360"/>
              </a:spcBef>
              <a:spcAft>
                <a:spcPts val="0"/>
              </a:spcAft>
              <a:buClr>
                <a:srgbClr val="000000"/>
              </a:buClr>
              <a:buSzPct val="70000"/>
              <a:buFont typeface="Arial"/>
              <a:buChar char="❑"/>
            </a:pPr>
            <a:r>
              <a:rPr lang="en-US" sz="1800" b="0" i="0" u="none" strike="noStrike" cap="none">
                <a:solidFill>
                  <a:srgbClr val="000000"/>
                </a:solidFill>
              </a:rPr>
              <a:t>When a page fault occurs, choose victim frame.</a:t>
            </a:r>
          </a:p>
          <a:p>
            <a:pPr marL="1600200" marR="0" lvl="3" indent="-228600" algn="l" rtl="0">
              <a:lnSpc>
                <a:spcPct val="90000"/>
              </a:lnSpc>
              <a:spcBef>
                <a:spcPts val="360"/>
              </a:spcBef>
              <a:spcAft>
                <a:spcPts val="0"/>
              </a:spcAft>
              <a:buClr>
                <a:srgbClr val="000000"/>
              </a:buClr>
              <a:buSzPct val="70000"/>
              <a:buFont typeface="Arial"/>
              <a:buChar char="❑"/>
            </a:pPr>
            <a:r>
              <a:rPr lang="en-US" sz="1800" b="0" i="0" u="none" strike="noStrike" cap="none">
                <a:solidFill>
                  <a:srgbClr val="000000"/>
                </a:solidFill>
              </a:rPr>
              <a:t>Desired page is read into free frame from pool before victim is written out.</a:t>
            </a:r>
          </a:p>
          <a:p>
            <a:pPr marL="1600200" marR="0" lvl="3" indent="-228600" algn="l" rtl="0">
              <a:lnSpc>
                <a:spcPct val="90000"/>
              </a:lnSpc>
              <a:spcBef>
                <a:spcPts val="360"/>
              </a:spcBef>
              <a:spcAft>
                <a:spcPts val="0"/>
              </a:spcAft>
              <a:buClr>
                <a:srgbClr val="000000"/>
              </a:buClr>
              <a:buSzPct val="70000"/>
              <a:buFont typeface="Arial"/>
              <a:buChar char="❑"/>
            </a:pPr>
            <a:r>
              <a:rPr lang="en-US" sz="1800" b="0" i="0" u="none" strike="noStrike" cap="none">
                <a:solidFill>
                  <a:srgbClr val="000000"/>
                </a:solidFill>
              </a:rPr>
              <a:t>Allows process to restart soon, victim is later written out and added to free frame pool.</a:t>
            </a:r>
          </a:p>
          <a:p>
            <a:pPr marL="1143000" marR="0" lvl="2" indent="-228600" algn="l" rtl="0">
              <a:lnSpc>
                <a:spcPct val="90000"/>
              </a:lnSpc>
              <a:spcBef>
                <a:spcPts val="400"/>
              </a:spcBef>
              <a:spcAft>
                <a:spcPts val="0"/>
              </a:spcAft>
              <a:buClr>
                <a:srgbClr val="000000"/>
              </a:buClr>
              <a:buSzPct val="64999"/>
              <a:buFont typeface="Arial"/>
              <a:buChar char="■"/>
            </a:pPr>
            <a:r>
              <a:rPr lang="en-US" sz="2000" b="0" i="0" u="none" strike="noStrike" cap="none"/>
              <a:t>Solution 2</a:t>
            </a:r>
          </a:p>
          <a:p>
            <a:pPr marL="1600200" marR="0" lvl="3" indent="-228600" algn="l" rtl="0">
              <a:lnSpc>
                <a:spcPct val="90000"/>
              </a:lnSpc>
              <a:spcBef>
                <a:spcPts val="360"/>
              </a:spcBef>
              <a:spcAft>
                <a:spcPts val="0"/>
              </a:spcAft>
              <a:buClr>
                <a:srgbClr val="000000"/>
              </a:buClr>
              <a:buSzPct val="70000"/>
              <a:buFont typeface="Arial"/>
              <a:buChar char="❑"/>
            </a:pPr>
            <a:r>
              <a:rPr lang="en-US" sz="1800" b="0" i="0" u="none" strike="noStrike" cap="none">
                <a:solidFill>
                  <a:srgbClr val="000000"/>
                </a:solidFill>
              </a:rPr>
              <a:t>Maintain a list of modified pages. When paging device is idle, write modified pages to disk and clear modify bit.</a:t>
            </a:r>
          </a:p>
          <a:p>
            <a:pPr marL="1143000" marR="0" lvl="2" indent="-228600" algn="l" rtl="0">
              <a:lnSpc>
                <a:spcPct val="90000"/>
              </a:lnSpc>
              <a:spcBef>
                <a:spcPts val="400"/>
              </a:spcBef>
              <a:spcAft>
                <a:spcPts val="0"/>
              </a:spcAft>
              <a:buClr>
                <a:srgbClr val="000000"/>
              </a:buClr>
              <a:buSzPct val="64999"/>
              <a:buFont typeface="Arial"/>
              <a:buChar char="■"/>
            </a:pPr>
            <a:r>
              <a:rPr lang="en-US" sz="2000" b="0" i="0" u="none" strike="noStrike" cap="none"/>
              <a:t>Solution 3</a:t>
            </a:r>
          </a:p>
          <a:p>
            <a:pPr marL="1600200" marR="0" lvl="3" indent="-228600" algn="l" rtl="0">
              <a:lnSpc>
                <a:spcPct val="90000"/>
              </a:lnSpc>
              <a:spcBef>
                <a:spcPts val="360"/>
              </a:spcBef>
              <a:spcAft>
                <a:spcPts val="0"/>
              </a:spcAft>
              <a:buClr>
                <a:srgbClr val="000000"/>
              </a:buClr>
              <a:buSzPct val="70000"/>
              <a:buFont typeface="Arial"/>
              <a:buChar char="❑"/>
            </a:pPr>
            <a:r>
              <a:rPr lang="en-US" sz="1800" b="0" i="0" u="none" strike="noStrike" cap="none">
                <a:solidFill>
                  <a:srgbClr val="000000"/>
                </a:solidFill>
              </a:rPr>
              <a:t>Keep frame contents in pool of free frames and remember which page was in frame.. If desired page is in free frame pool, no need to page in.</a:t>
            </a:r>
          </a:p>
        </p:txBody>
      </p:sp>
    </p:spTree>
  </p:cSld>
  <p:clrMapOvr>
    <a:masterClrMapping/>
  </p:clrMapOvr>
  <p:transition xmlns:p14="http://schemas.microsoft.com/office/powerpoint/2010/mai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311700" y="593366"/>
            <a:ext cx="8520600" cy="763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solidFill>
                  <a:srgbClr val="000000"/>
                </a:solidFill>
              </a:rPr>
              <a:t>Protection Bits</a:t>
            </a:r>
          </a:p>
        </p:txBody>
      </p:sp>
      <p:pic>
        <p:nvPicPr>
          <p:cNvPr id="212" name="Shape 212"/>
          <p:cNvPicPr preferRelativeResize="0"/>
          <p:nvPr/>
        </p:nvPicPr>
        <p:blipFill rotWithShape="1">
          <a:blip r:embed="rId3">
            <a:alphaModFix/>
          </a:blip>
          <a:srcRect/>
          <a:stretch/>
        </p:blipFill>
        <p:spPr>
          <a:xfrm>
            <a:off x="1219200" y="2209800"/>
            <a:ext cx="7010400" cy="1009649"/>
          </a:xfrm>
          <a:prstGeom prst="rect">
            <a:avLst/>
          </a:prstGeom>
          <a:noFill/>
          <a:ln>
            <a:noFill/>
          </a:ln>
        </p:spPr>
      </p:pic>
      <p:pic>
        <p:nvPicPr>
          <p:cNvPr id="213" name="Shape 213"/>
          <p:cNvPicPr preferRelativeResize="0"/>
          <p:nvPr/>
        </p:nvPicPr>
        <p:blipFill rotWithShape="1">
          <a:blip r:embed="rId4">
            <a:alphaModFix/>
          </a:blip>
          <a:srcRect/>
          <a:stretch/>
        </p:blipFill>
        <p:spPr>
          <a:xfrm>
            <a:off x="1295400" y="3810000"/>
            <a:ext cx="7210425" cy="1028700"/>
          </a:xfrm>
          <a:prstGeom prst="rect">
            <a:avLst/>
          </a:prstGeom>
          <a:noFill/>
          <a:ln>
            <a:noFill/>
          </a:ln>
        </p:spPr>
      </p:pic>
      <p:sp>
        <p:nvSpPr>
          <p:cNvPr id="214" name="Shape 214"/>
          <p:cNvSpPr txBox="1"/>
          <p:nvPr/>
        </p:nvSpPr>
        <p:spPr>
          <a:xfrm>
            <a:off x="1508125" y="1814511"/>
            <a:ext cx="1557337" cy="3365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600" b="1" i="0" u="none">
                <a:solidFill>
                  <a:schemeClr val="dk1"/>
                </a:solidFill>
                <a:latin typeface="Times New Roman"/>
                <a:ea typeface="Times New Roman"/>
                <a:cs typeface="Times New Roman"/>
                <a:sym typeface="Times New Roman"/>
              </a:rPr>
              <a:t>Page Protection</a:t>
            </a:r>
          </a:p>
        </p:txBody>
      </p:sp>
      <p:sp>
        <p:nvSpPr>
          <p:cNvPr id="215" name="Shape 215"/>
          <p:cNvSpPr txBox="1"/>
          <p:nvPr/>
        </p:nvSpPr>
        <p:spPr>
          <a:xfrm>
            <a:off x="1295400" y="3429000"/>
            <a:ext cx="2327400" cy="336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600" b="1" i="0" u="none">
                <a:solidFill>
                  <a:schemeClr val="dk1"/>
                </a:solidFill>
                <a:latin typeface="Times New Roman"/>
                <a:ea typeface="Times New Roman"/>
                <a:cs typeface="Times New Roman"/>
                <a:sym typeface="Times New Roman"/>
              </a:rPr>
              <a:t>Segmentation Protection</a:t>
            </a:r>
          </a:p>
        </p:txBody>
      </p:sp>
      <p:sp>
        <p:nvSpPr>
          <p:cNvPr id="216" name="Shape 216"/>
          <p:cNvSpPr txBox="1"/>
          <p:nvPr/>
        </p:nvSpPr>
        <p:spPr>
          <a:xfrm>
            <a:off x="2438400" y="5181600"/>
            <a:ext cx="4341900" cy="10701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Times New Roman"/>
              <a:buNone/>
            </a:pPr>
            <a:r>
              <a:rPr lang="en-US" sz="1600" b="1" i="0" u="none">
                <a:solidFill>
                  <a:schemeClr val="accent1"/>
                </a:solidFill>
                <a:latin typeface="Times New Roman"/>
                <a:ea typeface="Times New Roman"/>
                <a:cs typeface="Times New Roman"/>
                <a:sym typeface="Times New Roman"/>
              </a:rPr>
              <a:t>Reference</a:t>
            </a:r>
            <a:r>
              <a:rPr lang="en-US" sz="1600" b="1" i="0" u="none">
                <a:solidFill>
                  <a:schemeClr val="dk1"/>
                </a:solidFill>
                <a:latin typeface="Times New Roman"/>
                <a:ea typeface="Times New Roman"/>
                <a:cs typeface="Times New Roman"/>
                <a:sym typeface="Times New Roman"/>
              </a:rPr>
              <a:t> - </a:t>
            </a:r>
            <a:r>
              <a:rPr lang="en-US" sz="1600" b="1" i="1" u="none">
                <a:solidFill>
                  <a:schemeClr val="dk1"/>
                </a:solidFill>
                <a:latin typeface="Times New Roman"/>
                <a:ea typeface="Times New Roman"/>
                <a:cs typeface="Times New Roman"/>
                <a:sym typeface="Times New Roman"/>
              </a:rPr>
              <a:t>Page has been accessed</a:t>
            </a:r>
          </a:p>
          <a:p>
            <a:pPr marL="0" marR="0" lvl="0" indent="0" algn="l" rtl="0">
              <a:lnSpc>
                <a:spcPct val="100000"/>
              </a:lnSpc>
              <a:spcBef>
                <a:spcPts val="0"/>
              </a:spcBef>
              <a:spcAft>
                <a:spcPts val="0"/>
              </a:spcAft>
              <a:buClr>
                <a:schemeClr val="accent1"/>
              </a:buClr>
              <a:buSzPct val="25000"/>
              <a:buFont typeface="Times New Roman"/>
              <a:buNone/>
            </a:pPr>
            <a:r>
              <a:rPr lang="en-US" sz="1600" b="1" i="0" u="none">
                <a:solidFill>
                  <a:schemeClr val="accent1"/>
                </a:solidFill>
                <a:latin typeface="Times New Roman"/>
                <a:ea typeface="Times New Roman"/>
                <a:cs typeface="Times New Roman"/>
                <a:sym typeface="Times New Roman"/>
              </a:rPr>
              <a:t>Valid </a:t>
            </a:r>
            <a:r>
              <a:rPr lang="en-US" sz="1600" b="1" i="0" u="none">
                <a:solidFill>
                  <a:schemeClr val="dk1"/>
                </a:solidFill>
                <a:latin typeface="Times New Roman"/>
                <a:ea typeface="Times New Roman"/>
                <a:cs typeface="Times New Roman"/>
                <a:sym typeface="Times New Roman"/>
              </a:rPr>
              <a:t>        - </a:t>
            </a:r>
            <a:r>
              <a:rPr lang="en-US" sz="1600" b="1" i="1" u="none">
                <a:solidFill>
                  <a:schemeClr val="dk1"/>
                </a:solidFill>
                <a:latin typeface="Times New Roman"/>
                <a:ea typeface="Times New Roman"/>
                <a:cs typeface="Times New Roman"/>
                <a:sym typeface="Times New Roman"/>
              </a:rPr>
              <a:t>Page exists</a:t>
            </a:r>
          </a:p>
          <a:p>
            <a:pPr marL="0" marR="0" lvl="0" indent="0" algn="l" rtl="0">
              <a:lnSpc>
                <a:spcPct val="100000"/>
              </a:lnSpc>
              <a:spcBef>
                <a:spcPts val="0"/>
              </a:spcBef>
              <a:spcAft>
                <a:spcPts val="0"/>
              </a:spcAft>
              <a:buClr>
                <a:schemeClr val="accent1"/>
              </a:buClr>
              <a:buSzPct val="25000"/>
              <a:buFont typeface="Times New Roman"/>
              <a:buNone/>
            </a:pPr>
            <a:r>
              <a:rPr lang="en-US" sz="1600" b="1" i="0" u="none">
                <a:solidFill>
                  <a:schemeClr val="accent1"/>
                </a:solidFill>
                <a:latin typeface="Times New Roman"/>
                <a:ea typeface="Times New Roman"/>
                <a:cs typeface="Times New Roman"/>
                <a:sym typeface="Times New Roman"/>
              </a:rPr>
              <a:t>Resident</a:t>
            </a:r>
            <a:r>
              <a:rPr lang="en-US" sz="1600" b="1" i="0" u="none">
                <a:solidFill>
                  <a:schemeClr val="dk1"/>
                </a:solidFill>
                <a:latin typeface="Times New Roman"/>
                <a:ea typeface="Times New Roman"/>
                <a:cs typeface="Times New Roman"/>
                <a:sym typeface="Times New Roman"/>
              </a:rPr>
              <a:t>   - </a:t>
            </a:r>
            <a:r>
              <a:rPr lang="en-US" sz="1600" b="1" i="1" u="none">
                <a:solidFill>
                  <a:schemeClr val="dk1"/>
                </a:solidFill>
                <a:latin typeface="Times New Roman"/>
                <a:ea typeface="Times New Roman"/>
                <a:cs typeface="Times New Roman"/>
                <a:sym typeface="Times New Roman"/>
              </a:rPr>
              <a:t>Page is cached in primary memory</a:t>
            </a:r>
          </a:p>
          <a:p>
            <a:pPr marL="0" marR="0" lvl="0" indent="0" algn="l" rtl="0">
              <a:lnSpc>
                <a:spcPct val="100000"/>
              </a:lnSpc>
              <a:spcBef>
                <a:spcPts val="0"/>
              </a:spcBef>
              <a:spcAft>
                <a:spcPts val="0"/>
              </a:spcAft>
              <a:buClr>
                <a:schemeClr val="accent1"/>
              </a:buClr>
              <a:buSzPct val="25000"/>
              <a:buFont typeface="Times New Roman"/>
              <a:buNone/>
            </a:pPr>
            <a:r>
              <a:rPr lang="en-US" sz="1600" b="1" i="0" u="none">
                <a:solidFill>
                  <a:schemeClr val="accent1"/>
                </a:solidFill>
                <a:latin typeface="Times New Roman"/>
                <a:ea typeface="Times New Roman"/>
                <a:cs typeface="Times New Roman"/>
                <a:sym typeface="Times New Roman"/>
              </a:rPr>
              <a:t>Dirty</a:t>
            </a:r>
            <a:r>
              <a:rPr lang="en-US" sz="1600" b="1" i="0" u="none">
                <a:solidFill>
                  <a:schemeClr val="dk1"/>
                </a:solidFill>
                <a:latin typeface="Times New Roman"/>
                <a:ea typeface="Times New Roman"/>
                <a:cs typeface="Times New Roman"/>
                <a:sym typeface="Times New Roman"/>
              </a:rPr>
              <a:t>         - </a:t>
            </a:r>
            <a:r>
              <a:rPr lang="en-US" sz="1600" b="1" i="1" u="none">
                <a:solidFill>
                  <a:schemeClr val="dk1"/>
                </a:solidFill>
                <a:latin typeface="Times New Roman"/>
                <a:ea typeface="Times New Roman"/>
                <a:cs typeface="Times New Roman"/>
                <a:sym typeface="Times New Roman"/>
              </a:rPr>
              <a:t>Page has been changed since page in</a:t>
            </a:r>
          </a:p>
        </p:txBody>
      </p:sp>
    </p:spTree>
  </p:cSld>
  <p:clrMapOvr>
    <a:masterClrMapping/>
  </p:clrMapOvr>
  <p:transition xmlns:p14="http://schemas.microsoft.com/office/powerpoint/2010/mai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Allocation of Frames</a:t>
            </a:r>
          </a:p>
        </p:txBody>
      </p:sp>
      <p:sp>
        <p:nvSpPr>
          <p:cNvPr id="222" name="Shape 222"/>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742950" marR="0" lvl="1" indent="-285750" algn="l" rtl="0">
              <a:lnSpc>
                <a:spcPct val="100000"/>
              </a:lnSpc>
              <a:spcBef>
                <a:spcPts val="0"/>
              </a:spcBef>
              <a:spcAft>
                <a:spcPts val="0"/>
              </a:spcAft>
              <a:buClr>
                <a:srgbClr val="000000"/>
              </a:buClr>
              <a:buSzPct val="59999"/>
              <a:buFont typeface="Arial"/>
              <a:buChar char="❑"/>
            </a:pPr>
            <a:r>
              <a:rPr lang="en-US" sz="2200" b="0" i="0" u="none" strike="noStrike" cap="none"/>
              <a:t>Single user case is simple </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User is allocated any free frame</a:t>
            </a:r>
          </a:p>
          <a:p>
            <a:pPr marL="742950" marR="0" lvl="1" indent="-285750" algn="l" rtl="0">
              <a:lnSpc>
                <a:spcPct val="100000"/>
              </a:lnSpc>
              <a:spcBef>
                <a:spcPts val="440"/>
              </a:spcBef>
              <a:spcAft>
                <a:spcPts val="0"/>
              </a:spcAft>
              <a:buClr>
                <a:srgbClr val="000000"/>
              </a:buClr>
              <a:buSzPct val="59999"/>
              <a:buFont typeface="Arial"/>
              <a:buChar char="❑"/>
            </a:pPr>
            <a:r>
              <a:rPr lang="en-US" sz="2200" b="0" i="0" u="none" strike="noStrike" cap="none"/>
              <a:t>Problem: Demand paging + multiprogramming</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Each process needs minimum number of pages based on instruction set architecture.</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Example IBM 370: 6 pages to handle MVC (storage to storage move)  instruction</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Instruction is 6 bytes, might span 2 pages.</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2 pages to handle </a:t>
            </a:r>
            <a:r>
              <a:rPr lang="en-US" sz="1800" b="1" i="1" u="none" strike="noStrike" cap="none">
                <a:solidFill>
                  <a:srgbClr val="000000"/>
                </a:solidFill>
              </a:rPr>
              <a:t>from</a:t>
            </a:r>
            <a:r>
              <a:rPr lang="en-US" sz="1800" b="0" i="0" u="none" strike="noStrike" cap="none">
                <a:solidFill>
                  <a:srgbClr val="000000"/>
                </a:solidFill>
              </a:rPr>
              <a:t>.</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2 pages to handle </a:t>
            </a:r>
            <a:r>
              <a:rPr lang="en-US" sz="1800" b="1" i="1" u="none" strike="noStrike" cap="none">
                <a:solidFill>
                  <a:srgbClr val="000000"/>
                </a:solidFill>
              </a:rPr>
              <a:t>to</a:t>
            </a:r>
            <a:r>
              <a:rPr lang="en-US" sz="1800" b="0" i="0" u="none" strike="noStrike" cap="none">
                <a:solidFill>
                  <a:srgbClr val="000000"/>
                </a:solidFill>
              </a:rPr>
              <a:t>.</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Two major allocation schemes:</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Fixed allocation</a:t>
            </a:r>
          </a:p>
          <a:p>
            <a:pPr marL="1600200" marR="0" lvl="3" indent="-22860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Priority allocation</a:t>
            </a:r>
          </a:p>
        </p:txBody>
      </p:sp>
    </p:spTree>
  </p:cSld>
  <p:clrMapOvr>
    <a:masterClrMapping/>
  </p:clrMapOvr>
  <p:transition xmlns:p14="http://schemas.microsoft.com/office/powerpoint/2010/mai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Fixed Allocation</a:t>
            </a:r>
          </a:p>
        </p:txBody>
      </p:sp>
      <p:sp>
        <p:nvSpPr>
          <p:cNvPr id="228" name="Shape 228"/>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Equal Allocation</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E.g. If 100 frames and 5 processes, give each 20 pages.</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Proportional Allocation</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Allocate according to the size of process</a:t>
            </a:r>
          </a:p>
          <a:p>
            <a:pPr marL="1339850" marR="0" lvl="3" indent="-323850" algn="l" rtl="0">
              <a:lnSpc>
                <a:spcPct val="100000"/>
              </a:lnSpc>
              <a:spcBef>
                <a:spcPts val="400"/>
              </a:spcBef>
              <a:spcAft>
                <a:spcPts val="0"/>
              </a:spcAft>
              <a:buClr>
                <a:srgbClr val="000000"/>
              </a:buClr>
              <a:buSzPct val="70000"/>
              <a:buFont typeface="Arial"/>
              <a:buChar char="❑"/>
            </a:pPr>
            <a:r>
              <a:rPr lang="en-US" sz="2000" b="0" i="1" u="none" strike="noStrike" cap="none">
                <a:solidFill>
                  <a:srgbClr val="000000"/>
                </a:solidFill>
              </a:rPr>
              <a:t>Sj</a:t>
            </a:r>
            <a:r>
              <a:rPr lang="en-US" sz="2000" b="0" i="0" u="none" strike="noStrike" cap="none">
                <a:solidFill>
                  <a:srgbClr val="000000"/>
                </a:solidFill>
              </a:rPr>
              <a:t> = size of process </a:t>
            </a:r>
            <a:r>
              <a:rPr lang="en-US" sz="2000" b="0" i="1" u="none" strike="noStrike" cap="none">
                <a:solidFill>
                  <a:srgbClr val="000000"/>
                </a:solidFill>
              </a:rPr>
              <a:t>Pj</a:t>
            </a:r>
          </a:p>
          <a:p>
            <a:pPr marL="1339850" marR="0" lvl="3" indent="-323850" algn="l" rtl="0">
              <a:lnSpc>
                <a:spcPct val="100000"/>
              </a:lnSpc>
              <a:spcBef>
                <a:spcPts val="400"/>
              </a:spcBef>
              <a:spcAft>
                <a:spcPts val="0"/>
              </a:spcAft>
              <a:buClr>
                <a:srgbClr val="000000"/>
              </a:buClr>
              <a:buSzPct val="70000"/>
              <a:buFont typeface="Arial"/>
              <a:buChar char="❑"/>
            </a:pPr>
            <a:r>
              <a:rPr lang="en-US" sz="2000" b="0" i="1" u="none" strike="noStrike" cap="none">
                <a:solidFill>
                  <a:srgbClr val="000000"/>
                </a:solidFill>
              </a:rPr>
              <a:t>S</a:t>
            </a:r>
            <a:r>
              <a:rPr lang="en-US" sz="2000" b="0" i="0" u="none" strike="noStrike" cap="none">
                <a:solidFill>
                  <a:srgbClr val="000000"/>
                </a:solidFill>
              </a:rPr>
              <a:t> = ∑</a:t>
            </a:r>
            <a:r>
              <a:rPr lang="en-US" sz="2000" b="0" i="1" u="none" strike="noStrike" cap="none">
                <a:solidFill>
                  <a:srgbClr val="000000"/>
                </a:solidFill>
              </a:rPr>
              <a:t>Sj</a:t>
            </a:r>
          </a:p>
          <a:p>
            <a:pPr marL="1339850" marR="0" lvl="3" indent="-323850" algn="l" rtl="0">
              <a:lnSpc>
                <a:spcPct val="100000"/>
              </a:lnSpc>
              <a:spcBef>
                <a:spcPts val="400"/>
              </a:spcBef>
              <a:spcAft>
                <a:spcPts val="0"/>
              </a:spcAft>
              <a:buClr>
                <a:srgbClr val="000000"/>
              </a:buClr>
              <a:buSzPct val="70000"/>
              <a:buFont typeface="Arial"/>
              <a:buChar char="❑"/>
            </a:pPr>
            <a:r>
              <a:rPr lang="en-US" sz="2000" b="0" i="1" u="none" strike="noStrike" cap="none">
                <a:solidFill>
                  <a:srgbClr val="000000"/>
                </a:solidFill>
              </a:rPr>
              <a:t>m</a:t>
            </a:r>
            <a:r>
              <a:rPr lang="en-US" sz="2000" b="0" i="0" u="none" strike="noStrike" cap="none">
                <a:solidFill>
                  <a:srgbClr val="000000"/>
                </a:solidFill>
              </a:rPr>
              <a:t> = total number of frames</a:t>
            </a:r>
          </a:p>
          <a:p>
            <a:pPr marL="1339850" marR="0" lvl="3" indent="-323850" algn="l" rtl="0">
              <a:lnSpc>
                <a:spcPct val="100000"/>
              </a:lnSpc>
              <a:spcBef>
                <a:spcPts val="400"/>
              </a:spcBef>
              <a:spcAft>
                <a:spcPts val="0"/>
              </a:spcAft>
              <a:buClr>
                <a:srgbClr val="000000"/>
              </a:buClr>
              <a:buSzPct val="70000"/>
              <a:buFont typeface="Arial"/>
              <a:buChar char="❑"/>
            </a:pPr>
            <a:r>
              <a:rPr lang="en-US" sz="2000" b="0" i="1" u="none" strike="noStrike" cap="none">
                <a:solidFill>
                  <a:srgbClr val="000000"/>
                </a:solidFill>
              </a:rPr>
              <a:t>aj</a:t>
            </a:r>
            <a:r>
              <a:rPr lang="en-US" sz="2000" b="0" i="0" u="none" strike="noStrike" cap="none">
                <a:solidFill>
                  <a:srgbClr val="000000"/>
                </a:solidFill>
              </a:rPr>
              <a:t> = allocation for </a:t>
            </a:r>
            <a:r>
              <a:rPr lang="en-US" sz="2000" b="0" i="1" u="none" strike="noStrike" cap="none">
                <a:solidFill>
                  <a:srgbClr val="000000"/>
                </a:solidFill>
              </a:rPr>
              <a:t>Pj</a:t>
            </a:r>
            <a:r>
              <a:rPr lang="en-US" sz="2000" b="0" i="0" u="none" strike="noStrike" cap="none">
                <a:solidFill>
                  <a:srgbClr val="000000"/>
                </a:solidFill>
              </a:rPr>
              <a:t> = </a:t>
            </a:r>
            <a:r>
              <a:rPr lang="en-US" sz="2000" b="0" i="1" u="none" strike="noStrike" cap="none">
                <a:solidFill>
                  <a:srgbClr val="000000"/>
                </a:solidFill>
              </a:rPr>
              <a:t>Sj/S</a:t>
            </a:r>
            <a:r>
              <a:rPr lang="en-US" sz="2000" b="0" i="0" u="none" strike="noStrike" cap="none">
                <a:solidFill>
                  <a:srgbClr val="000000"/>
                </a:solidFill>
              </a:rPr>
              <a:t> * </a:t>
            </a:r>
            <a:r>
              <a:rPr lang="en-US" sz="2000" b="0" i="1" u="none" strike="noStrike" cap="none">
                <a:solidFill>
                  <a:srgbClr val="000000"/>
                </a:solidFill>
              </a:rPr>
              <a:t>m</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If </a:t>
            </a:r>
            <a:r>
              <a:rPr lang="en-US" sz="2000" b="0" i="1" u="none" strike="noStrike" cap="none">
                <a:solidFill>
                  <a:srgbClr val="000000"/>
                </a:solidFill>
              </a:rPr>
              <a:t>m</a:t>
            </a:r>
            <a:r>
              <a:rPr lang="en-US" sz="2000" b="0" i="0" u="none" strike="noStrike" cap="none">
                <a:solidFill>
                  <a:srgbClr val="000000"/>
                </a:solidFill>
              </a:rPr>
              <a:t> = 64, </a:t>
            </a:r>
            <a:r>
              <a:rPr lang="en-US" sz="2000" b="0" i="1" u="none" strike="noStrike" cap="none">
                <a:solidFill>
                  <a:srgbClr val="000000"/>
                </a:solidFill>
              </a:rPr>
              <a:t>S1</a:t>
            </a:r>
            <a:r>
              <a:rPr lang="en-US" sz="2000" b="0" i="0" u="none" strike="noStrike" cap="none">
                <a:solidFill>
                  <a:srgbClr val="000000"/>
                </a:solidFill>
              </a:rPr>
              <a:t> = 10, </a:t>
            </a:r>
            <a:r>
              <a:rPr lang="en-US" sz="2000" b="0" i="1" u="none" strike="noStrike" cap="none">
                <a:solidFill>
                  <a:srgbClr val="000000"/>
                </a:solidFill>
              </a:rPr>
              <a:t>S2</a:t>
            </a:r>
            <a:r>
              <a:rPr lang="en-US" sz="2000" b="0" i="0" u="none" strike="noStrike" cap="none">
                <a:solidFill>
                  <a:srgbClr val="000000"/>
                </a:solidFill>
              </a:rPr>
              <a:t> = 127 then </a:t>
            </a:r>
          </a:p>
          <a:p>
            <a:pPr marL="1339850" marR="0" lvl="3" indent="-323850" algn="l" rtl="0">
              <a:lnSpc>
                <a:spcPct val="100000"/>
              </a:lnSpc>
              <a:spcBef>
                <a:spcPts val="400"/>
              </a:spcBef>
              <a:spcAft>
                <a:spcPts val="0"/>
              </a:spcAft>
              <a:buClr>
                <a:schemeClr val="accent2"/>
              </a:buClr>
              <a:buSzPct val="25000"/>
              <a:buFont typeface="Noto Sans Symbols"/>
              <a:buNone/>
            </a:pPr>
            <a:r>
              <a:rPr lang="en-US" sz="2000" b="0" i="0" u="none" strike="noStrike" cap="none">
                <a:solidFill>
                  <a:srgbClr val="000000"/>
                </a:solidFill>
              </a:rPr>
              <a:t>              </a:t>
            </a:r>
            <a:r>
              <a:rPr lang="en-US" sz="2000" b="0" i="1" u="none" strike="noStrike" cap="none">
                <a:solidFill>
                  <a:srgbClr val="000000"/>
                </a:solidFill>
              </a:rPr>
              <a:t>a1</a:t>
            </a:r>
            <a:r>
              <a:rPr lang="en-US" sz="2000" b="0" i="0" u="none" strike="noStrike" cap="none">
                <a:solidFill>
                  <a:srgbClr val="000000"/>
                </a:solidFill>
              </a:rPr>
              <a:t> = 10/137 * 64 ≈ 5</a:t>
            </a:r>
          </a:p>
          <a:p>
            <a:pPr marL="1339850" marR="0" lvl="3" indent="-323850" algn="l" rtl="0">
              <a:lnSpc>
                <a:spcPct val="100000"/>
              </a:lnSpc>
              <a:spcBef>
                <a:spcPts val="400"/>
              </a:spcBef>
              <a:spcAft>
                <a:spcPts val="0"/>
              </a:spcAft>
              <a:buClr>
                <a:schemeClr val="accent2"/>
              </a:buClr>
              <a:buSzPct val="25000"/>
              <a:buFont typeface="Noto Sans Symbols"/>
              <a:buNone/>
            </a:pPr>
            <a:r>
              <a:rPr lang="en-US" sz="2000" b="0" i="0" u="none" strike="noStrike" cap="none">
                <a:solidFill>
                  <a:srgbClr val="000000"/>
                </a:solidFill>
              </a:rPr>
              <a:t>              </a:t>
            </a:r>
            <a:r>
              <a:rPr lang="en-US" sz="2000" b="0" i="1" u="none" strike="noStrike" cap="none">
                <a:solidFill>
                  <a:srgbClr val="000000"/>
                </a:solidFill>
              </a:rPr>
              <a:t>a2</a:t>
            </a:r>
            <a:r>
              <a:rPr lang="en-US" sz="2000" b="0" i="0" u="none" strike="noStrike" cap="none">
                <a:solidFill>
                  <a:srgbClr val="000000"/>
                </a:solidFill>
              </a:rPr>
              <a:t> =  127/137 * 64 ≈  59</a:t>
            </a:r>
          </a:p>
        </p:txBody>
      </p:sp>
    </p:spTree>
  </p:cSld>
  <p:clrMapOvr>
    <a:masterClrMapping/>
  </p:clrMapOvr>
  <p:transition xmlns:p14="http://schemas.microsoft.com/office/powerpoint/2010/mai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Priority Allocation</a:t>
            </a:r>
          </a:p>
        </p:txBody>
      </p:sp>
      <p:sp>
        <p:nvSpPr>
          <p:cNvPr id="234" name="Shape 234"/>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May want to give high priority process more memory than low priority process.</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Use a proportional allocation scheme using priorities instead of size</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If process Pi generates a page fault</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select for replacement one of its frames</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select for replacement a frame form a process with lower priority number.</a:t>
            </a:r>
          </a:p>
        </p:txBody>
      </p:sp>
    </p:spTree>
  </p:cSld>
  <p:clrMapOvr>
    <a:masterClrMapping/>
  </p:clrMapOvr>
  <p:transition xmlns:p14="http://schemas.microsoft.com/office/powerpoint/2010/mai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Global vs. Local Allocation</a:t>
            </a:r>
          </a:p>
        </p:txBody>
      </p:sp>
      <p:sp>
        <p:nvSpPr>
          <p:cNvPr id="240" name="Shape 240"/>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rgbClr val="000000"/>
              </a:buClr>
              <a:buSzPct val="64999"/>
              <a:buFont typeface="Arial"/>
              <a:buChar char="■"/>
            </a:pPr>
            <a:r>
              <a:rPr lang="en-US" sz="2600" b="0" i="0" u="none" strike="noStrike" cap="none"/>
              <a:t>Global Replacement </a:t>
            </a:r>
          </a:p>
          <a:p>
            <a:pPr marL="1143000" marR="0" lvl="2" indent="-228600" algn="l" rtl="0">
              <a:lnSpc>
                <a:spcPct val="90000"/>
              </a:lnSpc>
              <a:spcBef>
                <a:spcPts val="400"/>
              </a:spcBef>
              <a:spcAft>
                <a:spcPts val="0"/>
              </a:spcAft>
              <a:buClr>
                <a:srgbClr val="000000"/>
              </a:buClr>
              <a:buSzPct val="64999"/>
              <a:buFont typeface="Arial"/>
              <a:buChar char="■"/>
            </a:pPr>
            <a:r>
              <a:rPr lang="en-US" sz="2000" b="0" i="0" u="none" strike="noStrike" cap="none"/>
              <a:t>Process selects a replacement frame from the set of all frames.</a:t>
            </a:r>
          </a:p>
          <a:p>
            <a:pPr marL="1143000" marR="0" lvl="2" indent="-228600" algn="l" rtl="0">
              <a:lnSpc>
                <a:spcPct val="90000"/>
              </a:lnSpc>
              <a:spcBef>
                <a:spcPts val="400"/>
              </a:spcBef>
              <a:spcAft>
                <a:spcPts val="0"/>
              </a:spcAft>
              <a:buClr>
                <a:srgbClr val="000000"/>
              </a:buClr>
              <a:buSzPct val="64999"/>
              <a:buFont typeface="Arial"/>
              <a:buChar char="■"/>
            </a:pPr>
            <a:r>
              <a:rPr lang="en-US" sz="2000" b="0" i="0" u="none" strike="noStrike" cap="none"/>
              <a:t>One process can take a frame from another.</a:t>
            </a:r>
          </a:p>
          <a:p>
            <a:pPr marL="1143000" marR="0" lvl="2" indent="-228600" algn="l" rtl="0">
              <a:lnSpc>
                <a:spcPct val="90000"/>
              </a:lnSpc>
              <a:spcBef>
                <a:spcPts val="400"/>
              </a:spcBef>
              <a:spcAft>
                <a:spcPts val="0"/>
              </a:spcAft>
              <a:buClr>
                <a:srgbClr val="000000"/>
              </a:buClr>
              <a:buSzPct val="64999"/>
              <a:buFont typeface="Arial"/>
              <a:buChar char="■"/>
            </a:pPr>
            <a:r>
              <a:rPr lang="en-US" sz="2000" b="0" i="0" u="none" strike="noStrike" cap="none"/>
              <a:t>Process may not be able to control its page fault rate.</a:t>
            </a:r>
          </a:p>
          <a:p>
            <a:pPr marL="342900" marR="0" lvl="0" indent="-342900" algn="l" rtl="0">
              <a:lnSpc>
                <a:spcPct val="90000"/>
              </a:lnSpc>
              <a:spcBef>
                <a:spcPts val="520"/>
              </a:spcBef>
              <a:spcAft>
                <a:spcPts val="0"/>
              </a:spcAft>
              <a:buClr>
                <a:srgbClr val="000000"/>
              </a:buClr>
              <a:buSzPct val="64999"/>
              <a:buFont typeface="Arial"/>
              <a:buChar char="■"/>
            </a:pPr>
            <a:r>
              <a:rPr lang="en-US" sz="2600" b="0" i="0" u="none" strike="noStrike" cap="none"/>
              <a:t>Local Replacement</a:t>
            </a:r>
          </a:p>
          <a:p>
            <a:pPr marL="1143000" marR="0" lvl="2" indent="-228600" algn="l" rtl="0">
              <a:lnSpc>
                <a:spcPct val="90000"/>
              </a:lnSpc>
              <a:spcBef>
                <a:spcPts val="400"/>
              </a:spcBef>
              <a:spcAft>
                <a:spcPts val="0"/>
              </a:spcAft>
              <a:buClr>
                <a:srgbClr val="000000"/>
              </a:buClr>
              <a:buSzPct val="64999"/>
              <a:buFont typeface="Arial"/>
              <a:buChar char="■"/>
            </a:pPr>
            <a:r>
              <a:rPr lang="en-US" sz="2000" b="0" i="0" u="none" strike="noStrike" cap="none"/>
              <a:t>Each process selects from only its own set of allocated frames.</a:t>
            </a:r>
          </a:p>
          <a:p>
            <a:pPr marL="1143000" marR="0" lvl="2" indent="-228600" algn="l" rtl="0">
              <a:lnSpc>
                <a:spcPct val="90000"/>
              </a:lnSpc>
              <a:spcBef>
                <a:spcPts val="400"/>
              </a:spcBef>
              <a:spcAft>
                <a:spcPts val="0"/>
              </a:spcAft>
              <a:buClr>
                <a:srgbClr val="000000"/>
              </a:buClr>
              <a:buSzPct val="64999"/>
              <a:buFont typeface="Arial"/>
              <a:buChar char="■"/>
            </a:pPr>
            <a:r>
              <a:rPr lang="en-US" sz="2000" b="0" i="0" u="none" strike="noStrike" cap="none"/>
              <a:t>Process slowed down even if other less used pages of memory are available.</a:t>
            </a:r>
          </a:p>
          <a:p>
            <a:pPr marL="342900" marR="0" lvl="0" indent="-342900" algn="l" rtl="0">
              <a:lnSpc>
                <a:spcPct val="90000"/>
              </a:lnSpc>
              <a:spcBef>
                <a:spcPts val="520"/>
              </a:spcBef>
              <a:spcAft>
                <a:spcPts val="0"/>
              </a:spcAft>
              <a:buClr>
                <a:srgbClr val="000000"/>
              </a:buClr>
              <a:buSzPct val="64999"/>
              <a:buFont typeface="Arial"/>
              <a:buChar char="■"/>
            </a:pPr>
            <a:r>
              <a:rPr lang="en-US" sz="2600" b="0" i="0" u="none" strike="noStrike" cap="none"/>
              <a:t>Global replacement has better throughput	</a:t>
            </a:r>
          </a:p>
          <a:p>
            <a:pPr marL="1143000" marR="0" lvl="2" indent="-228600" algn="l" rtl="0">
              <a:lnSpc>
                <a:spcPct val="90000"/>
              </a:lnSpc>
              <a:spcBef>
                <a:spcPts val="400"/>
              </a:spcBef>
              <a:spcAft>
                <a:spcPts val="0"/>
              </a:spcAft>
              <a:buClr>
                <a:srgbClr val="000000"/>
              </a:buClr>
              <a:buSzPct val="64999"/>
              <a:buFont typeface="Arial"/>
              <a:buChar char="■"/>
            </a:pPr>
            <a:r>
              <a:rPr lang="en-US" sz="2000" b="0" i="0" u="none" strike="noStrike" cap="none"/>
              <a:t>Hence more commonly used.</a:t>
            </a:r>
          </a:p>
        </p:txBody>
      </p:sp>
    </p:spTree>
  </p:cSld>
  <p:clrMapOvr>
    <a:masterClrMapping/>
  </p:clrMapOvr>
  <p:transition xmlns:p14="http://schemas.microsoft.com/office/powerpoint/2010/mai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Thrashing</a:t>
            </a:r>
          </a:p>
        </p:txBody>
      </p:sp>
      <p:sp>
        <p:nvSpPr>
          <p:cNvPr id="246" name="Shape 246"/>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rgbClr val="000000"/>
              </a:buClr>
              <a:buSzPct val="64999"/>
              <a:buFont typeface="Noto Sans Symbols"/>
              <a:buChar char="■"/>
            </a:pPr>
            <a:r>
              <a:rPr lang="en-US" sz="3000" b="0" i="0" u="none" strike="noStrike" cap="none">
                <a:latin typeface="Arial"/>
                <a:ea typeface="Arial"/>
                <a:cs typeface="Arial"/>
                <a:sym typeface="Arial"/>
              </a:rPr>
              <a:t>If a process does not have enough pages, the page-fault rate is very high.  This leads to:</a:t>
            </a:r>
          </a:p>
          <a:p>
            <a:pPr marL="1022350" marR="0" lvl="2" indent="-361950" algn="l" rtl="0">
              <a:lnSpc>
                <a:spcPct val="90000"/>
              </a:lnSpc>
              <a:spcBef>
                <a:spcPts val="440"/>
              </a:spcBef>
              <a:spcAft>
                <a:spcPts val="0"/>
              </a:spcAft>
              <a:buClr>
                <a:srgbClr val="000000"/>
              </a:buClr>
              <a:buSzPct val="65000"/>
              <a:buFont typeface="Noto Sans Symbols"/>
              <a:buChar char="■"/>
            </a:pPr>
            <a:r>
              <a:rPr lang="en-US" sz="2200" b="0" i="0" u="none" strike="noStrike" cap="none">
                <a:latin typeface="Arial"/>
                <a:ea typeface="Arial"/>
                <a:cs typeface="Arial"/>
                <a:sym typeface="Arial"/>
              </a:rPr>
              <a:t>low CPU utilization.</a:t>
            </a:r>
          </a:p>
          <a:p>
            <a:pPr marL="1022350" marR="0" lvl="2" indent="-361950" algn="l" rtl="0">
              <a:lnSpc>
                <a:spcPct val="90000"/>
              </a:lnSpc>
              <a:spcBef>
                <a:spcPts val="440"/>
              </a:spcBef>
              <a:spcAft>
                <a:spcPts val="0"/>
              </a:spcAft>
              <a:buClr>
                <a:srgbClr val="000000"/>
              </a:buClr>
              <a:buSzPct val="65000"/>
              <a:buFont typeface="Noto Sans Symbols"/>
              <a:buChar char="■"/>
            </a:pPr>
            <a:r>
              <a:rPr lang="en-US" sz="2200" b="0" i="0" u="none" strike="noStrike" cap="none">
                <a:latin typeface="Arial"/>
                <a:ea typeface="Arial"/>
                <a:cs typeface="Arial"/>
                <a:sym typeface="Arial"/>
              </a:rPr>
              <a:t>OS thinks that it needs to increase the degree of multiprogramming</a:t>
            </a:r>
          </a:p>
          <a:p>
            <a:pPr marL="1022350" marR="0" lvl="2" indent="-361950" algn="l" rtl="0">
              <a:lnSpc>
                <a:spcPct val="90000"/>
              </a:lnSpc>
              <a:spcBef>
                <a:spcPts val="440"/>
              </a:spcBef>
              <a:spcAft>
                <a:spcPts val="0"/>
              </a:spcAft>
              <a:buClr>
                <a:srgbClr val="000000"/>
              </a:buClr>
              <a:buSzPct val="65000"/>
              <a:buFont typeface="Noto Sans Symbols"/>
              <a:buChar char="■"/>
            </a:pPr>
            <a:r>
              <a:rPr lang="en-US" sz="2200" b="0" i="0" u="none" strike="noStrike" cap="none">
                <a:latin typeface="Arial"/>
                <a:ea typeface="Arial"/>
                <a:cs typeface="Arial"/>
                <a:sym typeface="Arial"/>
              </a:rPr>
              <a:t>Another process is added to the system.</a:t>
            </a:r>
          </a:p>
          <a:p>
            <a:pPr marL="1022350" marR="0" lvl="2" indent="-361950" algn="l" rtl="0">
              <a:lnSpc>
                <a:spcPct val="90000"/>
              </a:lnSpc>
              <a:spcBef>
                <a:spcPts val="440"/>
              </a:spcBef>
              <a:spcAft>
                <a:spcPts val="0"/>
              </a:spcAft>
              <a:buClr>
                <a:srgbClr val="000000"/>
              </a:buClr>
              <a:buSzPct val="65000"/>
              <a:buFont typeface="Noto Sans Symbols"/>
              <a:buChar char="■"/>
            </a:pPr>
            <a:r>
              <a:rPr lang="en-US" sz="2200" b="0" i="0" u="none" strike="noStrike" cap="none">
                <a:latin typeface="Arial"/>
                <a:ea typeface="Arial"/>
                <a:cs typeface="Arial"/>
                <a:sym typeface="Arial"/>
              </a:rPr>
              <a:t>System throughput plunges...</a:t>
            </a:r>
          </a:p>
          <a:p>
            <a:pPr marL="669925" marR="0" lvl="1" indent="-327025" algn="l" rtl="0">
              <a:lnSpc>
                <a:spcPct val="90000"/>
              </a:lnSpc>
              <a:spcBef>
                <a:spcPts val="520"/>
              </a:spcBef>
              <a:spcAft>
                <a:spcPts val="0"/>
              </a:spcAft>
              <a:buClr>
                <a:srgbClr val="000000"/>
              </a:buClr>
              <a:buSzPct val="60000"/>
              <a:buFont typeface="Noto Sans Symbols"/>
              <a:buChar char="❑"/>
            </a:pPr>
            <a:r>
              <a:rPr lang="en-US" sz="2600" b="0" i="1" u="none" strike="noStrike" cap="none">
                <a:latin typeface="Arial"/>
                <a:ea typeface="Arial"/>
                <a:cs typeface="Arial"/>
                <a:sym typeface="Arial"/>
              </a:rPr>
              <a:t>Thrashing</a:t>
            </a:r>
            <a:r>
              <a:rPr lang="en-US" sz="2600" b="0" i="0" u="none" strike="noStrike" cap="none">
                <a:latin typeface="Arial"/>
                <a:ea typeface="Arial"/>
                <a:cs typeface="Arial"/>
                <a:sym typeface="Arial"/>
              </a:rPr>
              <a:t>  </a:t>
            </a:r>
          </a:p>
          <a:p>
            <a:pPr marL="1022350" marR="0" lvl="2" indent="-361950" algn="l" rtl="0">
              <a:lnSpc>
                <a:spcPct val="90000"/>
              </a:lnSpc>
              <a:spcBef>
                <a:spcPts val="440"/>
              </a:spcBef>
              <a:spcAft>
                <a:spcPts val="0"/>
              </a:spcAft>
              <a:buClr>
                <a:srgbClr val="000000"/>
              </a:buClr>
              <a:buSzPct val="65000"/>
              <a:buFont typeface="Noto Sans Symbols"/>
              <a:buChar char="■"/>
            </a:pPr>
            <a:r>
              <a:rPr lang="en-US" sz="2200" b="0" i="0" u="none" strike="noStrike" cap="none">
                <a:latin typeface="Arial"/>
                <a:ea typeface="Arial"/>
                <a:cs typeface="Arial"/>
                <a:sym typeface="Arial"/>
              </a:rPr>
              <a:t>A process is busy swapping pages in and out.</a:t>
            </a:r>
          </a:p>
          <a:p>
            <a:pPr marL="1022350" marR="0" lvl="2" indent="-361950" algn="l" rtl="0">
              <a:lnSpc>
                <a:spcPct val="90000"/>
              </a:lnSpc>
              <a:spcBef>
                <a:spcPts val="440"/>
              </a:spcBef>
              <a:spcAft>
                <a:spcPts val="0"/>
              </a:spcAft>
              <a:buClr>
                <a:srgbClr val="000000"/>
              </a:buClr>
              <a:buSzPct val="65000"/>
              <a:buFont typeface="Noto Sans Symbols"/>
              <a:buChar char="■"/>
            </a:pPr>
            <a:r>
              <a:rPr lang="en-US" sz="2200" b="0" i="0" u="none" strike="noStrike" cap="none">
                <a:latin typeface="Arial"/>
                <a:ea typeface="Arial"/>
                <a:cs typeface="Arial"/>
                <a:sym typeface="Arial"/>
              </a:rPr>
              <a:t>In other words, a process is spending more time paging than executing.</a:t>
            </a:r>
          </a:p>
        </p:txBody>
      </p:sp>
    </p:spTree>
  </p:cSld>
  <p:clrMapOvr>
    <a:masterClrMapping/>
  </p:clrMapOvr>
  <p:transition xmlns:p14="http://schemas.microsoft.com/office/powerpoint/2010/mai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p:nvPr/>
        </p:nvSpPr>
        <p:spPr>
          <a:xfrm>
            <a:off x="6553200" y="6243637"/>
            <a:ext cx="21335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Garamond"/>
              <a:buNone/>
            </a:pPr>
            <a:fld id="{00000000-1234-1234-1234-123412341234}" type="slidenum">
              <a:rPr lang="en-US" sz="1200" b="0" i="0" u="none">
                <a:solidFill>
                  <a:schemeClr val="dk1"/>
                </a:solidFill>
                <a:latin typeface="Garamond"/>
                <a:ea typeface="Garamond"/>
                <a:cs typeface="Garamond"/>
                <a:sym typeface="Garamond"/>
              </a:rPr>
              <a:t>29</a:t>
            </a:fld>
            <a:endParaRPr lang="en-US" sz="1200" b="0" i="0" u="none">
              <a:solidFill>
                <a:schemeClr val="dk1"/>
              </a:solidFill>
              <a:latin typeface="Garamond"/>
              <a:ea typeface="Garamond"/>
              <a:cs typeface="Garamond"/>
              <a:sym typeface="Garamond"/>
            </a:endParaRPr>
          </a:p>
        </p:txBody>
      </p:sp>
      <p:sp>
        <p:nvSpPr>
          <p:cNvPr id="252" name="Shape 252"/>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Thrashing (cont.)</a:t>
            </a:r>
          </a:p>
        </p:txBody>
      </p:sp>
      <p:sp>
        <p:nvSpPr>
          <p:cNvPr id="253" name="Shape 253"/>
          <p:cNvSpPr txBox="1">
            <a:spLocks noGrp="1"/>
          </p:cNvSpPr>
          <p:nvPr>
            <p:ph type="body" idx="1"/>
          </p:nvPr>
        </p:nvSpPr>
        <p:spPr>
          <a:xfrm>
            <a:off x="457200" y="1600200"/>
            <a:ext cx="8229600" cy="4530600"/>
          </a:xfrm>
          <a:prstGeom prst="rect">
            <a:avLst/>
          </a:prstGeom>
          <a:noFill/>
          <a:ln>
            <a:noFill/>
          </a:ln>
        </p:spPr>
        <p:txBody>
          <a:bodyPr lIns="91425" tIns="45700" rIns="91425" bIns="45700" anchor="t" anchorCtr="0">
            <a:noAutofit/>
          </a:bodyPr>
          <a:lstStyle/>
          <a:p>
            <a:pPr marL="669925" marR="0" lvl="1" indent="-327025" algn="l" rtl="0">
              <a:lnSpc>
                <a:spcPct val="100000"/>
              </a:lnSpc>
              <a:spcBef>
                <a:spcPts val="0"/>
              </a:spcBef>
              <a:spcAft>
                <a:spcPts val="0"/>
              </a:spcAft>
              <a:buClr>
                <a:srgbClr val="000000"/>
              </a:buClr>
              <a:buSzPct val="60000"/>
              <a:buFont typeface="Arial"/>
              <a:buChar char="❑"/>
            </a:pPr>
            <a:r>
              <a:rPr lang="en-US" sz="2600" b="0" i="0" u="none" strike="noStrike" cap="none"/>
              <a:t>Why does paging work?</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Locality Model - computations have locality!</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Locality - set of pages that are actively used together.</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Process migrates from one locality to another.</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Localities may overlap.</a:t>
            </a:r>
          </a:p>
        </p:txBody>
      </p:sp>
      <p:pic>
        <p:nvPicPr>
          <p:cNvPr id="254" name="Shape 254"/>
          <p:cNvPicPr preferRelativeResize="0"/>
          <p:nvPr/>
        </p:nvPicPr>
        <p:blipFill rotWithShape="1">
          <a:blip r:embed="rId3">
            <a:alphaModFix/>
          </a:blip>
          <a:srcRect/>
          <a:stretch/>
        </p:blipFill>
        <p:spPr>
          <a:xfrm>
            <a:off x="2286400" y="3627525"/>
            <a:ext cx="4800600" cy="3025800"/>
          </a:xfrm>
          <a:prstGeom prst="rect">
            <a:avLst/>
          </a:prstGeom>
          <a:noFill/>
          <a:ln>
            <a:noFill/>
          </a:ln>
        </p:spPr>
      </p:pic>
    </p:spTree>
  </p:cSld>
  <p:clrMapOvr>
    <a:masterClrMapping/>
  </p:clrMapOvr>
  <p:transition xmlns:p14="http://schemas.microsoft.com/office/powerpoint/2010/mai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Need for Virtual Memory</a:t>
            </a:r>
          </a:p>
        </p:txBody>
      </p:sp>
      <p:sp>
        <p:nvSpPr>
          <p:cNvPr id="75" name="Shape 75"/>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rgbClr val="000000"/>
              </a:buClr>
              <a:buSzPct val="64999"/>
              <a:buFont typeface="Arial"/>
              <a:buChar char="■"/>
            </a:pPr>
            <a:r>
              <a:rPr lang="en-US" sz="3000" b="0" i="0" u="none" strike="noStrike" cap="none"/>
              <a:t>Virtual Memory </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 Separation of user logical memory from physical memory.</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Only </a:t>
            </a:r>
            <a:r>
              <a:rPr lang="en-US" sz="2200" b="0" i="1" u="none" strike="noStrike" cap="none"/>
              <a:t>PART</a:t>
            </a:r>
            <a:r>
              <a:rPr lang="en-US" sz="2200" b="0" i="0" u="none" strike="noStrike" cap="none"/>
              <a:t> of the program needs to be in memory for execution.</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Logical address space can therefore be much larger than physical address space.</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Need to allow pages to be swapped in and out.</a:t>
            </a:r>
          </a:p>
          <a:p>
            <a:pPr marL="342900" marR="0" lvl="0" indent="-342900" algn="l" rtl="0">
              <a:lnSpc>
                <a:spcPct val="90000"/>
              </a:lnSpc>
              <a:spcBef>
                <a:spcPts val="600"/>
              </a:spcBef>
              <a:spcAft>
                <a:spcPts val="0"/>
              </a:spcAft>
              <a:buClr>
                <a:srgbClr val="000000"/>
              </a:buClr>
              <a:buSzPct val="64999"/>
              <a:buFont typeface="Arial"/>
              <a:buChar char="■"/>
            </a:pPr>
            <a:r>
              <a:rPr lang="en-US" sz="3000" b="0" i="0" u="none" strike="noStrike" cap="none"/>
              <a:t>Virtual Memory can be implemented via</a:t>
            </a:r>
          </a:p>
          <a:p>
            <a:pPr marL="669925" marR="0" lvl="1" indent="-327025" algn="l" rtl="0">
              <a:lnSpc>
                <a:spcPct val="90000"/>
              </a:lnSpc>
              <a:spcBef>
                <a:spcPts val="520"/>
              </a:spcBef>
              <a:spcAft>
                <a:spcPts val="0"/>
              </a:spcAft>
              <a:buClr>
                <a:srgbClr val="000000"/>
              </a:buClr>
              <a:buSzPct val="60000"/>
              <a:buFont typeface="Arial"/>
              <a:buChar char="❑"/>
            </a:pPr>
            <a:r>
              <a:rPr lang="en-US" sz="2600" b="0" i="0" u="none" strike="noStrike" cap="none"/>
              <a:t>Paging</a:t>
            </a:r>
          </a:p>
          <a:p>
            <a:pPr marL="669925" marR="0" lvl="1" indent="-327025" algn="l" rtl="0">
              <a:lnSpc>
                <a:spcPct val="90000"/>
              </a:lnSpc>
              <a:spcBef>
                <a:spcPts val="520"/>
              </a:spcBef>
              <a:spcAft>
                <a:spcPts val="0"/>
              </a:spcAft>
              <a:buClr>
                <a:srgbClr val="000000"/>
              </a:buClr>
              <a:buSzPct val="60000"/>
              <a:buFont typeface="Arial"/>
              <a:buChar char="❑"/>
            </a:pPr>
            <a:r>
              <a:rPr lang="en-US" sz="2600" b="0" i="0" u="none" strike="noStrike" cap="none"/>
              <a:t>Segmentation</a:t>
            </a:r>
          </a:p>
        </p:txBody>
      </p:sp>
    </p:spTree>
  </p:cSld>
  <p:clrMapOvr>
    <a:masterClrMapping/>
  </p:clrMapOvr>
  <p:transition xmlns:p14="http://schemas.microsoft.com/office/powerpoint/2010/mai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Thrashing</a:t>
            </a:r>
          </a:p>
        </p:txBody>
      </p:sp>
      <p:pic>
        <p:nvPicPr>
          <p:cNvPr id="260" name="Shape 260"/>
          <p:cNvPicPr preferRelativeResize="0"/>
          <p:nvPr/>
        </p:nvPicPr>
        <p:blipFill rotWithShape="1">
          <a:blip r:embed="rId3">
            <a:alphaModFix/>
          </a:blip>
          <a:srcRect/>
          <a:stretch/>
        </p:blipFill>
        <p:spPr>
          <a:xfrm>
            <a:off x="1752600" y="2971800"/>
            <a:ext cx="5562600" cy="3098800"/>
          </a:xfrm>
          <a:prstGeom prst="rect">
            <a:avLst/>
          </a:prstGeom>
          <a:noFill/>
          <a:ln>
            <a:noFill/>
          </a:ln>
        </p:spPr>
      </p:pic>
      <p:sp>
        <p:nvSpPr>
          <p:cNvPr id="261" name="Shape 261"/>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669925" marR="0" lvl="1" indent="-327025" algn="l" rtl="0">
              <a:lnSpc>
                <a:spcPct val="100000"/>
              </a:lnSpc>
              <a:spcBef>
                <a:spcPts val="0"/>
              </a:spcBef>
              <a:spcAft>
                <a:spcPts val="0"/>
              </a:spcAft>
              <a:buClr>
                <a:srgbClr val="000000"/>
              </a:buClr>
              <a:buSzPct val="60000"/>
              <a:buFont typeface="Arial"/>
              <a:buChar char="❑"/>
            </a:pPr>
            <a:r>
              <a:rPr lang="en-US" sz="2600" b="0" i="0" u="none" strike="noStrike" cap="none"/>
              <a:t>Why does thrashing occur? </a:t>
            </a:r>
          </a:p>
          <a:p>
            <a:pPr marL="1022350" marR="0" lvl="2" indent="-361950" algn="l" rtl="0">
              <a:lnSpc>
                <a:spcPct val="100000"/>
              </a:lnSpc>
              <a:spcBef>
                <a:spcPts val="440"/>
              </a:spcBef>
              <a:spcAft>
                <a:spcPts val="0"/>
              </a:spcAft>
              <a:buClr>
                <a:srgbClr val="000000"/>
              </a:buClr>
              <a:buSzPct val="65000"/>
              <a:buFont typeface="Arial"/>
              <a:buChar char="■"/>
            </a:pPr>
            <a:r>
              <a:rPr lang="en-US" sz="2200" b="1" i="0" u="none" strike="noStrike" cap="none"/>
              <a:t>∑</a:t>
            </a:r>
            <a:r>
              <a:rPr lang="en-US" sz="2200" b="0" i="0" u="none" strike="noStrike" cap="none"/>
              <a:t> (size of locality)</a:t>
            </a:r>
            <a:r>
              <a:rPr lang="en-US" sz="2200" b="1" i="0" u="none" strike="noStrike" cap="none"/>
              <a:t> </a:t>
            </a:r>
            <a:r>
              <a:rPr lang="en-US" b="1"/>
              <a:t>&gt;</a:t>
            </a:r>
            <a:r>
              <a:rPr lang="en-US" sz="2200" b="0" i="0" u="none" strike="noStrike" cap="none"/>
              <a:t> total memory size</a:t>
            </a:r>
          </a:p>
          <a:p>
            <a:pPr marL="669925" marR="0" lvl="1" indent="-327025" algn="l" rtl="0">
              <a:lnSpc>
                <a:spcPct val="100000"/>
              </a:lnSpc>
              <a:spcBef>
                <a:spcPts val="520"/>
              </a:spcBef>
              <a:spcAft>
                <a:spcPts val="0"/>
              </a:spcAft>
              <a:buClr>
                <a:schemeClr val="accent2"/>
              </a:buClr>
              <a:buSzPct val="60000"/>
              <a:buFont typeface="Noto Sans Symbols"/>
              <a:buNone/>
            </a:pPr>
            <a:endParaRPr sz="2600" b="0" i="0" u="none" strike="noStrike" cap="none"/>
          </a:p>
          <a:p>
            <a:pPr marL="342900" marR="0" lvl="0" indent="-342900" algn="l" rtl="0">
              <a:spcBef>
                <a:spcPts val="520"/>
              </a:spcBef>
              <a:spcAft>
                <a:spcPts val="0"/>
              </a:spcAft>
              <a:buClr>
                <a:schemeClr val="accent1"/>
              </a:buClr>
              <a:buSzPct val="64999"/>
              <a:buFont typeface="Noto Sans Symbols"/>
              <a:buNone/>
            </a:pPr>
            <a:endParaRPr sz="2600" b="0" i="0" u="none" strike="noStrike" cap="none"/>
          </a:p>
        </p:txBody>
      </p:sp>
    </p:spTree>
  </p:cSld>
  <p:clrMapOvr>
    <a:masterClrMapping/>
  </p:clrMapOvr>
  <p:transition xmlns:p14="http://schemas.microsoft.com/office/powerpoint/2010/mai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Working Set Model</a:t>
            </a:r>
          </a:p>
        </p:txBody>
      </p:sp>
      <p:sp>
        <p:nvSpPr>
          <p:cNvPr id="267" name="Shape 267"/>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2600" b="0" i="0" u="none" strike="noStrike" cap="none"/>
              <a:t>Δ ≡ working-set window</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a fixed number of page references, e.g. 10,000 instructions</a:t>
            </a:r>
          </a:p>
          <a:p>
            <a:pPr marL="742950" marR="0" lvl="1" indent="-285750" algn="l" rtl="0">
              <a:lnSpc>
                <a:spcPct val="100000"/>
              </a:lnSpc>
              <a:spcBef>
                <a:spcPts val="440"/>
              </a:spcBef>
              <a:spcAft>
                <a:spcPts val="0"/>
              </a:spcAft>
              <a:buClr>
                <a:srgbClr val="000000"/>
              </a:buClr>
              <a:buSzPct val="59999"/>
              <a:buFont typeface="Arial"/>
              <a:buChar char="❑"/>
            </a:pPr>
            <a:r>
              <a:rPr lang="en-US" sz="2200" b="0" i="0" u="none" strike="noStrike" cap="none"/>
              <a:t>WSSj (working set size of process Pj) - total number of pages referenced in the most recent Δ (varies in time) </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If Δ too small, will not encompass entire locality.</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If Δ too large, will encompass several localities.</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If Δ = ∞,  will encompass entire program.</a:t>
            </a:r>
          </a:p>
          <a:p>
            <a:pPr marL="742950" marR="0" lvl="1" indent="-285750" algn="l" rtl="0">
              <a:lnSpc>
                <a:spcPct val="100000"/>
              </a:lnSpc>
              <a:spcBef>
                <a:spcPts val="440"/>
              </a:spcBef>
              <a:spcAft>
                <a:spcPts val="0"/>
              </a:spcAft>
              <a:buClr>
                <a:srgbClr val="000000"/>
              </a:buClr>
              <a:buSzPct val="59999"/>
              <a:buFont typeface="Arial"/>
              <a:buChar char="❑"/>
            </a:pPr>
            <a:r>
              <a:rPr lang="en-US" sz="2200" b="0" i="0" u="none" strike="noStrike" cap="none"/>
              <a:t>D = ∑ WSSj  ≡ total demand frames</a:t>
            </a:r>
          </a:p>
          <a:p>
            <a:pPr marL="1143000" marR="0" lvl="2" indent="-228600" algn="l" rtl="0">
              <a:lnSpc>
                <a:spcPct val="100000"/>
              </a:lnSpc>
              <a:spcBef>
                <a:spcPts val="400"/>
              </a:spcBef>
              <a:spcAft>
                <a:spcPts val="0"/>
              </a:spcAft>
              <a:buClr>
                <a:srgbClr val="000000"/>
              </a:buClr>
              <a:buSzPct val="64999"/>
              <a:buFont typeface="Arial"/>
              <a:buChar char="■"/>
            </a:pPr>
            <a:r>
              <a:rPr lang="en-US" sz="2000" b="0" i="0" u="none" strike="noStrike" cap="none"/>
              <a:t>If D </a:t>
            </a:r>
            <a:r>
              <a:rPr lang="en-US" sz="2000"/>
              <a:t>&gt;</a:t>
            </a:r>
            <a:r>
              <a:rPr lang="en-US" sz="2000" b="0" i="0" u="none" strike="noStrike" cap="none"/>
              <a:t> m (number of available frames)  ⇒thrashing</a:t>
            </a:r>
          </a:p>
          <a:p>
            <a:pPr marL="742950" marR="0" lvl="1" indent="-285750" algn="l" rtl="0">
              <a:lnSpc>
                <a:spcPct val="100000"/>
              </a:lnSpc>
              <a:spcBef>
                <a:spcPts val="440"/>
              </a:spcBef>
              <a:spcAft>
                <a:spcPts val="0"/>
              </a:spcAft>
              <a:buClr>
                <a:srgbClr val="000000"/>
              </a:buClr>
              <a:buSzPct val="59999"/>
              <a:buFont typeface="Arial"/>
              <a:buChar char="❑"/>
            </a:pPr>
            <a:r>
              <a:rPr lang="en-US" sz="2200" b="0" i="0" u="none" strike="noStrike" cap="none"/>
              <a:t>Policy: If D </a:t>
            </a:r>
            <a:r>
              <a:rPr lang="en-US" sz="2200"/>
              <a:t>&gt;</a:t>
            </a:r>
            <a:r>
              <a:rPr lang="en-US" sz="2200" b="0" i="0" u="none" strike="noStrike" cap="none"/>
              <a:t> m, then suspend one of the processes.</a:t>
            </a:r>
          </a:p>
        </p:txBody>
      </p:sp>
    </p:spTree>
  </p:cSld>
  <p:clrMapOvr>
    <a:masterClrMapping/>
  </p:clrMapOvr>
  <p:transition xmlns:p14="http://schemas.microsoft.com/office/powerpoint/2010/mai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Keeping Track of the Working Set</a:t>
            </a:r>
          </a:p>
        </p:txBody>
      </p:sp>
      <p:sp>
        <p:nvSpPr>
          <p:cNvPr id="273" name="Shape 273"/>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2600" b="0" i="0" u="none" strike="noStrike" cap="none"/>
              <a:t>Approximate with</a:t>
            </a:r>
          </a:p>
          <a:p>
            <a:pPr marL="1022350" marR="0" lvl="2" indent="-361950" algn="l" rtl="0">
              <a:lnSpc>
                <a:spcPct val="100000"/>
              </a:lnSpc>
              <a:spcBef>
                <a:spcPts val="400"/>
              </a:spcBef>
              <a:spcAft>
                <a:spcPts val="0"/>
              </a:spcAft>
              <a:buClr>
                <a:srgbClr val="000000"/>
              </a:buClr>
              <a:buSzPct val="64999"/>
              <a:buFont typeface="Arial"/>
              <a:buChar char="■"/>
            </a:pPr>
            <a:r>
              <a:rPr lang="en-US" sz="2000" b="0" i="0" u="none" strike="noStrike" cap="none"/>
              <a:t>interval timer + a reference bit</a:t>
            </a:r>
          </a:p>
          <a:p>
            <a:pPr marL="669925" marR="0" lvl="1" indent="-327025" algn="l" rtl="0">
              <a:lnSpc>
                <a:spcPct val="100000"/>
              </a:lnSpc>
              <a:spcBef>
                <a:spcPts val="440"/>
              </a:spcBef>
              <a:spcAft>
                <a:spcPts val="0"/>
              </a:spcAft>
              <a:buClr>
                <a:srgbClr val="000000"/>
              </a:buClr>
              <a:buSzPct val="59999"/>
              <a:buFont typeface="Arial"/>
              <a:buChar char="❑"/>
            </a:pPr>
            <a:r>
              <a:rPr lang="en-US" sz="2200" b="0" i="0" u="none" strike="noStrike" cap="none"/>
              <a:t>Example: Δ = 10,000</a:t>
            </a:r>
          </a:p>
          <a:p>
            <a:pPr marL="1339850" marR="0" lvl="3" indent="-32385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Timer interrupts after every 5000 time units.</a:t>
            </a:r>
          </a:p>
          <a:p>
            <a:pPr marL="1339850" marR="0" lvl="3" indent="-32385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Whenever a timer interrupts, copy and set the values of all reference bits to 0. </a:t>
            </a:r>
          </a:p>
          <a:p>
            <a:pPr marL="1339850" marR="0" lvl="3" indent="-32385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Keep in memory 2 bits for each page (indicated if page was used within last 10,000 to 15,000 references).</a:t>
            </a:r>
          </a:p>
          <a:p>
            <a:pPr marL="1339850" marR="0" lvl="3" indent="-323850" algn="l" rtl="0">
              <a:lnSpc>
                <a:spcPct val="100000"/>
              </a:lnSpc>
              <a:spcBef>
                <a:spcPts val="360"/>
              </a:spcBef>
              <a:spcAft>
                <a:spcPts val="0"/>
              </a:spcAft>
              <a:buClr>
                <a:srgbClr val="000000"/>
              </a:buClr>
              <a:buSzPct val="70000"/>
              <a:buFont typeface="Arial"/>
              <a:buChar char="❑"/>
            </a:pPr>
            <a:r>
              <a:rPr lang="en-US" sz="1800" b="0" i="0" u="none" strike="noStrike" cap="none">
                <a:solidFill>
                  <a:srgbClr val="000000"/>
                </a:solidFill>
              </a:rPr>
              <a:t>If one of the bits in memory = 1 ⇒ page in working set.</a:t>
            </a:r>
          </a:p>
          <a:p>
            <a:pPr marL="1022350" marR="0" lvl="2" indent="-361950" algn="l" rtl="0">
              <a:lnSpc>
                <a:spcPct val="100000"/>
              </a:lnSpc>
              <a:spcBef>
                <a:spcPts val="400"/>
              </a:spcBef>
              <a:spcAft>
                <a:spcPts val="0"/>
              </a:spcAft>
              <a:buClr>
                <a:srgbClr val="000000"/>
              </a:buClr>
              <a:buSzPct val="64999"/>
              <a:buFont typeface="Arial"/>
              <a:buChar char="■"/>
            </a:pPr>
            <a:r>
              <a:rPr lang="en-US" sz="2000" b="0" i="0" u="none" strike="noStrike" cap="none"/>
              <a:t>Not completely accurate - cannot tell where reference occurred.</a:t>
            </a:r>
          </a:p>
          <a:p>
            <a:pPr marL="1022350" marR="0" lvl="2" indent="-361950" algn="l" rtl="0">
              <a:lnSpc>
                <a:spcPct val="100000"/>
              </a:lnSpc>
              <a:spcBef>
                <a:spcPts val="400"/>
              </a:spcBef>
              <a:spcAft>
                <a:spcPts val="0"/>
              </a:spcAft>
              <a:buClr>
                <a:srgbClr val="000000"/>
              </a:buClr>
              <a:buSzPct val="64999"/>
              <a:buFont typeface="Arial"/>
              <a:buChar char="■"/>
            </a:pPr>
            <a:r>
              <a:rPr lang="en-US" sz="2000" b="0" i="0" u="none" strike="noStrike" cap="none"/>
              <a:t>Improvement - 10 bits and interrupt every 1000 time units.</a:t>
            </a:r>
          </a:p>
        </p:txBody>
      </p:sp>
    </p:spTree>
  </p:cSld>
  <p:clrMapOvr>
    <a:masterClrMapping/>
  </p:clrMapOvr>
  <p:transition xmlns:p14="http://schemas.microsoft.com/office/powerpoint/2010/mai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p:nvPr/>
        </p:nvSpPr>
        <p:spPr>
          <a:xfrm>
            <a:off x="6553200" y="6243637"/>
            <a:ext cx="21335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Garamond"/>
              <a:buNone/>
            </a:pPr>
            <a:fld id="{00000000-1234-1234-1234-123412341234}" type="slidenum">
              <a:rPr lang="en-US" sz="1200" b="0" i="0" u="none">
                <a:solidFill>
                  <a:schemeClr val="dk1"/>
                </a:solidFill>
                <a:latin typeface="Garamond"/>
                <a:ea typeface="Garamond"/>
                <a:cs typeface="Garamond"/>
                <a:sym typeface="Garamond"/>
              </a:rPr>
              <a:t>33</a:t>
            </a:fld>
            <a:endParaRPr lang="en-US" sz="1200" b="0" i="0" u="none">
              <a:solidFill>
                <a:schemeClr val="dk1"/>
              </a:solidFill>
              <a:latin typeface="Garamond"/>
              <a:ea typeface="Garamond"/>
              <a:cs typeface="Garamond"/>
              <a:sym typeface="Garamond"/>
            </a:endParaRPr>
          </a:p>
        </p:txBody>
      </p:sp>
      <p:sp>
        <p:nvSpPr>
          <p:cNvPr id="279" name="Shape 279"/>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Page fault Frequency Scheme</a:t>
            </a:r>
          </a:p>
        </p:txBody>
      </p:sp>
      <p:sp>
        <p:nvSpPr>
          <p:cNvPr id="280" name="Shape 280"/>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1022350" marR="0" lvl="2" indent="-361950" algn="l" rtl="0">
              <a:lnSpc>
                <a:spcPct val="100000"/>
              </a:lnSpc>
              <a:spcBef>
                <a:spcPts val="0"/>
              </a:spcBef>
              <a:spcAft>
                <a:spcPts val="0"/>
              </a:spcAft>
              <a:buClr>
                <a:srgbClr val="000000"/>
              </a:buClr>
              <a:buSzPct val="65000"/>
              <a:buFont typeface="Arial"/>
              <a:buChar char="■"/>
            </a:pPr>
            <a:r>
              <a:rPr lang="en-US" sz="2200" b="0" i="0" u="none" strike="noStrike" cap="none"/>
              <a:t>Control thrashing by establishing  </a:t>
            </a:r>
            <a:r>
              <a:rPr lang="en-US" sz="2200" b="0" i="1" u="none" strike="noStrike" cap="none"/>
              <a:t>acceptable </a:t>
            </a:r>
            <a:r>
              <a:rPr lang="en-US" sz="2200" b="0" i="0" u="none" strike="noStrike" cap="none"/>
              <a:t>page-fault rate.</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If page fault  rate too low, process loses frame.</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If page fault rate too high, process needs and gains a frame.</a:t>
            </a:r>
          </a:p>
        </p:txBody>
      </p:sp>
      <p:pic>
        <p:nvPicPr>
          <p:cNvPr id="281" name="Shape 281"/>
          <p:cNvPicPr preferRelativeResize="0"/>
          <p:nvPr/>
        </p:nvPicPr>
        <p:blipFill rotWithShape="1">
          <a:blip r:embed="rId3">
            <a:alphaModFix/>
          </a:blip>
          <a:srcRect/>
          <a:stretch/>
        </p:blipFill>
        <p:spPr>
          <a:xfrm>
            <a:off x="2259825" y="3241075"/>
            <a:ext cx="4976700" cy="3568800"/>
          </a:xfrm>
          <a:prstGeom prst="rect">
            <a:avLst/>
          </a:prstGeom>
          <a:noFill/>
          <a:ln>
            <a:noFill/>
          </a:ln>
        </p:spPr>
      </p:pic>
    </p:spTree>
  </p:cSld>
  <p:clrMapOvr>
    <a:masterClrMapping/>
  </p:clrMapOvr>
  <p:transition xmlns:p14="http://schemas.microsoft.com/office/powerpoint/2010/mai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Demand Paging Issues</a:t>
            </a:r>
          </a:p>
        </p:txBody>
      </p:sp>
      <p:sp>
        <p:nvSpPr>
          <p:cNvPr id="287" name="Shape 287"/>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669925" marR="0" lvl="1" indent="-327025" algn="l" rtl="0">
              <a:lnSpc>
                <a:spcPct val="90000"/>
              </a:lnSpc>
              <a:spcBef>
                <a:spcPts val="0"/>
              </a:spcBef>
              <a:spcAft>
                <a:spcPts val="0"/>
              </a:spcAft>
              <a:buClr>
                <a:srgbClr val="000000"/>
              </a:buClr>
              <a:buSzPct val="60000"/>
              <a:buFont typeface="Arial"/>
              <a:buChar char="❑"/>
            </a:pPr>
            <a:r>
              <a:rPr lang="en-US" sz="2600" b="0" i="0" u="none" strike="noStrike" cap="none"/>
              <a:t>Prepaging</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Tries to prevent high level of initial paging.</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E.g. If a process is suspended, keep list of pages in working set and bring entire working set back before restarting process.</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Tradeoff - page fault vs. prepaging - depends on how many pages brought back are reused.</a:t>
            </a:r>
          </a:p>
          <a:p>
            <a:pPr marL="669925" marR="0" lvl="1" indent="-327025" algn="l" rtl="0">
              <a:lnSpc>
                <a:spcPct val="90000"/>
              </a:lnSpc>
              <a:spcBef>
                <a:spcPts val="520"/>
              </a:spcBef>
              <a:spcAft>
                <a:spcPts val="0"/>
              </a:spcAft>
              <a:buClr>
                <a:srgbClr val="000000"/>
              </a:buClr>
              <a:buSzPct val="60000"/>
              <a:buFont typeface="Arial"/>
              <a:buChar char="❑"/>
            </a:pPr>
            <a:r>
              <a:rPr lang="en-US" sz="2600" b="0" i="0" u="none" strike="noStrike" cap="none"/>
              <a:t>Page Size Selection</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fragmentation</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table size</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I/O overhead</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locality</a:t>
            </a:r>
          </a:p>
        </p:txBody>
      </p:sp>
    </p:spTree>
  </p:cSld>
  <p:clrMapOvr>
    <a:masterClrMapping/>
  </p:clrMapOvr>
  <p:transition xmlns:p14="http://schemas.microsoft.com/office/powerpoint/2010/mai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Demand Paging Issues</a:t>
            </a:r>
          </a:p>
        </p:txBody>
      </p:sp>
      <p:sp>
        <p:nvSpPr>
          <p:cNvPr id="293" name="Shape 293"/>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669925" marR="0" lvl="1" indent="-327025" algn="l" rtl="0">
              <a:lnSpc>
                <a:spcPct val="90000"/>
              </a:lnSpc>
              <a:spcBef>
                <a:spcPts val="0"/>
              </a:spcBef>
              <a:spcAft>
                <a:spcPts val="0"/>
              </a:spcAft>
              <a:buClr>
                <a:srgbClr val="000000"/>
              </a:buClr>
              <a:buSzPct val="60000"/>
              <a:buFont typeface="Arial"/>
              <a:buChar char="❑"/>
            </a:pPr>
            <a:r>
              <a:rPr lang="en-US" sz="2600" b="0" i="0" u="none" strike="noStrike" cap="none"/>
              <a:t>Program Structure</a:t>
            </a:r>
          </a:p>
          <a:p>
            <a:pPr marL="1022350" marR="0" lvl="2" indent="-361950" algn="l" rtl="0">
              <a:lnSpc>
                <a:spcPct val="60000"/>
              </a:lnSpc>
              <a:spcBef>
                <a:spcPts val="440"/>
              </a:spcBef>
              <a:spcAft>
                <a:spcPts val="0"/>
              </a:spcAft>
              <a:buClr>
                <a:srgbClr val="000000"/>
              </a:buClr>
              <a:buSzPct val="65000"/>
              <a:buFont typeface="Arial"/>
              <a:buChar char="■"/>
            </a:pPr>
            <a:r>
              <a:rPr lang="en-US" sz="2200" b="0" i="0" u="none" strike="noStrike" cap="none"/>
              <a:t>Array A[1024,1024] of integer</a:t>
            </a:r>
          </a:p>
          <a:p>
            <a:pPr marL="1022350" marR="0" lvl="2" indent="-361950" algn="l" rtl="0">
              <a:lnSpc>
                <a:spcPct val="60000"/>
              </a:lnSpc>
              <a:spcBef>
                <a:spcPts val="440"/>
              </a:spcBef>
              <a:spcAft>
                <a:spcPts val="0"/>
              </a:spcAft>
              <a:buClr>
                <a:srgbClr val="000000"/>
              </a:buClr>
              <a:buSzPct val="65000"/>
              <a:buFont typeface="Arial"/>
              <a:buChar char="■"/>
            </a:pPr>
            <a:r>
              <a:rPr lang="en-US" sz="2200" b="0" i="0" u="none" strike="noStrike" cap="none"/>
              <a:t>Assume each row is stored on one page</a:t>
            </a:r>
          </a:p>
          <a:p>
            <a:pPr marL="1022350" marR="0" lvl="2" indent="-361950" algn="l" rtl="0">
              <a:lnSpc>
                <a:spcPct val="60000"/>
              </a:lnSpc>
              <a:spcBef>
                <a:spcPts val="440"/>
              </a:spcBef>
              <a:spcAft>
                <a:spcPts val="0"/>
              </a:spcAft>
              <a:buClr>
                <a:srgbClr val="000000"/>
              </a:buClr>
              <a:buSzPct val="65000"/>
              <a:buFont typeface="Arial"/>
              <a:buChar char="■"/>
            </a:pPr>
            <a:r>
              <a:rPr lang="en-US" sz="2200" b="0" i="0" u="none" strike="noStrike" cap="none"/>
              <a:t>Assume only one frame in memory</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Program 1</a:t>
            </a:r>
          </a:p>
          <a:p>
            <a:pPr marL="1339850" marR="0" lvl="3" indent="-323850" algn="l" rtl="0">
              <a:lnSpc>
                <a:spcPct val="80000"/>
              </a:lnSpc>
              <a:spcBef>
                <a:spcPts val="400"/>
              </a:spcBef>
              <a:spcAft>
                <a:spcPts val="0"/>
              </a:spcAft>
              <a:buClr>
                <a:schemeClr val="accent2"/>
              </a:buClr>
              <a:buSzPct val="25000"/>
              <a:buFont typeface="Noto Sans Symbols"/>
              <a:buNone/>
            </a:pPr>
            <a:r>
              <a:rPr lang="en-US" sz="2000" b="0" i="0" u="none" strike="noStrike" cap="none">
                <a:solidFill>
                  <a:srgbClr val="000000"/>
                </a:solidFill>
              </a:rPr>
              <a:t>for j := 1 to 1024 do</a:t>
            </a:r>
          </a:p>
          <a:p>
            <a:pPr marL="1339850" marR="0" lvl="3" indent="-323850" algn="l" rtl="0">
              <a:lnSpc>
                <a:spcPct val="80000"/>
              </a:lnSpc>
              <a:spcBef>
                <a:spcPts val="400"/>
              </a:spcBef>
              <a:spcAft>
                <a:spcPts val="0"/>
              </a:spcAft>
              <a:buClr>
                <a:schemeClr val="accent2"/>
              </a:buClr>
              <a:buSzPct val="25000"/>
              <a:buFont typeface="Noto Sans Symbols"/>
              <a:buNone/>
            </a:pPr>
            <a:r>
              <a:rPr lang="en-US" sz="2000" b="0" i="0" u="none" strike="noStrike" cap="none">
                <a:solidFill>
                  <a:srgbClr val="000000"/>
                </a:solidFill>
              </a:rPr>
              <a:t>for i := 1 to 1024 do</a:t>
            </a:r>
          </a:p>
          <a:p>
            <a:pPr marL="1339850" marR="0" lvl="3" indent="-323850" algn="l" rtl="0">
              <a:lnSpc>
                <a:spcPct val="80000"/>
              </a:lnSpc>
              <a:spcBef>
                <a:spcPts val="400"/>
              </a:spcBef>
              <a:spcAft>
                <a:spcPts val="0"/>
              </a:spcAft>
              <a:buClr>
                <a:schemeClr val="accent2"/>
              </a:buClr>
              <a:buSzPct val="25000"/>
              <a:buFont typeface="Noto Sans Symbols"/>
              <a:buNone/>
            </a:pPr>
            <a:r>
              <a:rPr lang="en-US" sz="2000" b="0" i="0" u="none" strike="noStrike" cap="none">
                <a:solidFill>
                  <a:srgbClr val="000000"/>
                </a:solidFill>
              </a:rPr>
              <a:t>       A[i,j] := 0;</a:t>
            </a:r>
          </a:p>
          <a:p>
            <a:pPr marL="1339850" marR="0" lvl="3" indent="-323850" algn="l" rtl="0">
              <a:lnSpc>
                <a:spcPct val="80000"/>
              </a:lnSpc>
              <a:spcBef>
                <a:spcPts val="400"/>
              </a:spcBef>
              <a:spcAft>
                <a:spcPts val="0"/>
              </a:spcAft>
              <a:buClr>
                <a:schemeClr val="accent2"/>
              </a:buClr>
              <a:buSzPct val="25000"/>
              <a:buFont typeface="Noto Sans Symbols"/>
              <a:buNone/>
            </a:pPr>
            <a:r>
              <a:rPr lang="en-US" sz="2000" b="1" i="1" u="none" strike="noStrike" cap="none">
                <a:solidFill>
                  <a:srgbClr val="000000"/>
                </a:solidFill>
              </a:rPr>
              <a:t>1024 * 1024 page faults</a:t>
            </a:r>
          </a:p>
          <a:p>
            <a:pPr marL="1022350" marR="0" lvl="2" indent="-361950" algn="l" rtl="0">
              <a:lnSpc>
                <a:spcPct val="90000"/>
              </a:lnSpc>
              <a:spcBef>
                <a:spcPts val="440"/>
              </a:spcBef>
              <a:spcAft>
                <a:spcPts val="0"/>
              </a:spcAft>
              <a:buClr>
                <a:srgbClr val="000000"/>
              </a:buClr>
              <a:buSzPct val="65000"/>
              <a:buFont typeface="Arial"/>
              <a:buChar char="■"/>
            </a:pPr>
            <a:r>
              <a:rPr lang="en-US" sz="2200" b="0" i="0" u="none" strike="noStrike" cap="none"/>
              <a:t>Program 2</a:t>
            </a:r>
          </a:p>
          <a:p>
            <a:pPr marL="1339850" marR="0" lvl="3" indent="-323850" algn="l" rtl="0">
              <a:lnSpc>
                <a:spcPct val="80000"/>
              </a:lnSpc>
              <a:spcBef>
                <a:spcPts val="400"/>
              </a:spcBef>
              <a:spcAft>
                <a:spcPts val="0"/>
              </a:spcAft>
              <a:buClr>
                <a:schemeClr val="accent2"/>
              </a:buClr>
              <a:buSzPct val="25000"/>
              <a:buFont typeface="Noto Sans Symbols"/>
              <a:buNone/>
            </a:pPr>
            <a:r>
              <a:rPr lang="en-US" sz="2000" b="0" i="0" u="none" strike="noStrike" cap="none">
                <a:solidFill>
                  <a:srgbClr val="000000"/>
                </a:solidFill>
              </a:rPr>
              <a:t>for i := 1 to 1024 do</a:t>
            </a:r>
          </a:p>
          <a:p>
            <a:pPr marL="1339850" marR="0" lvl="3" indent="-323850" algn="l" rtl="0">
              <a:lnSpc>
                <a:spcPct val="80000"/>
              </a:lnSpc>
              <a:spcBef>
                <a:spcPts val="400"/>
              </a:spcBef>
              <a:spcAft>
                <a:spcPts val="0"/>
              </a:spcAft>
              <a:buClr>
                <a:schemeClr val="accent2"/>
              </a:buClr>
              <a:buSzPct val="25000"/>
              <a:buFont typeface="Noto Sans Symbols"/>
              <a:buNone/>
            </a:pPr>
            <a:r>
              <a:rPr lang="en-US" sz="2000" b="0" i="0" u="none" strike="noStrike" cap="none">
                <a:solidFill>
                  <a:srgbClr val="000000"/>
                </a:solidFill>
              </a:rPr>
              <a:t>for j:= 1 to 1024 do</a:t>
            </a:r>
          </a:p>
          <a:p>
            <a:pPr marL="1339850" marR="0" lvl="3" indent="-323850" algn="l" rtl="0">
              <a:lnSpc>
                <a:spcPct val="80000"/>
              </a:lnSpc>
              <a:spcBef>
                <a:spcPts val="400"/>
              </a:spcBef>
              <a:spcAft>
                <a:spcPts val="0"/>
              </a:spcAft>
              <a:buClr>
                <a:schemeClr val="accent2"/>
              </a:buClr>
              <a:buSzPct val="25000"/>
              <a:buFont typeface="Noto Sans Symbols"/>
              <a:buNone/>
            </a:pPr>
            <a:r>
              <a:rPr lang="en-US" sz="2000" b="0" i="0" u="none" strike="noStrike" cap="none">
                <a:solidFill>
                  <a:srgbClr val="000000"/>
                </a:solidFill>
              </a:rPr>
              <a:t>       A[i,j] := 0;</a:t>
            </a:r>
          </a:p>
          <a:p>
            <a:pPr marL="1339850" marR="0" lvl="3" indent="-323850" algn="l" rtl="0">
              <a:lnSpc>
                <a:spcPct val="80000"/>
              </a:lnSpc>
              <a:spcBef>
                <a:spcPts val="400"/>
              </a:spcBef>
              <a:spcAft>
                <a:spcPts val="0"/>
              </a:spcAft>
              <a:buClr>
                <a:schemeClr val="accent2"/>
              </a:buClr>
              <a:buSzPct val="25000"/>
              <a:buFont typeface="Noto Sans Symbols"/>
              <a:buNone/>
            </a:pPr>
            <a:r>
              <a:rPr lang="en-US" sz="2000" b="1" i="1" u="none" strike="noStrike" cap="none">
                <a:solidFill>
                  <a:srgbClr val="000000"/>
                </a:solidFill>
              </a:rPr>
              <a:t>1024 page faults</a:t>
            </a:r>
          </a:p>
        </p:txBody>
      </p:sp>
    </p:spTree>
  </p:cSld>
  <p:clrMapOvr>
    <a:masterClrMapping/>
  </p:clrMapOvr>
  <p:transition xmlns:p14="http://schemas.microsoft.com/office/powerpoint/2010/mai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Demand Paging Issues</a:t>
            </a:r>
          </a:p>
        </p:txBody>
      </p:sp>
      <p:sp>
        <p:nvSpPr>
          <p:cNvPr id="299" name="Shape 299"/>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I/O Interlock and addressing</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Say I/O is done to/from virtual memory. I/O is implemented by I/O controller.</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Process A issues I/O request</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CPU is given to other processes</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Page faults occur  - process A’s pages are paged out.</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I/O now tries to occur - but frame is being used for another process.</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Solution 1: never execute I/O to memory - I/O takes place into system memory. Copying Overhead!!</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Solution 2: Lock pages in memory - cannot be selected for replacement.</a:t>
            </a:r>
          </a:p>
        </p:txBody>
      </p:sp>
    </p:spTree>
  </p:cSld>
  <p:clrMapOvr>
    <a:masterClrMapping/>
  </p:clrMapOvr>
  <p:transition xmlns:p14="http://schemas.microsoft.com/office/powerpoint/2010/mai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Demand Segmentation</a:t>
            </a:r>
          </a:p>
        </p:txBody>
      </p:sp>
      <p:sp>
        <p:nvSpPr>
          <p:cNvPr id="305" name="Shape 305"/>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Used when there is insufficient hardware to implement demand paging.</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OS/2 allocates memory in segments, which it keeps track of through segment descriptors.</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Segment descriptor contains valid bit to indicate whether the segment is currently in memory.</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If segment is in main memory, access continues.</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If not in memory, segment fault.</a:t>
            </a:r>
          </a:p>
        </p:txBody>
      </p:sp>
    </p:spTree>
  </p:cSld>
  <p:clrMapOvr>
    <a:masterClrMapping/>
  </p:clrMapOvr>
  <p:transition xmlns:p14="http://schemas.microsoft.com/office/powerpoint/2010/mai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Paging/Segmentation Policies</a:t>
            </a:r>
          </a:p>
        </p:txBody>
      </p:sp>
      <p:sp>
        <p:nvSpPr>
          <p:cNvPr id="81" name="Shape 81"/>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rgbClr val="000000"/>
              </a:buClr>
              <a:buSzPct val="64999"/>
              <a:buFont typeface="Arial"/>
              <a:buChar char="■"/>
            </a:pPr>
            <a:r>
              <a:rPr lang="en-US" sz="3000" b="0" i="0" u="none" strike="noStrike" cap="none"/>
              <a:t>Fetch Strategies</a:t>
            </a:r>
          </a:p>
          <a:p>
            <a:pPr marL="1022350" marR="0" lvl="2" indent="-361950" algn="l" rtl="0">
              <a:lnSpc>
                <a:spcPct val="80000"/>
              </a:lnSpc>
              <a:spcBef>
                <a:spcPts val="440"/>
              </a:spcBef>
              <a:spcAft>
                <a:spcPts val="0"/>
              </a:spcAft>
              <a:buClr>
                <a:srgbClr val="000000"/>
              </a:buClr>
              <a:buSzPct val="65000"/>
              <a:buFont typeface="Arial"/>
              <a:buChar char="■"/>
            </a:pPr>
            <a:r>
              <a:rPr lang="en-US" sz="2200" b="0" i="0" u="none" strike="noStrike" cap="none"/>
              <a:t>When should a page or segment be brought into primary memory from secondary (disk) storage?</a:t>
            </a:r>
          </a:p>
          <a:p>
            <a:pPr marL="1339850" marR="0" lvl="3" indent="-323850" algn="l" rtl="0">
              <a:lnSpc>
                <a:spcPct val="80000"/>
              </a:lnSpc>
              <a:spcBef>
                <a:spcPts val="400"/>
              </a:spcBef>
              <a:spcAft>
                <a:spcPts val="0"/>
              </a:spcAft>
              <a:buClr>
                <a:srgbClr val="000000"/>
              </a:buClr>
              <a:buSzPct val="70000"/>
              <a:buFont typeface="Arial"/>
              <a:buChar char="❑"/>
            </a:pPr>
            <a:r>
              <a:rPr lang="en-US" sz="2000" b="0" i="0" u="none" strike="noStrike" cap="none">
                <a:solidFill>
                  <a:srgbClr val="000000"/>
                </a:solidFill>
              </a:rPr>
              <a:t>Demand Fetch</a:t>
            </a:r>
          </a:p>
          <a:p>
            <a:pPr marL="1339850" marR="0" lvl="3" indent="-323850" algn="l" rtl="0">
              <a:lnSpc>
                <a:spcPct val="80000"/>
              </a:lnSpc>
              <a:spcBef>
                <a:spcPts val="400"/>
              </a:spcBef>
              <a:spcAft>
                <a:spcPts val="0"/>
              </a:spcAft>
              <a:buClr>
                <a:srgbClr val="000000"/>
              </a:buClr>
              <a:buSzPct val="70000"/>
              <a:buFont typeface="Arial"/>
              <a:buChar char="❑"/>
            </a:pPr>
            <a:r>
              <a:rPr lang="en-US" sz="2000" b="0" i="0" u="none" strike="noStrike" cap="none">
                <a:solidFill>
                  <a:srgbClr val="000000"/>
                </a:solidFill>
              </a:rPr>
              <a:t>Anticipatory Fetch</a:t>
            </a:r>
          </a:p>
          <a:p>
            <a:pPr marL="342900" marR="0" lvl="0" indent="-342900" algn="l" rtl="0">
              <a:lnSpc>
                <a:spcPct val="80000"/>
              </a:lnSpc>
              <a:spcBef>
                <a:spcPts val="600"/>
              </a:spcBef>
              <a:spcAft>
                <a:spcPts val="0"/>
              </a:spcAft>
              <a:buClr>
                <a:srgbClr val="000000"/>
              </a:buClr>
              <a:buSzPct val="64999"/>
              <a:buFont typeface="Arial"/>
              <a:buChar char="■"/>
            </a:pPr>
            <a:r>
              <a:rPr lang="en-US" sz="3000" b="0" i="0" u="none" strike="noStrike" cap="none"/>
              <a:t>Placement Strategies</a:t>
            </a:r>
          </a:p>
          <a:p>
            <a:pPr marL="1022350" marR="0" lvl="2" indent="-361950" algn="l" rtl="0">
              <a:lnSpc>
                <a:spcPct val="80000"/>
              </a:lnSpc>
              <a:spcBef>
                <a:spcPts val="440"/>
              </a:spcBef>
              <a:spcAft>
                <a:spcPts val="0"/>
              </a:spcAft>
              <a:buClr>
                <a:srgbClr val="000000"/>
              </a:buClr>
              <a:buSzPct val="65000"/>
              <a:buFont typeface="Arial"/>
              <a:buChar char="■"/>
            </a:pPr>
            <a:r>
              <a:rPr lang="en-US" sz="2200" b="0" i="0" u="none" strike="noStrike" cap="none"/>
              <a:t>When a page or segment is brought into memory, where is it to be put?</a:t>
            </a:r>
          </a:p>
          <a:p>
            <a:pPr marL="1339850" marR="0" lvl="3" indent="-323850" algn="l" rtl="0">
              <a:lnSpc>
                <a:spcPct val="80000"/>
              </a:lnSpc>
              <a:spcBef>
                <a:spcPts val="400"/>
              </a:spcBef>
              <a:spcAft>
                <a:spcPts val="0"/>
              </a:spcAft>
              <a:buClr>
                <a:srgbClr val="000000"/>
              </a:buClr>
              <a:buSzPct val="70000"/>
              <a:buFont typeface="Arial"/>
              <a:buChar char="❑"/>
            </a:pPr>
            <a:r>
              <a:rPr lang="en-US" sz="2000" b="0" i="0" u="none" strike="noStrike" cap="none">
                <a:solidFill>
                  <a:srgbClr val="000000"/>
                </a:solidFill>
              </a:rPr>
              <a:t>Paging - trivial</a:t>
            </a:r>
          </a:p>
          <a:p>
            <a:pPr marL="1339850" marR="0" lvl="3" indent="-323850" algn="l" rtl="0">
              <a:lnSpc>
                <a:spcPct val="80000"/>
              </a:lnSpc>
              <a:spcBef>
                <a:spcPts val="400"/>
              </a:spcBef>
              <a:spcAft>
                <a:spcPts val="0"/>
              </a:spcAft>
              <a:buClr>
                <a:srgbClr val="000000"/>
              </a:buClr>
              <a:buSzPct val="70000"/>
              <a:buFont typeface="Arial"/>
              <a:buChar char="❑"/>
            </a:pPr>
            <a:r>
              <a:rPr lang="en-US" sz="2000" b="0" i="0" u="none" strike="noStrike" cap="none">
                <a:solidFill>
                  <a:srgbClr val="000000"/>
                </a:solidFill>
              </a:rPr>
              <a:t>Segmentation - significant problem</a:t>
            </a:r>
          </a:p>
          <a:p>
            <a:pPr marL="342900" marR="0" lvl="0" indent="-342900" algn="l" rtl="0">
              <a:lnSpc>
                <a:spcPct val="80000"/>
              </a:lnSpc>
              <a:spcBef>
                <a:spcPts val="600"/>
              </a:spcBef>
              <a:spcAft>
                <a:spcPts val="0"/>
              </a:spcAft>
              <a:buClr>
                <a:srgbClr val="000000"/>
              </a:buClr>
              <a:buSzPct val="64999"/>
              <a:buFont typeface="Arial"/>
              <a:buChar char="■"/>
            </a:pPr>
            <a:r>
              <a:rPr lang="en-US" sz="3000" b="0" i="0" u="none" strike="noStrike" cap="none"/>
              <a:t>Replacement Strategies</a:t>
            </a:r>
          </a:p>
          <a:p>
            <a:pPr marL="1022350" marR="0" lvl="2" indent="-361950" algn="l" rtl="0">
              <a:lnSpc>
                <a:spcPct val="80000"/>
              </a:lnSpc>
              <a:spcBef>
                <a:spcPts val="440"/>
              </a:spcBef>
              <a:spcAft>
                <a:spcPts val="0"/>
              </a:spcAft>
              <a:buClr>
                <a:srgbClr val="000000"/>
              </a:buClr>
              <a:buSzPct val="65000"/>
              <a:buFont typeface="Arial"/>
              <a:buChar char="■"/>
            </a:pPr>
            <a:r>
              <a:rPr lang="en-US" sz="2200" b="0" i="0" u="none" strike="noStrike" cap="none"/>
              <a:t>Which page/segment should be replaced if there is not enough room for a required page/segment?</a:t>
            </a:r>
          </a:p>
        </p:txBody>
      </p:sp>
    </p:spTree>
  </p:cSld>
  <p:clrMapOvr>
    <a:masterClrMapping/>
  </p:clrMapOvr>
  <p:transition xmlns:p14="http://schemas.microsoft.com/office/powerpoint/2010/mai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Demand Paging</a:t>
            </a:r>
          </a:p>
        </p:txBody>
      </p:sp>
      <p:sp>
        <p:nvSpPr>
          <p:cNvPr id="87" name="Shape 87"/>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rgbClr val="000000"/>
              </a:buClr>
              <a:buSzPct val="64999"/>
              <a:buFont typeface="Arial"/>
              <a:buChar char="■"/>
            </a:pPr>
            <a:r>
              <a:rPr lang="en-US" sz="3000" b="0" i="0" u="none" strike="noStrike" cap="none"/>
              <a:t>Bring a page into memory only when it is needed.</a:t>
            </a:r>
          </a:p>
          <a:p>
            <a:pPr marL="1339850" marR="0" lvl="3" indent="-323850" algn="l" rtl="0">
              <a:lnSpc>
                <a:spcPct val="80000"/>
              </a:lnSpc>
              <a:spcBef>
                <a:spcPts val="400"/>
              </a:spcBef>
              <a:spcAft>
                <a:spcPts val="0"/>
              </a:spcAft>
              <a:buClr>
                <a:srgbClr val="000000"/>
              </a:buClr>
              <a:buSzPct val="70000"/>
              <a:buFont typeface="Arial"/>
              <a:buChar char="❑"/>
            </a:pPr>
            <a:r>
              <a:rPr lang="en-US" sz="2000" b="0" i="0" u="none" strike="noStrike" cap="none">
                <a:solidFill>
                  <a:srgbClr val="000000"/>
                </a:solidFill>
              </a:rPr>
              <a:t>Less I/O needed</a:t>
            </a:r>
          </a:p>
          <a:p>
            <a:pPr marL="1339850" marR="0" lvl="3" indent="-323850" algn="l" rtl="0">
              <a:lnSpc>
                <a:spcPct val="80000"/>
              </a:lnSpc>
              <a:spcBef>
                <a:spcPts val="400"/>
              </a:spcBef>
              <a:spcAft>
                <a:spcPts val="0"/>
              </a:spcAft>
              <a:buClr>
                <a:srgbClr val="000000"/>
              </a:buClr>
              <a:buSzPct val="70000"/>
              <a:buFont typeface="Arial"/>
              <a:buChar char="❑"/>
            </a:pPr>
            <a:r>
              <a:rPr lang="en-US" sz="2000" b="0" i="0" u="none" strike="noStrike" cap="none">
                <a:solidFill>
                  <a:srgbClr val="000000"/>
                </a:solidFill>
              </a:rPr>
              <a:t>Less Memory needed</a:t>
            </a:r>
          </a:p>
          <a:p>
            <a:pPr marL="1339850" marR="0" lvl="3" indent="-323850" algn="l" rtl="0">
              <a:lnSpc>
                <a:spcPct val="80000"/>
              </a:lnSpc>
              <a:spcBef>
                <a:spcPts val="400"/>
              </a:spcBef>
              <a:spcAft>
                <a:spcPts val="0"/>
              </a:spcAft>
              <a:buClr>
                <a:srgbClr val="000000"/>
              </a:buClr>
              <a:buSzPct val="70000"/>
              <a:buFont typeface="Arial"/>
              <a:buChar char="❑"/>
            </a:pPr>
            <a:r>
              <a:rPr lang="en-US" sz="2000" b="0" i="0" u="none" strike="noStrike" cap="none">
                <a:solidFill>
                  <a:srgbClr val="000000"/>
                </a:solidFill>
              </a:rPr>
              <a:t>Faster response</a:t>
            </a:r>
          </a:p>
          <a:p>
            <a:pPr marL="1339850" marR="0" lvl="3" indent="-323850" algn="l" rtl="0">
              <a:lnSpc>
                <a:spcPct val="80000"/>
              </a:lnSpc>
              <a:spcBef>
                <a:spcPts val="400"/>
              </a:spcBef>
              <a:spcAft>
                <a:spcPts val="0"/>
              </a:spcAft>
              <a:buClr>
                <a:srgbClr val="000000"/>
              </a:buClr>
              <a:buSzPct val="70000"/>
              <a:buFont typeface="Arial"/>
              <a:buChar char="❑"/>
            </a:pPr>
            <a:r>
              <a:rPr lang="en-US" sz="2000" b="0" i="0" u="none" strike="noStrike" cap="none">
                <a:solidFill>
                  <a:srgbClr val="000000"/>
                </a:solidFill>
              </a:rPr>
              <a:t>More users</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The first reference to a page will trap to OS with a page fault.</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OS looks at another table to decide</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Invalid reference - abort</a:t>
            </a:r>
          </a:p>
          <a:p>
            <a:pPr marL="1339850" marR="0" lvl="3" indent="-323850" algn="l" rtl="0">
              <a:lnSpc>
                <a:spcPct val="100000"/>
              </a:lnSpc>
              <a:spcBef>
                <a:spcPts val="400"/>
              </a:spcBef>
              <a:spcAft>
                <a:spcPts val="0"/>
              </a:spcAft>
              <a:buClr>
                <a:srgbClr val="000000"/>
              </a:buClr>
              <a:buSzPct val="70000"/>
              <a:buFont typeface="Arial"/>
              <a:buChar char="❑"/>
            </a:pPr>
            <a:r>
              <a:rPr lang="en-US" sz="2000" b="0" i="0" u="none" strike="noStrike" cap="none">
                <a:solidFill>
                  <a:srgbClr val="000000"/>
                </a:solidFill>
              </a:rPr>
              <a:t>Just not in memory.</a:t>
            </a:r>
          </a:p>
          <a:p>
            <a:pPr marL="342900" marR="0" lvl="0" indent="-342900" algn="l" rtl="0">
              <a:spcBef>
                <a:spcPts val="400"/>
              </a:spcBef>
              <a:spcAft>
                <a:spcPts val="0"/>
              </a:spcAft>
              <a:buClr>
                <a:schemeClr val="accent1"/>
              </a:buClr>
              <a:buSzPct val="64999"/>
              <a:buFont typeface="Noto Sans Symbols"/>
              <a:buNone/>
            </a:pPr>
            <a:endParaRPr sz="2000" b="0" i="0" u="none" strike="noStrike" cap="none"/>
          </a:p>
        </p:txBody>
      </p:sp>
    </p:spTree>
  </p:cSld>
  <p:clrMapOvr>
    <a:masterClrMapping/>
  </p:clrMapOvr>
  <p:transition xmlns:p14="http://schemas.microsoft.com/office/powerpoint/2010/mai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89851966"/>
              </p:ext>
            </p:extLst>
          </p:nvPr>
        </p:nvGraphicFramePr>
        <p:xfrm>
          <a:off x="3254747" y="4103341"/>
          <a:ext cx="2191964" cy="2482448"/>
        </p:xfrm>
        <a:graphic>
          <a:graphicData uri="http://schemas.openxmlformats.org/drawingml/2006/table">
            <a:tbl>
              <a:tblPr firstRow="1" bandRow="1">
                <a:tableStyleId>{5C22544A-7EE6-4342-B048-85BDC9FD1C3A}</a:tableStyleId>
              </a:tblPr>
              <a:tblGrid>
                <a:gridCol w="1095982"/>
                <a:gridCol w="1095982"/>
              </a:tblGrid>
              <a:tr h="310306">
                <a:tc>
                  <a:txBody>
                    <a:bodyPr/>
                    <a:lstStyle/>
                    <a:p>
                      <a:endParaRPr lang="en-US" dirty="0"/>
                    </a:p>
                  </a:txBody>
                  <a:tcPr/>
                </a:tc>
                <a:tc>
                  <a:txBody>
                    <a:bodyPr/>
                    <a:lstStyle/>
                    <a:p>
                      <a:endParaRPr lang="en-US"/>
                    </a:p>
                  </a:txBody>
                  <a:tcPr/>
                </a:tc>
              </a:tr>
              <a:tr h="310306">
                <a:tc>
                  <a:txBody>
                    <a:bodyPr/>
                    <a:lstStyle/>
                    <a:p>
                      <a:endParaRPr lang="en-US"/>
                    </a:p>
                  </a:txBody>
                  <a:tcPr/>
                </a:tc>
                <a:tc>
                  <a:txBody>
                    <a:bodyPr/>
                    <a:lstStyle/>
                    <a:p>
                      <a:r>
                        <a:rPr lang="en-US" dirty="0" smtClean="0"/>
                        <a:t>1</a:t>
                      </a:r>
                      <a:endParaRPr lang="en-US" dirty="0"/>
                    </a:p>
                  </a:txBody>
                  <a:tcPr/>
                </a:tc>
              </a:tr>
              <a:tr h="310306">
                <a:tc>
                  <a:txBody>
                    <a:bodyPr/>
                    <a:lstStyle/>
                    <a:p>
                      <a:endParaRPr lang="en-US"/>
                    </a:p>
                  </a:txBody>
                  <a:tcPr/>
                </a:tc>
                <a:tc>
                  <a:txBody>
                    <a:bodyPr/>
                    <a:lstStyle/>
                    <a:p>
                      <a:r>
                        <a:rPr lang="en-US" dirty="0" smtClean="0"/>
                        <a:t>1</a:t>
                      </a:r>
                      <a:endParaRPr lang="en-US" dirty="0"/>
                    </a:p>
                  </a:txBody>
                  <a:tcPr/>
                </a:tc>
              </a:tr>
              <a:tr h="310306">
                <a:tc>
                  <a:txBody>
                    <a:bodyPr/>
                    <a:lstStyle/>
                    <a:p>
                      <a:endParaRPr lang="en-US" dirty="0"/>
                    </a:p>
                  </a:txBody>
                  <a:tcPr/>
                </a:tc>
                <a:tc>
                  <a:txBody>
                    <a:bodyPr/>
                    <a:lstStyle/>
                    <a:p>
                      <a:r>
                        <a:rPr lang="en-US" dirty="0" smtClean="0"/>
                        <a:t>1</a:t>
                      </a:r>
                      <a:endParaRPr lang="en-US" dirty="0"/>
                    </a:p>
                  </a:txBody>
                  <a:tcPr/>
                </a:tc>
              </a:tr>
              <a:tr h="310306">
                <a:tc>
                  <a:txBody>
                    <a:bodyPr/>
                    <a:lstStyle/>
                    <a:p>
                      <a:endParaRPr lang="en-US"/>
                    </a:p>
                  </a:txBody>
                  <a:tcPr/>
                </a:tc>
                <a:tc>
                  <a:txBody>
                    <a:bodyPr/>
                    <a:lstStyle/>
                    <a:p>
                      <a:r>
                        <a:rPr lang="en-US" dirty="0" smtClean="0"/>
                        <a:t>1</a:t>
                      </a:r>
                      <a:endParaRPr lang="en-US" dirty="0"/>
                    </a:p>
                  </a:txBody>
                  <a:tcPr/>
                </a:tc>
              </a:tr>
              <a:tr h="310306">
                <a:tc>
                  <a:txBody>
                    <a:bodyPr/>
                    <a:lstStyle/>
                    <a:p>
                      <a:endParaRPr lang="en-US"/>
                    </a:p>
                  </a:txBody>
                  <a:tcPr/>
                </a:tc>
                <a:tc>
                  <a:txBody>
                    <a:bodyPr/>
                    <a:lstStyle/>
                    <a:p>
                      <a:r>
                        <a:rPr lang="en-US" dirty="0" smtClean="0"/>
                        <a:t>0</a:t>
                      </a:r>
                      <a:endParaRPr lang="en-US" dirty="0"/>
                    </a:p>
                  </a:txBody>
                  <a:tcPr/>
                </a:tc>
              </a:tr>
              <a:tr h="310306">
                <a:tc>
                  <a:txBody>
                    <a:bodyPr/>
                    <a:lstStyle/>
                    <a:p>
                      <a:endParaRPr lang="en-US"/>
                    </a:p>
                  </a:txBody>
                  <a:tcPr/>
                </a:tc>
                <a:tc>
                  <a:txBody>
                    <a:bodyPr/>
                    <a:lstStyle/>
                    <a:p>
                      <a:r>
                        <a:rPr lang="en-US" dirty="0" smtClean="0"/>
                        <a:t>0</a:t>
                      </a:r>
                      <a:endParaRPr lang="en-US" dirty="0"/>
                    </a:p>
                  </a:txBody>
                  <a:tcPr/>
                </a:tc>
              </a:tr>
              <a:tr h="310306">
                <a:tc>
                  <a:txBody>
                    <a:bodyPr/>
                    <a:lstStyle/>
                    <a:p>
                      <a:endParaRPr lang="en-US"/>
                    </a:p>
                  </a:txBody>
                  <a:tcPr/>
                </a:tc>
                <a:tc>
                  <a:txBody>
                    <a:bodyPr/>
                    <a:lstStyle/>
                    <a:p>
                      <a:r>
                        <a:rPr lang="en-US" dirty="0" smtClean="0"/>
                        <a:t>0</a:t>
                      </a:r>
                      <a:endParaRPr lang="en-US" dirty="0"/>
                    </a:p>
                  </a:txBody>
                  <a:tcPr/>
                </a:tc>
              </a:tr>
            </a:tbl>
          </a:graphicData>
        </a:graphic>
      </p:graphicFrame>
      <p:sp>
        <p:nvSpPr>
          <p:cNvPr id="92" name="Shape 92"/>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Valid-Invalid Bit</a:t>
            </a:r>
          </a:p>
        </p:txBody>
      </p:sp>
      <p:sp>
        <p:nvSpPr>
          <p:cNvPr id="93" name="Shape 93"/>
          <p:cNvSpPr txBox="1">
            <a:spLocks noGrp="1"/>
          </p:cNvSpPr>
          <p:nvPr>
            <p:ph type="body" idx="1"/>
          </p:nvPr>
        </p:nvSpPr>
        <p:spPr>
          <a:xfrm>
            <a:off x="457200" y="1600200"/>
            <a:ext cx="8229600" cy="2590800"/>
          </a:xfrm>
          <a:prstGeom prst="rect">
            <a:avLst/>
          </a:prstGeom>
          <a:noFill/>
          <a:ln>
            <a:noFill/>
          </a:ln>
        </p:spPr>
        <p:txBody>
          <a:bodyPr lIns="91425" tIns="45700" rIns="91425" bIns="45700" anchor="t" anchorCtr="0">
            <a:noAutofit/>
          </a:bodyPr>
          <a:lstStyle/>
          <a:p>
            <a:pPr marL="669925" marR="0" lvl="1" indent="-327025" algn="l" rtl="0">
              <a:lnSpc>
                <a:spcPct val="100000"/>
              </a:lnSpc>
              <a:spcBef>
                <a:spcPts val="0"/>
              </a:spcBef>
              <a:spcAft>
                <a:spcPts val="0"/>
              </a:spcAft>
              <a:buClr>
                <a:srgbClr val="000000"/>
              </a:buClr>
              <a:buSzPct val="60000"/>
              <a:buFont typeface="Arial"/>
              <a:buChar char="❑"/>
            </a:pPr>
            <a:r>
              <a:rPr lang="en-US" sz="2600" b="0" i="0" u="none" strike="noStrike" cap="none" dirty="0"/>
              <a:t>With each page table entry a valid-invalid bit is associated (1 ⇒ in-memory, 0 ⇒ not in memory).</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dirty="0"/>
              <a:t>Initially, valid-invalid bit is set to 0 on all entries.</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dirty="0"/>
              <a:t>During address translation, if valid-invalid bit in page table entry is 0  --- </a:t>
            </a:r>
            <a:r>
              <a:rPr lang="en-US" sz="2200" b="1" i="1" u="none" strike="noStrike" cap="none" dirty="0"/>
              <a:t>page fault</a:t>
            </a:r>
            <a:r>
              <a:rPr lang="en-US" sz="2200" b="0" i="0" u="none" strike="noStrike" cap="none" dirty="0"/>
              <a:t> occurs.</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dirty="0"/>
              <a:t>Example of a page-table snapshot</a:t>
            </a:r>
          </a:p>
          <a:p>
            <a:pPr marL="342900" marR="0" lvl="0" indent="-342900" algn="l" rtl="0">
              <a:spcBef>
                <a:spcPts val="440"/>
              </a:spcBef>
              <a:spcAft>
                <a:spcPts val="0"/>
              </a:spcAft>
              <a:buClr>
                <a:schemeClr val="accent1"/>
              </a:buClr>
              <a:buSzPct val="65000"/>
              <a:buFont typeface="Noto Sans Symbols"/>
              <a:buNone/>
            </a:pPr>
            <a:endParaRPr sz="2200" b="0" i="0" u="none" strike="noStrike" cap="none" dirty="0"/>
          </a:p>
        </p:txBody>
      </p:sp>
      <p:sp>
        <p:nvSpPr>
          <p:cNvPr id="95" name="Shape 95"/>
          <p:cNvSpPr txBox="1"/>
          <p:nvPr/>
        </p:nvSpPr>
        <p:spPr>
          <a:xfrm>
            <a:off x="3276600" y="4191000"/>
            <a:ext cx="731837" cy="2746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200" b="1" i="0" u="none">
                <a:solidFill>
                  <a:schemeClr val="dk1"/>
                </a:solidFill>
                <a:latin typeface="Times New Roman"/>
                <a:ea typeface="Times New Roman"/>
                <a:cs typeface="Times New Roman"/>
                <a:sym typeface="Times New Roman"/>
              </a:rPr>
              <a:t>Frame #</a:t>
            </a:r>
          </a:p>
        </p:txBody>
      </p:sp>
      <p:sp>
        <p:nvSpPr>
          <p:cNvPr id="96" name="Shape 96"/>
          <p:cNvSpPr txBox="1"/>
          <p:nvPr/>
        </p:nvSpPr>
        <p:spPr>
          <a:xfrm>
            <a:off x="4327382" y="4191000"/>
            <a:ext cx="1255712" cy="2746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200" b="1" i="0" u="none" dirty="0">
                <a:solidFill>
                  <a:schemeClr val="dk1"/>
                </a:solidFill>
                <a:latin typeface="Times New Roman"/>
                <a:ea typeface="Times New Roman"/>
                <a:cs typeface="Times New Roman"/>
                <a:sym typeface="Times New Roman"/>
              </a:rPr>
              <a:t>Valid-invalid bit</a:t>
            </a:r>
          </a:p>
        </p:txBody>
      </p:sp>
      <p:sp>
        <p:nvSpPr>
          <p:cNvPr id="97" name="Shape 97"/>
          <p:cNvSpPr txBox="1"/>
          <p:nvPr/>
        </p:nvSpPr>
        <p:spPr>
          <a:xfrm>
            <a:off x="4008437" y="6585790"/>
            <a:ext cx="909600" cy="274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200" b="1" i="0" u="none" dirty="0">
                <a:solidFill>
                  <a:schemeClr val="dk1"/>
                </a:solidFill>
                <a:latin typeface="Times New Roman"/>
                <a:ea typeface="Times New Roman"/>
                <a:cs typeface="Times New Roman"/>
                <a:sym typeface="Times New Roman"/>
              </a:rPr>
              <a:t>Page Table</a:t>
            </a:r>
          </a:p>
        </p:txBody>
      </p:sp>
      <p:sp>
        <p:nvSpPr>
          <p:cNvPr id="4" name="Rectangle 3"/>
          <p:cNvSpPr/>
          <p:nvPr/>
        </p:nvSpPr>
        <p:spPr>
          <a:xfrm>
            <a:off x="4479667" y="3275112"/>
            <a:ext cx="184666" cy="307777"/>
          </a:xfrm>
          <a:prstGeom prst="rect">
            <a:avLst/>
          </a:prstGeom>
        </p:spPr>
        <p:txBody>
          <a:bodyPr wrap="none">
            <a:spAutoFit/>
          </a:bodyPr>
          <a:lstStyle/>
          <a:p>
            <a:r>
              <a:rPr lang="en-US" dirty="0"/>
              <a:t> </a:t>
            </a:r>
          </a:p>
        </p:txBody>
      </p:sp>
    </p:spTree>
  </p:cSld>
  <p:clrMapOvr>
    <a:masterClrMapping/>
  </p:clrMapOvr>
  <p:transition xmlns:p14="http://schemas.microsoft.com/office/powerpoint/2010/mai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Handling a Page Fault</a:t>
            </a:r>
          </a:p>
        </p:txBody>
      </p:sp>
      <p:sp>
        <p:nvSpPr>
          <p:cNvPr id="103" name="Shape 103"/>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669925" marR="0" lvl="1" indent="-327025" algn="l" rtl="0">
              <a:lnSpc>
                <a:spcPct val="80000"/>
              </a:lnSpc>
              <a:spcBef>
                <a:spcPts val="0"/>
              </a:spcBef>
              <a:spcAft>
                <a:spcPts val="0"/>
              </a:spcAft>
              <a:buClr>
                <a:srgbClr val="000000"/>
              </a:buClr>
              <a:buSzPct val="60000"/>
              <a:buFont typeface="Arial"/>
              <a:buChar char="❑"/>
            </a:pPr>
            <a:r>
              <a:rPr lang="en-US" sz="2600" b="0" i="0" u="none" strike="noStrike" cap="none"/>
              <a:t>Page is needed - reference to page</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Step 1: Page fault occurs - trap to OS (process suspends).</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Step 2: Check if the virtual memory address is valid.  Kill job if invalid reference.   If valid reference, and page not in memory, continue.</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Step 3: Bring into memory - Find a free page frame, map address to disk block and fetch disk block into page frame. When disk read has completed, add virtual memory mapping to indicate that page is in memory.</a:t>
            </a:r>
          </a:p>
          <a:p>
            <a:pPr marL="1339850" marR="0" lvl="3" indent="-323850" algn="l" rtl="0">
              <a:lnSpc>
                <a:spcPct val="90000"/>
              </a:lnSpc>
              <a:spcBef>
                <a:spcPts val="400"/>
              </a:spcBef>
              <a:spcAft>
                <a:spcPts val="0"/>
              </a:spcAft>
              <a:buClr>
                <a:srgbClr val="000000"/>
              </a:buClr>
              <a:buSzPct val="70000"/>
              <a:buFont typeface="Arial"/>
              <a:buChar char="❑"/>
            </a:pPr>
            <a:r>
              <a:rPr lang="en-US" sz="2000" b="0" i="0" u="none" strike="noStrike" cap="none">
                <a:solidFill>
                  <a:srgbClr val="000000"/>
                </a:solidFill>
              </a:rPr>
              <a:t>Step 4: Restart instruction interrupted by illegal address trap.  The process will continue as if page had always been in memory.</a:t>
            </a:r>
          </a:p>
        </p:txBody>
      </p:sp>
    </p:spTree>
  </p:cSld>
  <p:clrMapOvr>
    <a:masterClrMapping/>
  </p:clrMapOvr>
  <p:transition xmlns:p14="http://schemas.microsoft.com/office/powerpoint/2010/mai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What happens if there is no free frame?</a:t>
            </a:r>
          </a:p>
        </p:txBody>
      </p:sp>
      <p:sp>
        <p:nvSpPr>
          <p:cNvPr id="109" name="Shape 109"/>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Page replacement - find some page in memory that is not really in use and swap it.</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Need page replacement algorithm</a:t>
            </a:r>
          </a:p>
          <a:p>
            <a:pPr marL="1022350" marR="0" lvl="2" indent="-361950" algn="l" rtl="0">
              <a:lnSpc>
                <a:spcPct val="100000"/>
              </a:lnSpc>
              <a:spcBef>
                <a:spcPts val="440"/>
              </a:spcBef>
              <a:spcAft>
                <a:spcPts val="0"/>
              </a:spcAft>
              <a:buClr>
                <a:srgbClr val="000000"/>
              </a:buClr>
              <a:buSzPct val="65000"/>
              <a:buFont typeface="Arial"/>
              <a:buChar char="■"/>
            </a:pPr>
            <a:r>
              <a:rPr lang="en-US" sz="2200" b="0" i="0" u="none" strike="noStrike" cap="none"/>
              <a:t>Performance Issue  - need an algorithm which will result in minimum number of page faults.</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Same page may be brought into memory many times.</a:t>
            </a:r>
          </a:p>
        </p:txBody>
      </p:sp>
    </p:spTree>
  </p:cSld>
  <p:clrMapOvr>
    <a:masterClrMapping/>
  </p:clrMapOvr>
  <p:transition xmlns:p14="http://schemas.microsoft.com/office/powerpoint/2010/mai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7812"/>
            <a:ext cx="8229600" cy="1139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Garamond"/>
              <a:buNone/>
            </a:pPr>
            <a:r>
              <a:rPr lang="en-US" sz="4200" b="0" i="0" u="none" strike="noStrike" cap="none"/>
              <a:t>Performance of Demand Paging</a:t>
            </a:r>
          </a:p>
        </p:txBody>
      </p:sp>
      <p:sp>
        <p:nvSpPr>
          <p:cNvPr id="115" name="Shape 115"/>
          <p:cNvSpPr txBox="1">
            <a:spLocks noGrp="1"/>
          </p:cNvSpPr>
          <p:nvPr>
            <p:ph type="body" idx="1"/>
          </p:nvPr>
        </p:nvSpPr>
        <p:spPr>
          <a:xfrm>
            <a:off x="457200" y="1600200"/>
            <a:ext cx="8229600" cy="45307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64999"/>
              <a:buFont typeface="Arial"/>
              <a:buChar char="■"/>
            </a:pPr>
            <a:r>
              <a:rPr lang="en-US" sz="3000" b="0" i="0" u="none" strike="noStrike" cap="none"/>
              <a:t>Page Fault Ratio - 0 ≤ </a:t>
            </a:r>
            <a:r>
              <a:rPr lang="en-US" sz="3000" b="0" i="1" u="none" strike="noStrike" cap="none"/>
              <a:t>p</a:t>
            </a:r>
            <a:r>
              <a:rPr lang="en-US" sz="3000" b="0" i="0" u="none" strike="noStrike" cap="none"/>
              <a:t> ≤ 1.0</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If </a:t>
            </a:r>
            <a:r>
              <a:rPr lang="en-US" sz="2600" b="0" i="1" u="none" strike="noStrike" cap="none"/>
              <a:t>p</a:t>
            </a:r>
            <a:r>
              <a:rPr lang="en-US" sz="2600" b="0" i="0" u="none" strike="noStrike" cap="none"/>
              <a:t> = 0, no page faults</a:t>
            </a:r>
          </a:p>
          <a:p>
            <a:pPr marL="669925" marR="0" lvl="1" indent="-327025" algn="l" rtl="0">
              <a:lnSpc>
                <a:spcPct val="100000"/>
              </a:lnSpc>
              <a:spcBef>
                <a:spcPts val="520"/>
              </a:spcBef>
              <a:spcAft>
                <a:spcPts val="0"/>
              </a:spcAft>
              <a:buClr>
                <a:srgbClr val="000000"/>
              </a:buClr>
              <a:buSzPct val="60000"/>
              <a:buFont typeface="Arial"/>
              <a:buChar char="❑"/>
            </a:pPr>
            <a:r>
              <a:rPr lang="en-US" sz="2600" b="0" i="0" u="none" strike="noStrike" cap="none"/>
              <a:t>If </a:t>
            </a:r>
            <a:r>
              <a:rPr lang="en-US" sz="2600" b="0" i="1" u="none" strike="noStrike" cap="none"/>
              <a:t>p</a:t>
            </a:r>
            <a:r>
              <a:rPr lang="en-US" sz="2600" b="0" i="0" u="none" strike="noStrike" cap="none"/>
              <a:t> = 1, every reference is a page fault</a:t>
            </a:r>
          </a:p>
          <a:p>
            <a:pPr marL="342900" marR="0" lvl="0" indent="-342900" algn="l" rtl="0">
              <a:lnSpc>
                <a:spcPct val="100000"/>
              </a:lnSpc>
              <a:spcBef>
                <a:spcPts val="600"/>
              </a:spcBef>
              <a:spcAft>
                <a:spcPts val="0"/>
              </a:spcAft>
              <a:buClr>
                <a:srgbClr val="000000"/>
              </a:buClr>
              <a:buSzPct val="64999"/>
              <a:buFont typeface="Arial"/>
              <a:buChar char="■"/>
            </a:pPr>
            <a:r>
              <a:rPr lang="en-US" sz="3000" b="0" i="0" u="none" strike="noStrike" cap="none"/>
              <a:t>Effective Access Time</a:t>
            </a:r>
          </a:p>
          <a:p>
            <a:pPr marL="1022350" marR="0" lvl="2" indent="-361950" algn="l" rtl="0">
              <a:lnSpc>
                <a:spcPct val="100000"/>
              </a:lnSpc>
              <a:spcBef>
                <a:spcPts val="440"/>
              </a:spcBef>
              <a:spcAft>
                <a:spcPts val="0"/>
              </a:spcAft>
              <a:buClr>
                <a:schemeClr val="accent1"/>
              </a:buClr>
              <a:buSzPct val="25000"/>
              <a:buFont typeface="Noto Sans Symbols"/>
              <a:buNone/>
            </a:pPr>
            <a:r>
              <a:rPr lang="en-US" sz="2200" b="0" i="0" u="none" strike="noStrike" cap="none"/>
              <a:t>EAT = (1-p) * memory-access + </a:t>
            </a:r>
          </a:p>
          <a:p>
            <a:pPr marL="1022350" marR="0" lvl="2" indent="-361950" algn="l" rtl="0">
              <a:lnSpc>
                <a:spcPct val="100000"/>
              </a:lnSpc>
              <a:spcBef>
                <a:spcPts val="440"/>
              </a:spcBef>
              <a:spcAft>
                <a:spcPts val="0"/>
              </a:spcAft>
              <a:buClr>
                <a:schemeClr val="accent1"/>
              </a:buClr>
              <a:buSzPct val="25000"/>
              <a:buFont typeface="Noto Sans Symbols"/>
              <a:buNone/>
            </a:pPr>
            <a:r>
              <a:rPr lang="en-US" sz="2200" b="0" i="0" u="none" strike="noStrike" cap="none"/>
              <a:t>             p   * (page fault overhead + </a:t>
            </a:r>
          </a:p>
          <a:p>
            <a:pPr marL="1022350" marR="0" lvl="2" indent="-361950" algn="l" rtl="0">
              <a:lnSpc>
                <a:spcPct val="100000"/>
              </a:lnSpc>
              <a:spcBef>
                <a:spcPts val="440"/>
              </a:spcBef>
              <a:spcAft>
                <a:spcPts val="0"/>
              </a:spcAft>
              <a:buClr>
                <a:schemeClr val="accent1"/>
              </a:buClr>
              <a:buSzPct val="25000"/>
              <a:buFont typeface="Noto Sans Symbols"/>
              <a:buNone/>
            </a:pPr>
            <a:r>
              <a:rPr lang="en-US" sz="2200" b="0" i="0" u="none" strike="noStrike" cap="none"/>
              <a:t>                      swap page out +</a:t>
            </a:r>
          </a:p>
          <a:p>
            <a:pPr marL="1022350" marR="0" lvl="2" indent="-361950" algn="l" rtl="0">
              <a:lnSpc>
                <a:spcPct val="100000"/>
              </a:lnSpc>
              <a:spcBef>
                <a:spcPts val="440"/>
              </a:spcBef>
              <a:spcAft>
                <a:spcPts val="0"/>
              </a:spcAft>
              <a:buClr>
                <a:schemeClr val="accent1"/>
              </a:buClr>
              <a:buSzPct val="25000"/>
              <a:buFont typeface="Noto Sans Symbols"/>
              <a:buNone/>
            </a:pPr>
            <a:r>
              <a:rPr lang="en-US" sz="2200" b="0" i="0" u="none" strike="noStrike" cap="none"/>
              <a:t>                      swap page in   +</a:t>
            </a:r>
          </a:p>
          <a:p>
            <a:pPr marL="1022350" marR="0" lvl="2" indent="-361950" algn="l" rtl="0">
              <a:lnSpc>
                <a:spcPct val="100000"/>
              </a:lnSpc>
              <a:spcBef>
                <a:spcPts val="440"/>
              </a:spcBef>
              <a:spcAft>
                <a:spcPts val="0"/>
              </a:spcAft>
              <a:buClr>
                <a:schemeClr val="accent1"/>
              </a:buClr>
              <a:buSzPct val="25000"/>
              <a:buFont typeface="Noto Sans Symbols"/>
              <a:buNone/>
            </a:pPr>
            <a:r>
              <a:rPr lang="en-US" sz="2200" b="0" i="0" u="none" strike="noStrike" cap="none"/>
              <a:t>                      restart overhead)</a:t>
            </a:r>
          </a:p>
        </p:txBody>
      </p:sp>
    </p:spTree>
  </p:cSld>
  <p:clrMapOvr>
    <a:masterClrMapping/>
  </p:clrMapOvr>
  <p:transition xmlns:p14="http://schemas.microsoft.com/office/powerpoint/2010/main" spd="slow">
    <p:fade/>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2644</Words>
  <Application>Microsoft Macintosh PowerPoint</Application>
  <PresentationFormat>On-screen Show (4:3)</PresentationFormat>
  <Paragraphs>322</Paragraphs>
  <Slides>37</Slides>
  <Notes>37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37</vt:i4>
      </vt:variant>
    </vt:vector>
  </HeadingPairs>
  <TitlesOfParts>
    <vt:vector size="39" baseType="lpstr">
      <vt:lpstr>Garamond</vt:lpstr>
      <vt:lpstr>simple-light-2</vt:lpstr>
      <vt:lpstr>ICS 143 - Principles of   Operating Systems</vt:lpstr>
      <vt:lpstr>Virtual Memory</vt:lpstr>
      <vt:lpstr>Need for Virtual Memory</vt:lpstr>
      <vt:lpstr>Paging/Segmentation Policies</vt:lpstr>
      <vt:lpstr>Demand Paging</vt:lpstr>
      <vt:lpstr>Valid-Invalid Bit</vt:lpstr>
      <vt:lpstr>Handling a Page Fault</vt:lpstr>
      <vt:lpstr>What happens if there is no free frame?</vt:lpstr>
      <vt:lpstr>Performance of Demand Paging</vt:lpstr>
      <vt:lpstr>Demand Paging Example</vt:lpstr>
      <vt:lpstr>Page Replacement</vt:lpstr>
      <vt:lpstr>Page Replacement Algorithms</vt:lpstr>
      <vt:lpstr>Page Replacement Strategies</vt:lpstr>
      <vt:lpstr>First-In-First-Out (FIFO) Algorithm</vt:lpstr>
      <vt:lpstr>Optimal Algorithm</vt:lpstr>
      <vt:lpstr>Least Recently Used (LRU) Algorithm</vt:lpstr>
      <vt:lpstr>Implementation of LRU algorithm</vt:lpstr>
      <vt:lpstr>LRU Approximation Algorithms</vt:lpstr>
      <vt:lpstr>LRU Approximation Algorithms</vt:lpstr>
      <vt:lpstr>LRU Approximation Algorithms</vt:lpstr>
      <vt:lpstr>Counting Algorithms</vt:lpstr>
      <vt:lpstr>Page Buffering Algorithm</vt:lpstr>
      <vt:lpstr>Protection Bits</vt:lpstr>
      <vt:lpstr>Allocation of Frames</vt:lpstr>
      <vt:lpstr>Fixed Allocation</vt:lpstr>
      <vt:lpstr>Priority Allocation</vt:lpstr>
      <vt:lpstr>Global vs. Local Allocation</vt:lpstr>
      <vt:lpstr>Thrashing</vt:lpstr>
      <vt:lpstr>Thrashing (cont.)</vt:lpstr>
      <vt:lpstr>Thrashing</vt:lpstr>
      <vt:lpstr>Working Set Model</vt:lpstr>
      <vt:lpstr>Keeping Track of the Working Set</vt:lpstr>
      <vt:lpstr>Page fault Frequency Scheme</vt:lpstr>
      <vt:lpstr>Demand Paging Issues</vt:lpstr>
      <vt:lpstr>Demand Paging Issues</vt:lpstr>
      <vt:lpstr>Demand Paging Issues</vt:lpstr>
      <vt:lpstr>Demand Segmentation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 143 - Principles of   Operating Systems</dc:title>
  <cp:lastModifiedBy>Nalini Venkat</cp:lastModifiedBy>
  <cp:revision>2</cp:revision>
  <dcterms:modified xsi:type="dcterms:W3CDTF">2018-05-25T06:58:20Z</dcterms:modified>
</cp:coreProperties>
</file>