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84" r:id="rId2"/>
    <p:sldId id="290" r:id="rId3"/>
    <p:sldId id="292" r:id="rId4"/>
    <p:sldId id="297" r:id="rId5"/>
    <p:sldId id="296" r:id="rId6"/>
    <p:sldId id="299" r:id="rId7"/>
    <p:sldId id="293" r:id="rId8"/>
    <p:sldId id="294" r:id="rId9"/>
    <p:sldId id="295" r:id="rId10"/>
    <p:sldId id="301" r:id="rId11"/>
    <p:sldId id="302" r:id="rId12"/>
    <p:sldId id="303" r:id="rId13"/>
    <p:sldId id="300" r:id="rId14"/>
  </p:sldIdLst>
  <p:sldSz cx="9144000" cy="6858000" type="screen4x3"/>
  <p:notesSz cx="9601200" cy="7315200"/>
  <p:custDataLst>
    <p:tags r:id="rId1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593"/>
    <a:srgbClr val="3333CC"/>
    <a:srgbClr val="6600FF"/>
    <a:srgbClr val="0000CC"/>
    <a:srgbClr val="008380"/>
    <a:srgbClr val="006600"/>
    <a:srgbClr val="FFCCCC"/>
    <a:srgbClr val="050000"/>
    <a:srgbClr val="FFFF00"/>
    <a:srgbClr val="2E5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94" autoAdjust="0"/>
  </p:normalViewPr>
  <p:slideViewPr>
    <p:cSldViewPr snapToGrid="0">
      <p:cViewPr varScale="1">
        <p:scale>
          <a:sx n="121" d="100"/>
          <a:sy n="121" d="100"/>
        </p:scale>
        <p:origin x="1896" y="176"/>
      </p:cViewPr>
      <p:guideLst>
        <p:guide orient="horz" pos="4319"/>
        <p:guide pos="3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fld id="{3B388886-3F09-4C8A-9A44-B5520F05B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267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fld id="{F4317E8F-F39E-4028-9B43-315AB0520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072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739A2C-3C87-4530-9E13-CC1952563568}" type="slidenum">
              <a:rPr lang="en-US" altLang="en-US" sz="130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87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722FC-029A-4507-A2D1-C01C4DDBA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40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ABFA4-B6A6-4D1C-A195-A51A7F93C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01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0764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0769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52317-43EB-4D56-A179-5F52020D0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76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2E301-C64D-4D48-B1F8-79C9F160E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56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2F904-9855-4DC8-AECC-EA2F3FAA2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42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BC7F8-E5E0-4C43-9AA1-C52B6A9A5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62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9CAF1-B9B6-4776-9143-D0AADD64C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49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53A3B-5590-4860-96C3-745FBFAD5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13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EA551-C9C2-477B-9F14-5FFB3DD26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22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4948C-F98B-468B-9895-498B00913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09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0810C-7279-4AC8-A18D-DC321DF6D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43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866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3/21/17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8313" y="6477000"/>
            <a:ext cx="5797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0488" y="6477000"/>
            <a:ext cx="7477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2612A49-8560-49DC-B94A-421785D936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48E4AA8-041B-455E-87C1-B8D0D01127EE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2125" y="576208"/>
            <a:ext cx="8159750" cy="990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FF0000"/>
                </a:solidFill>
              </a:rPr>
              <a:t>Computational Geometry</a:t>
            </a:r>
            <a:br>
              <a:rPr lang="en-US" altLang="en-US" sz="3600" dirty="0">
                <a:solidFill>
                  <a:srgbClr val="FF0000"/>
                </a:solidFill>
              </a:rPr>
            </a:b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890346"/>
            <a:ext cx="8458200" cy="374168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4000" b="1" i="1" dirty="0">
                <a:solidFill>
                  <a:schemeClr val="accent2"/>
                </a:solidFill>
              </a:rPr>
              <a:t>d-Dimensional Linear Programming </a:t>
            </a:r>
            <a:br>
              <a:rPr lang="en-US" altLang="en-US" sz="4000" b="1" i="1" dirty="0">
                <a:solidFill>
                  <a:schemeClr val="accent2"/>
                </a:solidFill>
              </a:rPr>
            </a:br>
            <a:endParaRPr lang="en-US" altLang="en-US" sz="4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Michael T. Goodrich</a:t>
            </a:r>
          </a:p>
          <a:p>
            <a:pPr eaLnBrk="1" hangingPunct="1">
              <a:lnSpc>
                <a:spcPct val="80000"/>
              </a:lnSpc>
            </a:pPr>
            <a:endParaRPr lang="en-US" altLang="en-US" sz="4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with some slides adapted from David </a:t>
            </a:r>
            <a:r>
              <a:rPr lang="en-US" altLang="en-US" sz="24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Eppstein</a:t>
            </a:r>
            <a:r>
              <a:rPr lang="en-US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licensed under Creative Commons Attribution 4.0 International License</a:t>
            </a:r>
            <a:endParaRPr lang="en-US" alt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C629-52F4-2F41-2DCB-9A6A07A66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7" y="152400"/>
            <a:ext cx="8466083" cy="704193"/>
          </a:xfrm>
        </p:spPr>
        <p:txBody>
          <a:bodyPr/>
          <a:lstStyle/>
          <a:p>
            <a:r>
              <a:rPr lang="en-US" dirty="0"/>
              <a:t>Minimum-area Enclosing Annulus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8A282-A8BC-52EA-630F-AAAC2AC89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5986"/>
            <a:ext cx="7772400" cy="1813035"/>
          </a:xfrm>
        </p:spPr>
        <p:txBody>
          <a:bodyPr/>
          <a:lstStyle/>
          <a:p>
            <a:r>
              <a:rPr lang="en-US" dirty="0"/>
              <a:t>Find the minimum-area annulus, which is defined by 2 concentric circles, such that all </a:t>
            </a:r>
            <a:r>
              <a:rPr lang="en-US" i="1" dirty="0"/>
              <a:t>n</a:t>
            </a:r>
            <a:r>
              <a:rPr lang="en-US" dirty="0"/>
              <a:t> points are between the two circles.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23A19-4672-8268-773D-38EC3E4E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301-C64D-4D48-B1F8-79C9F160EB7B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87DFA-28F9-2377-1772-FA4079E98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151" y="2937711"/>
            <a:ext cx="4109545" cy="3683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B47C38-1E8C-B656-5A45-E3D566476086}"/>
              </a:ext>
            </a:extLst>
          </p:cNvPr>
          <p:cNvSpPr txBox="1"/>
          <p:nvPr/>
        </p:nvSpPr>
        <p:spPr>
          <a:xfrm>
            <a:off x="5956944" y="3496592"/>
            <a:ext cx="2840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 = 2D point set</a:t>
            </a:r>
          </a:p>
        </p:txBody>
      </p:sp>
    </p:spTree>
    <p:extLst>
      <p:ext uri="{BB962C8B-B14F-4D97-AF65-F5344CB8AC3E}">
        <p14:creationId xmlns:p14="http://schemas.microsoft.com/office/powerpoint/2010/main" val="90308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93727-A902-2E8E-32EC-DBBDF40D9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1FA6AD-FFBC-C07F-2479-7D8E1F976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81" y="2871942"/>
            <a:ext cx="8466083" cy="3971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2C0944-AEC2-C4CE-0BB4-91A4B39E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7" y="152400"/>
            <a:ext cx="8466083" cy="704193"/>
          </a:xfrm>
        </p:spPr>
        <p:txBody>
          <a:bodyPr/>
          <a:lstStyle/>
          <a:p>
            <a:r>
              <a:rPr lang="en-US" dirty="0"/>
              <a:t>Minimum-area Enclosing Annulus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455CA-35D4-0A24-039F-06764B75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301-C64D-4D48-B1F8-79C9F160EB7B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40470F-31FD-9770-2650-E714FA9FD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206" y="856593"/>
            <a:ext cx="2303984" cy="2065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23FA34-1C1C-2CFB-FECA-192DA4DF71A1}"/>
              </a:ext>
            </a:extLst>
          </p:cNvPr>
          <p:cNvSpPr txBox="1"/>
          <p:nvPr/>
        </p:nvSpPr>
        <p:spPr>
          <a:xfrm>
            <a:off x="3614851" y="6571708"/>
            <a:ext cx="4469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from https://</a:t>
            </a:r>
            <a:r>
              <a:rPr lang="en-US" sz="1000" dirty="0" err="1"/>
              <a:t>ti.inf.ethz.ch</a:t>
            </a:r>
            <a:r>
              <a:rPr lang="en-US" sz="1000" dirty="0"/>
              <a:t>/</a:t>
            </a:r>
            <a:r>
              <a:rPr lang="en-US" sz="1000" dirty="0" err="1"/>
              <a:t>ew</a:t>
            </a:r>
            <a:r>
              <a:rPr lang="en-US" sz="1000" dirty="0"/>
              <a:t>/</a:t>
            </a:r>
            <a:r>
              <a:rPr lang="en-US" sz="1000" dirty="0" err="1"/>
              <a:t>lehre</a:t>
            </a:r>
            <a:r>
              <a:rPr lang="en-US" sz="1000" dirty="0"/>
              <a:t>/CG12/lecture/Chapter%2011%20and%2012.pdf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7BB31-88CC-A49E-B91C-611CF601166D}"/>
              </a:ext>
            </a:extLst>
          </p:cNvPr>
          <p:cNvSpPr txBox="1"/>
          <p:nvPr/>
        </p:nvSpPr>
        <p:spPr>
          <a:xfrm>
            <a:off x="5742799" y="1410672"/>
            <a:ext cx="2840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 = 2D point set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A2681-F397-CCC7-C4E1-F471C105F63D}"/>
              </a:ext>
            </a:extLst>
          </p:cNvPr>
          <p:cNvSpPr txBox="1"/>
          <p:nvPr/>
        </p:nvSpPr>
        <p:spPr>
          <a:xfrm>
            <a:off x="5093646" y="3842271"/>
            <a:ext cx="3132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(by squaring the distance)</a:t>
            </a:r>
          </a:p>
        </p:txBody>
      </p:sp>
    </p:spTree>
    <p:extLst>
      <p:ext uri="{BB962C8B-B14F-4D97-AF65-F5344CB8AC3E}">
        <p14:creationId xmlns:p14="http://schemas.microsoft.com/office/powerpoint/2010/main" val="3700484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1B616-ABC2-7738-77A9-285A8648F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D34D9-CABF-2B02-3EC0-8518936A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7" y="152400"/>
            <a:ext cx="8466083" cy="704193"/>
          </a:xfrm>
        </p:spPr>
        <p:txBody>
          <a:bodyPr/>
          <a:lstStyle/>
          <a:p>
            <a:r>
              <a:rPr lang="en-US" dirty="0"/>
              <a:t>Minimum-area Enclosing Annulus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AC16F-DF87-6DB9-27C3-29862B55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301-C64D-4D48-B1F8-79C9F160EB7B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15453-38CA-960B-5A03-B33FE013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06" y="856593"/>
            <a:ext cx="2303984" cy="2065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EBB204-6B1F-E708-9DAE-C18398E341D9}"/>
              </a:ext>
            </a:extLst>
          </p:cNvPr>
          <p:cNvSpPr txBox="1"/>
          <p:nvPr/>
        </p:nvSpPr>
        <p:spPr>
          <a:xfrm>
            <a:off x="3614851" y="6571708"/>
            <a:ext cx="4469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from https://</a:t>
            </a:r>
            <a:r>
              <a:rPr lang="en-US" sz="1000" dirty="0" err="1"/>
              <a:t>ti.inf.ethz.ch</a:t>
            </a:r>
            <a:r>
              <a:rPr lang="en-US" sz="1000" dirty="0"/>
              <a:t>/</a:t>
            </a:r>
            <a:r>
              <a:rPr lang="en-US" sz="1000" dirty="0" err="1"/>
              <a:t>ew</a:t>
            </a:r>
            <a:r>
              <a:rPr lang="en-US" sz="1000" dirty="0"/>
              <a:t>/</a:t>
            </a:r>
            <a:r>
              <a:rPr lang="en-US" sz="1000" dirty="0" err="1"/>
              <a:t>lehre</a:t>
            </a:r>
            <a:r>
              <a:rPr lang="en-US" sz="1000" dirty="0"/>
              <a:t>/CG12/lecture/Chapter%2011%20and%2012.pdf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B2BFC-BE50-905A-ECD1-4ADC1FB7EC8B}"/>
              </a:ext>
            </a:extLst>
          </p:cNvPr>
          <p:cNvSpPr txBox="1"/>
          <p:nvPr/>
        </p:nvSpPr>
        <p:spPr>
          <a:xfrm>
            <a:off x="5742799" y="1410672"/>
            <a:ext cx="2840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 = 2D point 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C9DD0-74EB-573A-D55F-B5EFEBCC5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28" y="2837793"/>
            <a:ext cx="8702960" cy="36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1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97ED-300A-C31C-0119-5608F275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83AA5-4F82-A403-BF19-2F3BC308F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65" y="1447800"/>
            <a:ext cx="7772400" cy="4114800"/>
          </a:xfrm>
        </p:spPr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Raimund Seidel. Small-dimensional linear programming and convex hulls made easy. Discrete &amp; Computational Geometry, 6(5):423–434, 1991. </a:t>
            </a:r>
            <a:r>
              <a:rPr lang="en-US" dirty="0" err="1">
                <a:effectLst/>
                <a:latin typeface="Helvetica" pitchFamily="2" charset="0"/>
              </a:rPr>
              <a:t>doi</a:t>
            </a:r>
            <a:r>
              <a:rPr lang="en-US" dirty="0">
                <a:effectLst/>
                <a:latin typeface="Helvetica" pitchFamily="2" charset="0"/>
              </a:rPr>
              <a:t>: 10.1007/BF02574699.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61795-BB82-0A98-4684-9486A1D14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301-C64D-4D48-B1F8-79C9F160EB7B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65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F11020C-8D33-4FFA-B659-A558B0772B2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Review: 2D Linear Programming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D4DDF-AA7D-F47E-9655-97B192FF4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02" y="1198178"/>
            <a:ext cx="8517730" cy="53208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3795-8DFF-3F01-5049-F422AF1F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25" y="149772"/>
            <a:ext cx="8508124" cy="767255"/>
          </a:xfrm>
        </p:spPr>
        <p:txBody>
          <a:bodyPr/>
          <a:lstStyle/>
          <a:p>
            <a:r>
              <a:rPr lang="en-US" dirty="0"/>
              <a:t>Application – Machine 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E585E-4E42-966F-DF9F-BB6E371D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A3B-5590-4860-96C3-745FBFAD5007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D9CE7-7067-25CD-7CC4-176D6CC98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61" y="1486682"/>
            <a:ext cx="7983077" cy="44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6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D171-B5CC-39D7-9E5D-685B1418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90" y="304800"/>
            <a:ext cx="8697310" cy="851338"/>
          </a:xfrm>
        </p:spPr>
        <p:txBody>
          <a:bodyPr/>
          <a:lstStyle/>
          <a:p>
            <a:r>
              <a:rPr lang="en-US" sz="4000" dirty="0"/>
              <a:t>3-Dimensional Linear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95605-ED03-9F7B-F360-884EBEC4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301-C64D-4D48-B1F8-79C9F160EB7B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2BA54-CD07-2368-A3F8-502F6F2B9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39" y="2207172"/>
            <a:ext cx="8567507" cy="2764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C6C348-E313-4885-2923-902D89FF58A6}"/>
              </a:ext>
            </a:extLst>
          </p:cNvPr>
          <p:cNvSpPr txBox="1"/>
          <p:nvPr/>
        </p:nvSpPr>
        <p:spPr>
          <a:xfrm>
            <a:off x="469431" y="6443990"/>
            <a:ext cx="4326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from https://</a:t>
            </a:r>
            <a:r>
              <a:rPr lang="en-US" sz="1100" dirty="0" err="1"/>
              <a:t>people.richland.edu</a:t>
            </a:r>
            <a:r>
              <a:rPr lang="en-US" sz="1100" dirty="0"/>
              <a:t>/</a:t>
            </a:r>
            <a:r>
              <a:rPr lang="en-US" sz="1100" dirty="0" err="1"/>
              <a:t>james</a:t>
            </a:r>
            <a:r>
              <a:rPr lang="en-US" sz="1100" dirty="0"/>
              <a:t>/</a:t>
            </a:r>
            <a:r>
              <a:rPr lang="en-US" sz="1100" dirty="0" err="1"/>
              <a:t>ictcm</a:t>
            </a:r>
            <a:r>
              <a:rPr lang="en-US" sz="1100" dirty="0"/>
              <a:t>/2006/3dsimplex.html</a:t>
            </a:r>
          </a:p>
        </p:txBody>
      </p:sp>
    </p:spTree>
    <p:extLst>
      <p:ext uri="{BB962C8B-B14F-4D97-AF65-F5344CB8AC3E}">
        <p14:creationId xmlns:p14="http://schemas.microsoft.com/office/powerpoint/2010/main" val="258534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D6A7-E9C8-8C60-333A-D336E367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3" y="152400"/>
            <a:ext cx="8592207" cy="872359"/>
          </a:xfrm>
        </p:spPr>
        <p:txBody>
          <a:bodyPr/>
          <a:lstStyle/>
          <a:p>
            <a:r>
              <a:rPr lang="en-US" dirty="0"/>
              <a:t>Application – Linear Regression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79EDB5-F185-269A-43ED-19AB4FC2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A3B-5590-4860-96C3-745FBFAD5007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D40AE-4F66-FEEF-1489-5C83F9092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6" y="1158112"/>
            <a:ext cx="9102284" cy="531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2C18-5F02-8B3A-937A-37CACEA2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93" y="152400"/>
            <a:ext cx="8897007" cy="740979"/>
          </a:xfrm>
        </p:spPr>
        <p:txBody>
          <a:bodyPr/>
          <a:lstStyle/>
          <a:p>
            <a:r>
              <a:rPr lang="en-US" sz="4400" dirty="0"/>
              <a:t>Application – 3D Machine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ABF9-1ADD-4229-CB07-B704CF624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93" y="1241534"/>
            <a:ext cx="5596759" cy="4887310"/>
          </a:xfrm>
        </p:spPr>
        <p:txBody>
          <a:bodyPr/>
          <a:lstStyle/>
          <a:p>
            <a:r>
              <a:rPr lang="en-US" sz="2400" dirty="0">
                <a:effectLst/>
                <a:latin typeface="Helvetica" pitchFamily="2" charset="0"/>
              </a:rPr>
              <a:t>Given red points and green points with coordinates (x</a:t>
            </a:r>
            <a:r>
              <a:rPr lang="en-US" sz="2400" baseline="-25000" dirty="0">
                <a:effectLst/>
                <a:latin typeface="Helvetica" pitchFamily="2" charset="0"/>
              </a:rPr>
              <a:t>i</a:t>
            </a:r>
            <a:r>
              <a:rPr lang="en-US" sz="2400" dirty="0">
                <a:effectLst/>
                <a:latin typeface="Helvetica" pitchFamily="2" charset="0"/>
              </a:rPr>
              <a:t>, </a:t>
            </a:r>
            <a:r>
              <a:rPr lang="en-US" sz="2400" dirty="0" err="1">
                <a:effectLst/>
                <a:latin typeface="Helvetica" pitchFamily="2" charset="0"/>
              </a:rPr>
              <a:t>y</a:t>
            </a:r>
            <a:r>
              <a:rPr lang="en-US" sz="2400" baseline="-25000" dirty="0" err="1">
                <a:effectLst/>
                <a:latin typeface="Helvetica" pitchFamily="2" charset="0"/>
              </a:rPr>
              <a:t>i</a:t>
            </a:r>
            <a:r>
              <a:rPr lang="en-US" sz="2400" dirty="0">
                <a:effectLst/>
                <a:latin typeface="Helvetica" pitchFamily="2" charset="0"/>
              </a:rPr>
              <a:t>, z</a:t>
            </a:r>
            <a:r>
              <a:rPr lang="en-US" sz="2400" baseline="-25000" dirty="0">
                <a:effectLst/>
                <a:latin typeface="Helvetica" pitchFamily="2" charset="0"/>
              </a:rPr>
              <a:t>i</a:t>
            </a:r>
            <a:r>
              <a:rPr lang="en-US" sz="2400" dirty="0">
                <a:effectLst/>
                <a:latin typeface="Helvetica" pitchFamily="2" charset="0"/>
              </a:rPr>
              <a:t>)</a:t>
            </a:r>
          </a:p>
          <a:p>
            <a:r>
              <a:rPr lang="en-US" sz="2400" dirty="0">
                <a:effectLst/>
                <a:latin typeface="Helvetica" pitchFamily="2" charset="0"/>
              </a:rPr>
              <a:t>Variables: s, t, b representing the plane z = </a:t>
            </a:r>
            <a:r>
              <a:rPr lang="en-US" sz="2400" dirty="0" err="1">
                <a:effectLst/>
                <a:latin typeface="Helvetica" pitchFamily="2" charset="0"/>
              </a:rPr>
              <a:t>sx</a:t>
            </a:r>
            <a:r>
              <a:rPr lang="en-US" sz="2400" dirty="0">
                <a:effectLst/>
                <a:latin typeface="Helvetica" pitchFamily="2" charset="0"/>
              </a:rPr>
              <a:t> + ty + b</a:t>
            </a:r>
          </a:p>
          <a:p>
            <a:r>
              <a:rPr lang="en-US" sz="2400" dirty="0">
                <a:effectLst/>
                <a:latin typeface="Helvetica" pitchFamily="2" charset="0"/>
              </a:rPr>
              <a:t>Constraints: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Helvetica" pitchFamily="2" charset="0"/>
              </a:rPr>
              <a:t>	z</a:t>
            </a:r>
            <a:r>
              <a:rPr lang="en-US" sz="2400" baseline="-25000" dirty="0">
                <a:effectLst/>
                <a:latin typeface="Helvetica" pitchFamily="2" charset="0"/>
              </a:rPr>
              <a:t>i</a:t>
            </a:r>
            <a:r>
              <a:rPr lang="en-US" sz="2400" dirty="0">
                <a:effectLst/>
                <a:latin typeface="Helvetica" pitchFamily="2" charset="0"/>
              </a:rPr>
              <a:t> ≥ </a:t>
            </a:r>
            <a:r>
              <a:rPr lang="en-US" sz="2400" dirty="0" err="1">
                <a:effectLst/>
                <a:latin typeface="Helvetica" pitchFamily="2" charset="0"/>
              </a:rPr>
              <a:t>sx</a:t>
            </a:r>
            <a:r>
              <a:rPr lang="en-US" sz="2400" baseline="-25000" dirty="0" err="1">
                <a:effectLst/>
                <a:latin typeface="Helvetica" pitchFamily="2" charset="0"/>
              </a:rPr>
              <a:t>i</a:t>
            </a:r>
            <a:r>
              <a:rPr lang="en-US" sz="2400" dirty="0">
                <a:effectLst/>
                <a:latin typeface="Helvetica" pitchFamily="2" charset="0"/>
              </a:rPr>
              <a:t> + </a:t>
            </a:r>
            <a:r>
              <a:rPr lang="en-US" sz="2400" dirty="0" err="1">
                <a:effectLst/>
                <a:latin typeface="Helvetica" pitchFamily="2" charset="0"/>
              </a:rPr>
              <a:t>ty</a:t>
            </a:r>
            <a:r>
              <a:rPr lang="en-US" sz="2400" baseline="-25000" dirty="0" err="1">
                <a:effectLst/>
                <a:latin typeface="Helvetica" pitchFamily="2" charset="0"/>
              </a:rPr>
              <a:t>i</a:t>
            </a:r>
            <a:r>
              <a:rPr lang="en-US" sz="2400" dirty="0">
                <a:effectLst/>
                <a:latin typeface="Helvetica" pitchFamily="2" charset="0"/>
              </a:rPr>
              <a:t> + b (for red points)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Helvetica" pitchFamily="2" charset="0"/>
              </a:rPr>
              <a:t>	z</a:t>
            </a:r>
            <a:r>
              <a:rPr lang="en-US" sz="2400" baseline="-25000" dirty="0">
                <a:effectLst/>
                <a:latin typeface="Helvetica" pitchFamily="2" charset="0"/>
              </a:rPr>
              <a:t>i</a:t>
            </a:r>
            <a:r>
              <a:rPr lang="en-US" sz="2400" dirty="0">
                <a:effectLst/>
                <a:latin typeface="Helvetica" pitchFamily="2" charset="0"/>
              </a:rPr>
              <a:t> ≤ </a:t>
            </a:r>
            <a:r>
              <a:rPr lang="en-US" sz="2400" dirty="0" err="1">
                <a:effectLst/>
                <a:latin typeface="Helvetica" pitchFamily="2" charset="0"/>
              </a:rPr>
              <a:t>sx</a:t>
            </a:r>
            <a:r>
              <a:rPr lang="en-US" sz="2400" baseline="-25000" dirty="0" err="1">
                <a:effectLst/>
                <a:latin typeface="Helvetica" pitchFamily="2" charset="0"/>
              </a:rPr>
              <a:t>i</a:t>
            </a:r>
            <a:r>
              <a:rPr lang="en-US" sz="2400" dirty="0">
                <a:effectLst/>
                <a:latin typeface="Helvetica" pitchFamily="2" charset="0"/>
              </a:rPr>
              <a:t> + </a:t>
            </a:r>
            <a:r>
              <a:rPr lang="en-US" sz="2400" dirty="0" err="1">
                <a:effectLst/>
                <a:latin typeface="Helvetica" pitchFamily="2" charset="0"/>
              </a:rPr>
              <a:t>ty</a:t>
            </a:r>
            <a:r>
              <a:rPr lang="en-US" sz="2400" baseline="-25000" dirty="0" err="1">
                <a:effectLst/>
                <a:latin typeface="Helvetica" pitchFamily="2" charset="0"/>
              </a:rPr>
              <a:t>i</a:t>
            </a:r>
            <a:r>
              <a:rPr lang="en-US" sz="2400" dirty="0">
                <a:effectLst/>
                <a:latin typeface="Helvetica" pitchFamily="2" charset="0"/>
              </a:rPr>
              <a:t> + b (for green points)</a:t>
            </a:r>
          </a:p>
          <a:p>
            <a:endParaRPr lang="en-US" sz="2400" dirty="0">
              <a:effectLst/>
              <a:latin typeface="Helvetica" pitchFamily="2" charset="0"/>
            </a:endParaRPr>
          </a:p>
          <a:p>
            <a:r>
              <a:rPr lang="en-US" sz="2400" dirty="0">
                <a:effectLst/>
                <a:latin typeface="Helvetica" pitchFamily="2" charset="0"/>
              </a:rPr>
              <a:t>With one more variable (in 4D), we can maximize vertical distance to plane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78208-BE99-1C8B-306A-D1A4C982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E301-C64D-4D48-B1F8-79C9F160EB7B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50CD5-E9CC-B075-B99A-BD5ED1798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925" y="2333295"/>
            <a:ext cx="3469011" cy="2552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615269-7C7A-2BEA-2073-A3E92762C009}"/>
              </a:ext>
            </a:extLst>
          </p:cNvPr>
          <p:cNvSpPr txBox="1"/>
          <p:nvPr/>
        </p:nvSpPr>
        <p:spPr>
          <a:xfrm>
            <a:off x="685800" y="6532260"/>
            <a:ext cx="74254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from https://</a:t>
            </a:r>
            <a:r>
              <a:rPr lang="en-US" sz="1100" dirty="0" err="1"/>
              <a:t>towardsdatascience.com</a:t>
            </a:r>
            <a:r>
              <a:rPr lang="en-US" sz="1100" dirty="0"/>
              <a:t>/support-vector-machine-introduction-to-machine-learning-algorithms-934a444fca47</a:t>
            </a:r>
          </a:p>
        </p:txBody>
      </p:sp>
    </p:spTree>
    <p:extLst>
      <p:ext uri="{BB962C8B-B14F-4D97-AF65-F5344CB8AC3E}">
        <p14:creationId xmlns:p14="http://schemas.microsoft.com/office/powerpoint/2010/main" val="98019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1A2D5-52B0-F07A-27E0-2C3360B4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304800"/>
            <a:ext cx="8676290" cy="683172"/>
          </a:xfrm>
        </p:spPr>
        <p:txBody>
          <a:bodyPr/>
          <a:lstStyle/>
          <a:p>
            <a:r>
              <a:rPr lang="en-US" sz="3200" dirty="0"/>
              <a:t>Seidel’s Algorithm for d-dimensional LP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63983D-A444-9AB4-7386-E7071B4B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A3B-5590-4860-96C3-745FBFAD5007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7BE21-B8E4-6BF7-0858-7732E0C92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3" y="1469394"/>
            <a:ext cx="8841777" cy="44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7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60C2-8D66-00FF-437B-7C2966D4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Backwards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1D54ED-1960-8B06-080C-807B9124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A3B-5590-4860-96C3-745FBFAD5007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9C8FF-37A6-0444-2A13-E931500B2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8821896" cy="49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5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C763-4BB5-D082-2465-BCE8B538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Running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5B29A2-CC76-97F7-8F49-16E1C958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A3B-5590-4860-96C3-745FBFAD5007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C5CDB-C0F4-47D6-153F-50AC10362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3" y="1679001"/>
            <a:ext cx="9085234" cy="409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045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MAGNIFICATION" val="1.5"/>
  <p:tag name="TEX2PSBATCH" val="latex --interaction=nonstopmode %.tex; dvips -D 300 -o %.ps %.dvi"/>
  <p:tag name="TEX2PS" val="latex %.tex; dvips -D 300 -o %.ps %.dvi"/>
  <p:tag name="DEFAULTDISPLAYSOURCE" val="\documentclass{slides}\pagestyle{empty}&#10;\input{macros}&#10;\begin{document}&#10;$ $&#10;\end{document}&#10;"/>
  <p:tag name="USEBOLDAMS" val="False"/>
  <p:tag name="EMBEDFONTS" val="False"/>
  <p:tag name="USEAMSFONTS" val="False"/>
  <p:tag name="TEXPOINTINIT" val="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E2E2FF"/>
      </a:accent5>
      <a:accent6>
        <a:srgbClr val="B90000"/>
      </a:accent6>
      <a:hlink>
        <a:srgbClr val="CC0000"/>
      </a:hlink>
      <a:folHlink>
        <a:srgbClr val="FF505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99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99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B9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5565</TotalTime>
  <Words>309</Words>
  <Application>Microsoft Macintosh PowerPoint</Application>
  <PresentationFormat>On-screen Show (4:3)</PresentationFormat>
  <Paragraphs>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Helvetica</vt:lpstr>
      <vt:lpstr>Times New Roman</vt:lpstr>
      <vt:lpstr>Default Design</vt:lpstr>
      <vt:lpstr>Computational Geometry </vt:lpstr>
      <vt:lpstr>Review: 2D Linear Programming</vt:lpstr>
      <vt:lpstr>Application – Machine Learning</vt:lpstr>
      <vt:lpstr>3-Dimensional Linear Programming</vt:lpstr>
      <vt:lpstr>Application – Linear Regression</vt:lpstr>
      <vt:lpstr>Application – 3D Machine Learning</vt:lpstr>
      <vt:lpstr>Seidel’s Algorithm for d-dimensional LP</vt:lpstr>
      <vt:lpstr>Backwards Analysis</vt:lpstr>
      <vt:lpstr>Expected Running Time</vt:lpstr>
      <vt:lpstr>Minimum-area Enclosing Annulus</vt:lpstr>
      <vt:lpstr>Minimum-area Enclosing Annulus</vt:lpstr>
      <vt:lpstr>Minimum-area Enclosing Annulus</vt:lpstr>
      <vt:lpstr>Reference</vt:lpstr>
    </vt:vector>
  </TitlesOfParts>
  <Company>toc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</dc:creator>
  <cp:lastModifiedBy>Michael T Goodrich</cp:lastModifiedBy>
  <cp:revision>197</cp:revision>
  <dcterms:created xsi:type="dcterms:W3CDTF">2001-09-03T00:33:29Z</dcterms:created>
  <dcterms:modified xsi:type="dcterms:W3CDTF">2024-10-23T23:07:52Z</dcterms:modified>
</cp:coreProperties>
</file>