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77" r:id="rId5"/>
    <p:sldId id="278" r:id="rId6"/>
    <p:sldId id="259" r:id="rId7"/>
    <p:sldId id="279" r:id="rId8"/>
    <p:sldId id="262" r:id="rId9"/>
    <p:sldId id="260" r:id="rId10"/>
    <p:sldId id="261" r:id="rId11"/>
    <p:sldId id="263" r:id="rId12"/>
    <p:sldId id="265" r:id="rId13"/>
    <p:sldId id="266" r:id="rId14"/>
    <p:sldId id="267" r:id="rId15"/>
    <p:sldId id="268" r:id="rId16"/>
    <p:sldId id="264" r:id="rId17"/>
    <p:sldId id="269" r:id="rId18"/>
    <p:sldId id="270" r:id="rId19"/>
    <p:sldId id="271" r:id="rId20"/>
    <p:sldId id="272" r:id="rId21"/>
    <p:sldId id="273" r:id="rId22"/>
    <p:sldId id="274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54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8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0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3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1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5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0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9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8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5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2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0B8C1-BE6A-334D-AA91-1703E50BB8ED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E177F-E4C9-8C4E-8A6F-0EA12A03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ored_program" TargetMode="External"/><Relationship Id="rId2" Type="http://schemas.openxmlformats.org/officeDocument/2006/relationships/hyperlink" Target="https://en.wikipedia.org/wiki/Random_access_mach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onstant_time" TargetMode="External"/><Relationship Id="rId5" Type="http://schemas.openxmlformats.org/officeDocument/2006/relationships/hyperlink" Target="https://en.wikipedia.org/wiki/Central_processing_unit" TargetMode="External"/><Relationship Id="rId4" Type="http://schemas.openxmlformats.org/officeDocument/2006/relationships/hyperlink" Target="https://en.wikipedia.org/wiki/Computer_memory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3767C-2C3F-E445-BF6F-8850C6E1F2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Computational Geometry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8CAFC-E1E9-E449-BCCC-03E8FE936A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Michael T. Goodrich</a:t>
            </a:r>
          </a:p>
          <a:p>
            <a:r>
              <a:rPr lang="en-US" dirty="0"/>
              <a:t>Introduction</a:t>
            </a:r>
          </a:p>
          <a:p>
            <a:r>
              <a:rPr lang="en-US" dirty="0"/>
              <a:t>Convex Hulls</a:t>
            </a:r>
          </a:p>
        </p:txBody>
      </p:sp>
    </p:spTree>
    <p:extLst>
      <p:ext uri="{BB962C8B-B14F-4D97-AF65-F5344CB8AC3E}">
        <p14:creationId xmlns:p14="http://schemas.microsoft.com/office/powerpoint/2010/main" val="2879011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DE93-1091-4E4B-8543-8EB037D5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54E1D-3C8E-FB41-A40B-A3CAFC91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187" y="2842591"/>
            <a:ext cx="4441625" cy="36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8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DB1D0-0A9F-E74C-BB74-9F3E0743E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hull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29A28-DFE3-B248-B68D-9C0979096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Smallest convex set containing all </a:t>
            </a:r>
            <a:r>
              <a:rPr lang="en-US" i="1" dirty="0"/>
              <a:t>n</a:t>
            </a:r>
            <a:r>
              <a:rPr lang="en-US" dirty="0"/>
              <a:t> 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B706D-F483-1E47-A643-705EC5D76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356" y="3429000"/>
            <a:ext cx="4214743" cy="29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9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DB1D0-0A9F-E74C-BB74-9F3E0743E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hull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29A28-DFE3-B248-B68D-9C0979096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Smallest convex set containing all </a:t>
            </a:r>
            <a:r>
              <a:rPr lang="en-US" i="1" dirty="0"/>
              <a:t>n</a:t>
            </a:r>
            <a:r>
              <a:rPr lang="en-US" dirty="0"/>
              <a:t>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47763-3DC1-5747-8B43-AF0DEA4E2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56" y="2817395"/>
            <a:ext cx="7692887" cy="25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3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115A-3E35-6042-9CCE-AA8AB986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B93AD-FEFC-724A-BD0B-7C52E373F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Sidedness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0EBDE-27D0-1343-9E92-456433337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361" y="2481470"/>
            <a:ext cx="5125278" cy="34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50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3115A-3E35-6042-9CCE-AA8AB986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B93AD-FEFC-724A-BD0B-7C52E373F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Orientation test: right turn or left turn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AFB69-5916-0546-992D-AB01678A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3" y="2646289"/>
            <a:ext cx="3675270" cy="40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24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B1CF-9149-0E4B-8BEA-0BB6D618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Orientations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A8F0A-58AA-0A49-B7BB-AEC28172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38" y="1886695"/>
            <a:ext cx="7464287" cy="441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0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5BA5-EBC3-9847-9D1C-10235297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First Convex Hull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721E3-8962-604C-964B-BD50BDCC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34" y="1581324"/>
            <a:ext cx="7682949" cy="279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4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254F-B1E1-484E-A207-E35D9A1D9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Degeneracies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F214E6-8E80-1F41-B762-0E6D58A09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449" y="2581757"/>
            <a:ext cx="5513101" cy="312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92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02DB-6079-D84D-9DF1-CF688B73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Degeneracies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36B02-4522-0946-95A6-D4AD5BF0E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input is in </a:t>
            </a:r>
            <a:r>
              <a:rPr lang="en-US" b="1" dirty="0"/>
              <a:t>general position </a:t>
            </a:r>
            <a:r>
              <a:rPr lang="en-US" dirty="0"/>
              <a:t>and go back later to deal with degeneracies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368CE-2D76-B54D-915C-52591F4E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3521489"/>
            <a:ext cx="6985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8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624B3-32FB-B74F-927F-84FDC118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16F53-50F8-4C44-8BAF-66761E8AA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92487" cy="4525963"/>
          </a:xfrm>
        </p:spPr>
        <p:txBody>
          <a:bodyPr/>
          <a:lstStyle/>
          <a:p>
            <a:r>
              <a:rPr lang="en-US" dirty="0"/>
              <a:t>Computing geometric primitives can introduce errors, e.g., if computations are done using floating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7D44D-1893-8A48-884C-6639C9E28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950" y="1504466"/>
            <a:ext cx="3648683" cy="48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8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627DB-CA36-444F-8471-49483A6C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F8B24-4E77-3444-AFBB-4928AAFA5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Computational geometry </a:t>
            </a:r>
            <a:r>
              <a:rPr lang="en-US" dirty="0"/>
              <a:t>involves the design, analysis and implementation of efficient algorithms for solving geometric problems, e.g., problems involving points, lines, segments, triangles, polygons, etc.</a:t>
            </a:r>
          </a:p>
        </p:txBody>
      </p:sp>
    </p:spTree>
    <p:extLst>
      <p:ext uri="{BB962C8B-B14F-4D97-AF65-F5344CB8AC3E}">
        <p14:creationId xmlns:p14="http://schemas.microsoft.com/office/powerpoint/2010/main" val="2115623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1204-C5A2-6345-9BAB-BAB92695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" y="274638"/>
            <a:ext cx="896509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Floating Point Numbers are </a:t>
            </a:r>
            <a:r>
              <a:rPr lang="en-US" b="1" dirty="0"/>
              <a:t>not</a:t>
            </a:r>
            <a:r>
              <a:rPr lang="en-US" dirty="0"/>
              <a:t> exact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28B89-90FE-D44A-8225-099CE54E1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73" y="1560444"/>
            <a:ext cx="8470622" cy="48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36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B2147-D1F7-9A43-BB2E-6DA177EA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Robustness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0E536-CF8C-634A-AAF9-67B5D3F4C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4810539" cy="4525963"/>
          </a:xfrm>
        </p:spPr>
        <p:txBody>
          <a:bodyPr>
            <a:normAutofit/>
          </a:bodyPr>
          <a:lstStyle/>
          <a:p>
            <a:r>
              <a:rPr lang="en-US" dirty="0"/>
              <a:t>Assume all arithmetic is </a:t>
            </a:r>
            <a:r>
              <a:rPr lang="en-US" b="1" dirty="0"/>
              <a:t>exact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Can be simulated using </a:t>
            </a:r>
            <a:r>
              <a:rPr lang="en-US" b="1" dirty="0"/>
              <a:t>floating point filters</a:t>
            </a:r>
            <a:r>
              <a:rPr lang="en-US" dirty="0"/>
              <a:t>, which we might discuss later if there is time</a:t>
            </a:r>
          </a:p>
          <a:p>
            <a:pPr lvl="1"/>
            <a:r>
              <a:rPr lang="en-US" dirty="0"/>
              <a:t>Gives rise to a computational model known as the </a:t>
            </a:r>
            <a:r>
              <a:rPr lang="en-US" b="1" dirty="0"/>
              <a:t>Real 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39BEF-F8E7-A745-BF0C-92606499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950" y="1504466"/>
            <a:ext cx="3648683" cy="48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4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CF3DE-B85D-C448-9D54-D110E75A3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RAM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BDC2-F710-4047-ADE8-00CC78EBB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93273-C18A-3F4E-BAE9-511FBC6E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196" y="1833276"/>
            <a:ext cx="3747604" cy="2149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58F07-B6D3-2741-8A6E-4F50CBF3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306" y="4621696"/>
            <a:ext cx="4527904" cy="2041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E97050-AD6D-6B49-8630-1CEF74D3B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46" y="2750142"/>
            <a:ext cx="3246215" cy="250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9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CF3DE-B85D-C448-9D54-D110E75A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904"/>
            <a:ext cx="8229600" cy="838545"/>
          </a:xfrm>
        </p:spPr>
        <p:txBody>
          <a:bodyPr/>
          <a:lstStyle/>
          <a:p>
            <a:r>
              <a:rPr lang="en-US" dirty="0"/>
              <a:t>Real RAM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BDC2-F710-4047-ADE8-00CC78EBB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148"/>
            <a:ext cx="6341165" cy="53969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</a:t>
            </a:r>
            <a:r>
              <a:rPr lang="en-US" dirty="0">
                <a:hlinkClick r:id="rId2" tooltip="Random access machine"/>
              </a:rPr>
              <a:t>“Random Access Machine</a:t>
            </a:r>
            <a:r>
              <a:rPr lang="en-US" dirty="0"/>
              <a:t>”:</a:t>
            </a:r>
          </a:p>
          <a:p>
            <a:pPr lvl="1"/>
            <a:r>
              <a:rPr lang="en-US" dirty="0"/>
              <a:t>a </a:t>
            </a:r>
            <a:r>
              <a:rPr lang="en-US" dirty="0">
                <a:hlinkClick r:id="rId3" tooltip="Stored program"/>
              </a:rPr>
              <a:t>stored program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 </a:t>
            </a:r>
            <a:r>
              <a:rPr lang="en-US" dirty="0">
                <a:hlinkClick r:id="rId4" tooltip="Computer memory"/>
              </a:rPr>
              <a:t>computer memory</a:t>
            </a:r>
            <a:r>
              <a:rPr lang="en-US" dirty="0"/>
              <a:t>: an array of cells</a:t>
            </a:r>
          </a:p>
          <a:p>
            <a:pPr lvl="1"/>
            <a:r>
              <a:rPr lang="en-US" dirty="0"/>
              <a:t>a </a:t>
            </a:r>
            <a:r>
              <a:rPr lang="en-US" dirty="0">
                <a:hlinkClick r:id="rId5" tooltip="Central processing unit"/>
              </a:rPr>
              <a:t>central processing unit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Each memory cell or register can store a real number.</a:t>
            </a:r>
          </a:p>
          <a:p>
            <a:r>
              <a:rPr lang="en-US" dirty="0"/>
              <a:t>Allowed operations include addition, subtraction, multiplication, and division, as well as comparisons.</a:t>
            </a:r>
          </a:p>
          <a:p>
            <a:r>
              <a:rPr lang="en-US" dirty="0"/>
              <a:t>Some people also include things like square-roots and rounding to integers, but this is sometimes considered “cheating”. </a:t>
            </a:r>
          </a:p>
          <a:p>
            <a:r>
              <a:rPr lang="en-US" dirty="0"/>
              <a:t>When analyzing algorithms for the real RAM, each allowed operation is typically assumed to take </a:t>
            </a:r>
            <a:r>
              <a:rPr lang="en-US" dirty="0">
                <a:hlinkClick r:id="rId6" tooltip="Constant time"/>
              </a:rPr>
              <a:t>constant time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6265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AB0DC-66DB-184F-8DD6-8D6EED51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Location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1301F-0B0D-FE41-BE14-2BF18272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766" y="2054175"/>
            <a:ext cx="5595730" cy="40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65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E354-EFFA-104E-A72A-3BD48DBD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Science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272897-BE64-C24C-A570-3A88139A9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894" y="1600200"/>
            <a:ext cx="384021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6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09BE-A7F0-0445-BA60-7C4B28E0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Application: Geographic Information Systems (GIS)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41552-056F-174F-9FE9-F3C18478C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6" y="1901807"/>
            <a:ext cx="5935129" cy="46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21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C0B5-53AD-5F45-92CC-31DA2827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Application: Solid Modeling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E08EC-3424-CA4E-9ACD-82E2E14C7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6" y="1633316"/>
            <a:ext cx="5017948" cy="479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F2D48-2429-9840-B538-50A4F77B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Computer Graphics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BE075F-7255-074E-843E-642DA1BBA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8182"/>
            <a:ext cx="2991678" cy="4399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2B8F5-F860-6C4F-9C78-2220E8563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191" y="2015583"/>
            <a:ext cx="4387021" cy="393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3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2834F-1868-A24C-A340-6018977C7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Application: Motion Planning and Robotics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A3C55-D5D9-B84F-A64F-F3D22142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78" y="2073083"/>
            <a:ext cx="7732643" cy="39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98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C7B4-ED5E-2445-AEE8-4AFD7C83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Application: Shape Analysis and Computer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2F1C0-B3F8-C542-9559-AD61D3F83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440" y="2302720"/>
            <a:ext cx="4761119" cy="37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3756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186</TotalTime>
  <Words>296</Words>
  <Application>Microsoft Macintosh PowerPoint</Application>
  <PresentationFormat>On-screen Show (4:3)</PresentationFormat>
  <Paragraphs>45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Default Theme</vt:lpstr>
      <vt:lpstr>Computational Geometry</vt:lpstr>
      <vt:lpstr>Definition</vt:lpstr>
      <vt:lpstr>Application: Location Data</vt:lpstr>
      <vt:lpstr>Application: Science</vt:lpstr>
      <vt:lpstr>Application: Geographic Information Systems (GIS)</vt:lpstr>
      <vt:lpstr>Application: Solid Modeling</vt:lpstr>
      <vt:lpstr>Application: Computer Graphics</vt:lpstr>
      <vt:lpstr>Application: Motion Planning and Robotics</vt:lpstr>
      <vt:lpstr>Application: Shape Analysis and Computer Vision</vt:lpstr>
      <vt:lpstr>Convexity</vt:lpstr>
      <vt:lpstr>Convex hull</vt:lpstr>
      <vt:lpstr>Convex hull</vt:lpstr>
      <vt:lpstr>Useful Primitives</vt:lpstr>
      <vt:lpstr>Useful Primitives</vt:lpstr>
      <vt:lpstr>Computing Orientations</vt:lpstr>
      <vt:lpstr>A First Convex Hull Algorithm</vt:lpstr>
      <vt:lpstr>Degeneracies</vt:lpstr>
      <vt:lpstr>Dealing with Degeneracies</vt:lpstr>
      <vt:lpstr>Robustness</vt:lpstr>
      <vt:lpstr>Floating Point Numbers are not exact</vt:lpstr>
      <vt:lpstr>Dealing with Robustness</vt:lpstr>
      <vt:lpstr>Real RAM Model</vt:lpstr>
      <vt:lpstr>Real RAM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Geometry</dc:title>
  <dc:creator>Michael T Goodrich</dc:creator>
  <cp:lastModifiedBy>Michael T Goodrich</cp:lastModifiedBy>
  <cp:revision>10</cp:revision>
  <dcterms:created xsi:type="dcterms:W3CDTF">2020-03-27T17:58:51Z</dcterms:created>
  <dcterms:modified xsi:type="dcterms:W3CDTF">2020-03-27T21:05:16Z</dcterms:modified>
</cp:coreProperties>
</file>