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84" r:id="rId2"/>
    <p:sldId id="290" r:id="rId3"/>
    <p:sldId id="330" r:id="rId4"/>
    <p:sldId id="331" r:id="rId5"/>
    <p:sldId id="347" r:id="rId6"/>
    <p:sldId id="332" r:id="rId7"/>
    <p:sldId id="333" r:id="rId8"/>
    <p:sldId id="348" r:id="rId9"/>
    <p:sldId id="349" r:id="rId10"/>
    <p:sldId id="350" r:id="rId11"/>
    <p:sldId id="351" r:id="rId12"/>
    <p:sldId id="352" r:id="rId13"/>
    <p:sldId id="353" r:id="rId14"/>
    <p:sldId id="338" r:id="rId15"/>
    <p:sldId id="343" r:id="rId16"/>
    <p:sldId id="344" r:id="rId17"/>
    <p:sldId id="345" r:id="rId18"/>
    <p:sldId id="346" r:id="rId19"/>
  </p:sldIdLst>
  <p:sldSz cx="9144000" cy="6858000" type="screen4x3"/>
  <p:notesSz cx="9240838" cy="6954838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1">
          <p15:clr>
            <a:srgbClr val="A4A3A4"/>
          </p15:clr>
        </p15:guide>
        <p15:guide id="2" pos="29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0"/>
    <a:srgbClr val="339933"/>
    <a:srgbClr val="CC99FF"/>
    <a:srgbClr val="9900CC"/>
    <a:srgbClr val="0000FF"/>
    <a:srgbClr val="FFCCCC"/>
    <a:srgbClr val="050000"/>
    <a:srgbClr val="FFFF00"/>
    <a:srgbClr val="2E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26" autoAdjust="0"/>
    <p:restoredTop sz="94626" autoAdjust="0"/>
  </p:normalViewPr>
  <p:slideViewPr>
    <p:cSldViewPr snapToGrid="0">
      <p:cViewPr varScale="1">
        <p:scale>
          <a:sx n="111" d="100"/>
          <a:sy n="111" d="100"/>
        </p:scale>
        <p:origin x="864" y="208"/>
      </p:cViewPr>
      <p:guideLst>
        <p:guide orient="horz" pos="2736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notesViewPr>
    <p:cSldViewPr snapToGrid="0">
      <p:cViewPr varScale="1">
        <p:scale>
          <a:sx n="55" d="100"/>
          <a:sy n="55" d="100"/>
        </p:scale>
        <p:origin x="-738" y="-84"/>
      </p:cViewPr>
      <p:guideLst>
        <p:guide orient="horz" pos="2191"/>
        <p:guide pos="29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C6FF9-7D93-43F5-81DB-5F63FCAB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3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1313" y="522288"/>
            <a:ext cx="3478212" cy="260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0313" y="3303588"/>
            <a:ext cx="678021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065C6-FF07-492C-8A92-484B3B7C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7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595474-2841-4CC7-A7FE-C32DD37E6891}" type="slidenum">
              <a:rPr lang="en-US" sz="13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2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8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2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6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6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4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6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0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8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0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FD320-7862-408F-92F5-EB4E7D07CBD5}" type="slidenum">
              <a:rPr lang="en-US" sz="13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8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BA82-71BE-4D11-8FA6-5B3C2EB63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3E9F-31DA-401B-8FB0-B3FB98305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CF55-7DE1-480D-A160-174E47444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C7A8-2BBC-4451-A339-F0A8CD45F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0F1F-A814-4D10-998A-EA4E6C5B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B16-51F7-4B38-B282-5F22C5DEE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ABDE-1D79-4792-BCC7-A227A2B02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9444-3CFB-40EC-B6ED-6ADB5F425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61E9-7185-4684-B7B4-ACD531FC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A0A3-2E22-467F-8A10-94D3684C3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6F1E-55FD-4C53-856C-605AA4B29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2/27/20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C91355-9562-4D7B-86F4-42C912D7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63551C-0CA9-4033-A4A0-5B80DF7B09D1}" type="slidenum">
              <a:rPr lang="en-US" sz="14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Computational Geometry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4582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>
                <a:solidFill>
                  <a:schemeClr val="accent2"/>
                </a:solidFill>
              </a:rPr>
              <a:t>Delaunay Triangulations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Michael Goodrich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with slides from Carola Wenk and David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Eppstein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1" t="20939" r="6082" b="11439"/>
          <a:stretch/>
        </p:blipFill>
        <p:spPr>
          <a:xfrm>
            <a:off x="3461657" y="1534884"/>
            <a:ext cx="2460171" cy="2634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0C0544-2DD2-F6D0-FF9B-FA7F91F4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661E9-7185-4684-B7B4-ACD531FCAF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57953-6B48-5B31-8457-61941420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" y="763928"/>
            <a:ext cx="9023382" cy="5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69C69-577E-7389-B653-6F145EA4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661E9-7185-4684-B7B4-ACD531FCAF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ACF12-A25B-CB38-694A-9C77C0CA4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7" y="561658"/>
            <a:ext cx="9038869" cy="58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1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EEAF3B-9207-19C2-101B-009B8D7F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661E9-7185-4684-B7B4-ACD531FCAF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2A49F-330C-DED2-ECE1-C35FFB265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7" y="152400"/>
            <a:ext cx="8972120" cy="3921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619E9E-06EB-20E2-0185-FF18809F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79" t="21389" r="3062"/>
          <a:stretch/>
        </p:blipFill>
        <p:spPr>
          <a:xfrm>
            <a:off x="2377125" y="4074289"/>
            <a:ext cx="5038871" cy="27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8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F7A08A-D1F8-FDB8-DF38-E667B76C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661E9-7185-4684-B7B4-ACD531FCAF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F23A0-5A1C-1E7F-2459-07BC61E0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" y="497711"/>
            <a:ext cx="9072022" cy="58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All Nearest Neighbors</a:t>
            </a:r>
            <a:endParaRPr lang="en-US" sz="2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8463"/>
            <a:ext cx="7872984" cy="2852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</a:rPr>
              <a:t>All nearest neighbors:</a:t>
            </a:r>
            <a:r>
              <a:rPr lang="en-US" sz="2000" dirty="0"/>
              <a:t> Find for each </a:t>
            </a:r>
            <a:r>
              <a:rPr lang="en-US" sz="2000" i="1" dirty="0" err="1">
                <a:solidFill>
                  <a:srgbClr val="008380"/>
                </a:solidFill>
              </a:rPr>
              <a:t>p</a:t>
            </a:r>
            <a:r>
              <a:rPr lang="en-US" sz="2000" dirty="0" err="1">
                <a:solidFill>
                  <a:srgbClr val="008380"/>
                </a:solidFill>
                <a:sym typeface="Symbol"/>
              </a:rPr>
              <a:t></a:t>
            </a:r>
            <a:r>
              <a:rPr lang="en-US" sz="2000" i="1" dirty="0" err="1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ym typeface="Symbol"/>
              </a:rPr>
              <a:t> its nearest neighbor </a:t>
            </a:r>
            <a:r>
              <a:rPr lang="en-US" sz="2000" i="1" dirty="0" err="1">
                <a:solidFill>
                  <a:srgbClr val="008380"/>
                </a:solidFill>
                <a:sym typeface="Symbol"/>
              </a:rPr>
              <a:t>q</a:t>
            </a:r>
            <a:r>
              <a:rPr lang="en-US" sz="2000" dirty="0" err="1">
                <a:solidFill>
                  <a:srgbClr val="008380"/>
                </a:solidFill>
                <a:sym typeface="Symbol"/>
              </a:rPr>
              <a:t></a:t>
            </a:r>
            <a:r>
              <a:rPr lang="en-US" sz="2000" i="1" dirty="0" err="1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ym typeface="Symbol"/>
              </a:rPr>
              <a:t>; </a:t>
            </a:r>
            <a:r>
              <a:rPr lang="en-US" sz="2000" i="1" dirty="0" err="1">
                <a:solidFill>
                  <a:srgbClr val="008380"/>
                </a:solidFill>
                <a:sym typeface="Symbol"/>
              </a:rPr>
              <a:t>q</a:t>
            </a:r>
            <a:r>
              <a:rPr lang="en-US" sz="2000" dirty="0" err="1">
                <a:solidFill>
                  <a:srgbClr val="008380"/>
                </a:solidFill>
                <a:sym typeface="Symbol"/>
              </a:rPr>
              <a:t></a:t>
            </a:r>
            <a:r>
              <a:rPr lang="en-US" sz="2000" i="1" dirty="0" err="1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ym typeface="Symbol"/>
              </a:rPr>
              <a:t>.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600" b="1" dirty="0"/>
          </a:p>
          <a:p>
            <a:pPr lvl="1" eaLnBrk="1" hangingPunct="1">
              <a:lnSpc>
                <a:spcPct val="80000"/>
              </a:lnSpc>
            </a:pPr>
            <a:r>
              <a:rPr lang="en-US" sz="1600" b="1" dirty="0"/>
              <a:t>Empty circle property: </a:t>
            </a:r>
            <a:r>
              <a:rPr lang="en-US" sz="1600" i="1" dirty="0" err="1">
                <a:solidFill>
                  <a:srgbClr val="008380"/>
                </a:solidFill>
              </a:rPr>
              <a:t>p,q</a:t>
            </a:r>
            <a:r>
              <a:rPr lang="en-US" sz="1600" dirty="0" err="1">
                <a:solidFill>
                  <a:srgbClr val="008380"/>
                </a:solidFill>
                <a:sym typeface="Symbol"/>
              </a:rPr>
              <a:t></a:t>
            </a:r>
            <a:r>
              <a:rPr lang="en-US" sz="1600" i="1" dirty="0" err="1">
                <a:solidFill>
                  <a:srgbClr val="008380"/>
                </a:solidFill>
                <a:sym typeface="Symbol"/>
              </a:rPr>
              <a:t>P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 </a:t>
            </a:r>
            <a:r>
              <a:rPr lang="en-US" sz="1600" dirty="0">
                <a:sym typeface="Symbol"/>
              </a:rPr>
              <a:t>are connected by an edge in </a:t>
            </a:r>
            <a:r>
              <a:rPr lang="en-US" sz="1600" dirty="0">
                <a:solidFill>
                  <a:srgbClr val="008380"/>
                </a:solidFill>
                <a:sym typeface="Symbol"/>
              </a:rPr>
              <a:t>DT(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16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1600" dirty="0">
                <a:sym typeface="Symbol"/>
              </a:rPr>
              <a:t> </a:t>
            </a:r>
            <a:br>
              <a:rPr lang="en-US" sz="1600" dirty="0">
                <a:sym typeface="Symbol"/>
              </a:rPr>
            </a:br>
            <a:r>
              <a:rPr lang="en-US" sz="1600" dirty="0">
                <a:sym typeface="Symbol"/>
              </a:rPr>
              <a:t> there exists an empty circle passing through </a:t>
            </a:r>
            <a:r>
              <a:rPr lang="en-US" sz="1600" i="1" dirty="0">
                <a:solidFill>
                  <a:srgbClr val="008380"/>
                </a:solidFill>
              </a:rPr>
              <a:t>p </a:t>
            </a:r>
            <a:r>
              <a:rPr lang="en-US" sz="1600" dirty="0">
                <a:sym typeface="Symbol"/>
              </a:rPr>
              <a:t>and 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q</a:t>
            </a:r>
            <a:r>
              <a:rPr lang="en-US" sz="1600" dirty="0">
                <a:sym typeface="Symbol"/>
              </a:rPr>
              <a:t>.</a:t>
            </a:r>
            <a:br>
              <a:rPr lang="en-US" sz="1600" dirty="0">
                <a:sym typeface="Symbol"/>
              </a:rPr>
            </a:br>
            <a:r>
              <a:rPr lang="en-US" sz="1600" b="1" dirty="0">
                <a:sym typeface="Symbol"/>
              </a:rPr>
              <a:t>Proof: </a:t>
            </a:r>
            <a:r>
              <a:rPr lang="en-US" sz="1600" dirty="0">
                <a:sym typeface="Symbol"/>
              </a:rPr>
              <a:t>“”: For the Delaunay edge </a:t>
            </a:r>
            <a:r>
              <a:rPr lang="en-US" sz="1600" i="1" dirty="0" err="1">
                <a:solidFill>
                  <a:srgbClr val="008380"/>
                </a:solidFill>
              </a:rPr>
              <a:t>pq</a:t>
            </a:r>
            <a:r>
              <a:rPr lang="en-US" sz="1600" i="1" dirty="0">
                <a:solidFill>
                  <a:srgbClr val="008380"/>
                </a:solidFill>
              </a:rPr>
              <a:t> </a:t>
            </a:r>
            <a:r>
              <a:rPr lang="en-US" sz="1600" dirty="0">
                <a:sym typeface="Symbol"/>
              </a:rPr>
              <a:t>there must be a </a:t>
            </a:r>
            <a:r>
              <a:rPr lang="en-US" sz="1600" dirty="0" err="1">
                <a:sym typeface="Symbol"/>
              </a:rPr>
              <a:t>Voronoi</a:t>
            </a:r>
            <a:r>
              <a:rPr lang="en-US" sz="1600" dirty="0">
                <a:sym typeface="Symbol"/>
              </a:rPr>
              <a:t> edge. </a:t>
            </a:r>
            <a:br>
              <a:rPr lang="en-US" sz="1600" dirty="0">
                <a:sym typeface="Symbol"/>
              </a:rPr>
            </a:br>
            <a:r>
              <a:rPr lang="en-US" sz="1600" dirty="0">
                <a:sym typeface="Symbol"/>
              </a:rPr>
              <a:t>Center a circle through </a:t>
            </a:r>
            <a:r>
              <a:rPr lang="en-US" sz="1600" i="1" dirty="0">
                <a:solidFill>
                  <a:srgbClr val="008380"/>
                </a:solidFill>
              </a:rPr>
              <a:t>p </a:t>
            </a:r>
            <a:r>
              <a:rPr lang="en-US" sz="1600" dirty="0">
                <a:sym typeface="Symbol"/>
              </a:rPr>
              <a:t>and 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q</a:t>
            </a:r>
            <a:r>
              <a:rPr lang="en-US" sz="1600" dirty="0">
                <a:sym typeface="Symbol"/>
              </a:rPr>
              <a:t> at any point on the </a:t>
            </a:r>
            <a:r>
              <a:rPr lang="en-US" sz="1600" dirty="0" err="1">
                <a:sym typeface="Symbol"/>
              </a:rPr>
              <a:t>Voronoi</a:t>
            </a:r>
            <a:r>
              <a:rPr lang="en-US" sz="1600" dirty="0">
                <a:sym typeface="Symbol"/>
              </a:rPr>
              <a:t> edge, </a:t>
            </a:r>
            <a:br>
              <a:rPr lang="en-US" sz="1600" dirty="0">
                <a:sym typeface="Symbol"/>
              </a:rPr>
            </a:br>
            <a:r>
              <a:rPr lang="en-US" sz="1600" dirty="0">
                <a:sym typeface="Symbol"/>
              </a:rPr>
              <a:t>this circle must be empty. </a:t>
            </a:r>
            <a:br>
              <a:rPr lang="en-US" sz="1600" dirty="0">
                <a:sym typeface="Symbol"/>
              </a:rPr>
            </a:br>
            <a:r>
              <a:rPr lang="en-US" sz="1600" dirty="0">
                <a:sym typeface="Symbol"/>
              </a:rPr>
              <a:t>“”: If there is an empty circle through </a:t>
            </a:r>
            <a:r>
              <a:rPr lang="en-US" sz="1600" i="1" dirty="0">
                <a:solidFill>
                  <a:srgbClr val="008380"/>
                </a:solidFill>
              </a:rPr>
              <a:t>p </a:t>
            </a:r>
            <a:r>
              <a:rPr lang="en-US" sz="1600" dirty="0">
                <a:sym typeface="Symbol"/>
              </a:rPr>
              <a:t>and 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q</a:t>
            </a:r>
            <a:r>
              <a:rPr lang="en-US" sz="1600" dirty="0">
                <a:sym typeface="Symbol"/>
              </a:rPr>
              <a:t>, then its center </a:t>
            </a:r>
            <a:r>
              <a:rPr lang="en-US" sz="1600" i="1" dirty="0">
                <a:solidFill>
                  <a:srgbClr val="008380"/>
                </a:solidFill>
              </a:rPr>
              <a:t>c </a:t>
            </a:r>
            <a:br>
              <a:rPr lang="en-US" sz="1600" i="1" dirty="0">
                <a:solidFill>
                  <a:srgbClr val="008380"/>
                </a:solidFill>
              </a:rPr>
            </a:br>
            <a:r>
              <a:rPr lang="en-US" sz="1600" dirty="0">
                <a:sym typeface="Symbol"/>
              </a:rPr>
              <a:t>has to lie on the </a:t>
            </a:r>
            <a:r>
              <a:rPr lang="en-US" sz="1600" dirty="0" err="1">
                <a:sym typeface="Symbol"/>
              </a:rPr>
              <a:t>Voronoi</a:t>
            </a:r>
            <a:r>
              <a:rPr lang="en-US" sz="1600" dirty="0">
                <a:sym typeface="Symbol"/>
              </a:rPr>
              <a:t> edge because it is equidistant to </a:t>
            </a:r>
            <a:r>
              <a:rPr lang="en-US" sz="1600" i="1" dirty="0">
                <a:solidFill>
                  <a:srgbClr val="008380"/>
                </a:solidFill>
              </a:rPr>
              <a:t>p </a:t>
            </a:r>
            <a:r>
              <a:rPr lang="en-US" sz="1600" dirty="0">
                <a:sym typeface="Symbol"/>
              </a:rPr>
              <a:t>and 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q</a:t>
            </a:r>
            <a:r>
              <a:rPr lang="en-US" sz="1600" dirty="0">
                <a:sym typeface="Symbol"/>
              </a:rPr>
              <a:t> </a:t>
            </a:r>
            <a:br>
              <a:rPr lang="en-US" sz="1600" dirty="0">
                <a:sym typeface="Symbol"/>
              </a:rPr>
            </a:br>
            <a:r>
              <a:rPr lang="en-US" sz="1600" dirty="0">
                <a:sym typeface="Symbol"/>
              </a:rPr>
              <a:t>and there is no site closer to </a:t>
            </a:r>
            <a:r>
              <a:rPr lang="en-US" sz="1600" i="1" dirty="0">
                <a:solidFill>
                  <a:srgbClr val="008380"/>
                </a:solidFill>
              </a:rPr>
              <a:t>c</a:t>
            </a:r>
            <a:r>
              <a:rPr lang="en-US" sz="1600" dirty="0">
                <a:sym typeface="Symbol"/>
              </a:rPr>
              <a:t>.</a:t>
            </a:r>
            <a:endParaRPr lang="en-US" sz="1600" b="1" dirty="0">
              <a:sym typeface="Symbol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b="1" dirty="0"/>
          </a:p>
          <a:p>
            <a:pPr lvl="1" eaLnBrk="1" hangingPunct="1">
              <a:lnSpc>
                <a:spcPct val="80000"/>
              </a:lnSpc>
            </a:pPr>
            <a:r>
              <a:rPr lang="en-US" sz="1600" b="1" dirty="0"/>
              <a:t>Claim: </a:t>
            </a:r>
            <a:r>
              <a:rPr lang="en-US" sz="1600" dirty="0"/>
              <a:t>In </a:t>
            </a:r>
            <a:r>
              <a:rPr lang="en-US" sz="1600" dirty="0">
                <a:solidFill>
                  <a:srgbClr val="008380"/>
                </a:solidFill>
                <a:sym typeface="Symbol"/>
              </a:rPr>
              <a:t>DT(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16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1600" dirty="0">
                <a:sym typeface="Symbol"/>
              </a:rPr>
              <a:t>, e</a:t>
            </a:r>
            <a:r>
              <a:rPr lang="en-US" sz="1600" dirty="0"/>
              <a:t>very </a:t>
            </a:r>
            <a:r>
              <a:rPr lang="en-US" sz="1600" i="1" dirty="0" err="1">
                <a:solidFill>
                  <a:srgbClr val="008380"/>
                </a:solidFill>
              </a:rPr>
              <a:t>p</a:t>
            </a:r>
            <a:r>
              <a:rPr lang="en-US" sz="1600" dirty="0" err="1">
                <a:solidFill>
                  <a:srgbClr val="008380"/>
                </a:solidFill>
                <a:sym typeface="Symbol"/>
              </a:rPr>
              <a:t></a:t>
            </a:r>
            <a:r>
              <a:rPr lang="en-US" sz="1600" i="1" dirty="0" err="1">
                <a:solidFill>
                  <a:srgbClr val="008380"/>
                </a:solidFill>
                <a:sym typeface="Symbol"/>
              </a:rPr>
              <a:t>P</a:t>
            </a:r>
            <a:r>
              <a:rPr lang="en-US" sz="1600" dirty="0">
                <a:sym typeface="Symbol"/>
              </a:rPr>
              <a:t> is adjacent to its nearest neighbors.</a:t>
            </a:r>
            <a:br>
              <a:rPr lang="en-US" sz="1600" dirty="0">
                <a:sym typeface="Symbol"/>
              </a:rPr>
            </a:br>
            <a:r>
              <a:rPr lang="en-US" sz="1600" b="1" dirty="0">
                <a:sym typeface="Symbol"/>
              </a:rPr>
              <a:t>Proof: </a:t>
            </a:r>
            <a:r>
              <a:rPr lang="en-US" sz="1600" dirty="0">
                <a:sym typeface="Symbol"/>
              </a:rPr>
              <a:t>Let </a:t>
            </a:r>
            <a:r>
              <a:rPr lang="en-US" sz="1600" i="1" dirty="0" err="1">
                <a:solidFill>
                  <a:srgbClr val="008380"/>
                </a:solidFill>
                <a:sym typeface="Symbol"/>
              </a:rPr>
              <a:t>q</a:t>
            </a:r>
            <a:r>
              <a:rPr lang="en-US" sz="1600" dirty="0" err="1">
                <a:solidFill>
                  <a:srgbClr val="008380"/>
                </a:solidFill>
                <a:sym typeface="Symbol"/>
              </a:rPr>
              <a:t></a:t>
            </a:r>
            <a:r>
              <a:rPr lang="en-US" sz="1600" i="1" dirty="0" err="1">
                <a:solidFill>
                  <a:srgbClr val="008380"/>
                </a:solidFill>
                <a:sym typeface="Symbol"/>
              </a:rPr>
              <a:t>P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 </a:t>
            </a:r>
            <a:r>
              <a:rPr lang="en-US" sz="1600" dirty="0">
                <a:sym typeface="Symbol"/>
              </a:rPr>
              <a:t>be a nearest neighbor adjacent to </a:t>
            </a:r>
            <a:r>
              <a:rPr lang="en-US" sz="1600" i="1" dirty="0">
                <a:solidFill>
                  <a:srgbClr val="008380"/>
                </a:solidFill>
              </a:rPr>
              <a:t>p</a:t>
            </a:r>
            <a:r>
              <a:rPr lang="en-US" sz="1600" dirty="0">
                <a:sym typeface="Symbol"/>
              </a:rPr>
              <a:t> in </a:t>
            </a:r>
            <a:r>
              <a:rPr lang="en-US" sz="1600" dirty="0">
                <a:solidFill>
                  <a:srgbClr val="008380"/>
                </a:solidFill>
                <a:sym typeface="Symbol"/>
              </a:rPr>
              <a:t>DT(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16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1600" dirty="0">
                <a:sym typeface="Symbol"/>
              </a:rPr>
              <a:t>. Then</a:t>
            </a:r>
            <a:br>
              <a:rPr lang="en-US" sz="1600" dirty="0">
                <a:sym typeface="Symbol"/>
              </a:rPr>
            </a:br>
            <a:r>
              <a:rPr lang="en-US" sz="1600" dirty="0">
                <a:sym typeface="Symbol"/>
              </a:rPr>
              <a:t>the circle centered at </a:t>
            </a:r>
            <a:r>
              <a:rPr lang="en-US" sz="1600" i="1" dirty="0">
                <a:solidFill>
                  <a:srgbClr val="008380"/>
                </a:solidFill>
              </a:rPr>
              <a:t>p </a:t>
            </a:r>
            <a:r>
              <a:rPr lang="en-US" sz="1600" dirty="0">
                <a:sym typeface="Symbol"/>
              </a:rPr>
              <a:t>with 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q</a:t>
            </a:r>
            <a:r>
              <a:rPr lang="en-US" sz="1600" dirty="0">
                <a:sym typeface="Symbol"/>
              </a:rPr>
              <a:t> on its boundary has to be empty, so </a:t>
            </a:r>
            <a:br>
              <a:rPr lang="en-US" sz="1600" dirty="0">
                <a:sym typeface="Symbol"/>
              </a:rPr>
            </a:br>
            <a:r>
              <a:rPr lang="en-US" sz="1600" dirty="0">
                <a:sym typeface="Symbol"/>
              </a:rPr>
              <a:t>the circle with diameter </a:t>
            </a:r>
            <a:r>
              <a:rPr lang="en-US" sz="1600" i="1" dirty="0" err="1">
                <a:solidFill>
                  <a:srgbClr val="008380"/>
                </a:solidFill>
              </a:rPr>
              <a:t>pq</a:t>
            </a:r>
            <a:r>
              <a:rPr lang="en-US" sz="1600" i="1" dirty="0">
                <a:solidFill>
                  <a:srgbClr val="008380"/>
                </a:solidFill>
              </a:rPr>
              <a:t> </a:t>
            </a:r>
            <a:r>
              <a:rPr lang="en-US" sz="1600" dirty="0">
                <a:sym typeface="Symbol"/>
              </a:rPr>
              <a:t>is empty and </a:t>
            </a:r>
            <a:r>
              <a:rPr lang="en-US" sz="1600" i="1" dirty="0" err="1">
                <a:solidFill>
                  <a:srgbClr val="008380"/>
                </a:solidFill>
              </a:rPr>
              <a:t>pq</a:t>
            </a:r>
            <a:r>
              <a:rPr lang="en-US" sz="1600" i="1" dirty="0">
                <a:solidFill>
                  <a:srgbClr val="008380"/>
                </a:solidFill>
              </a:rPr>
              <a:t> </a:t>
            </a:r>
            <a:r>
              <a:rPr lang="en-US" sz="1600" dirty="0">
                <a:sym typeface="Symbol"/>
              </a:rPr>
              <a:t>is a Delaunay edge.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sym typeface="Symbol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/>
              <a:t>Algorithm: </a:t>
            </a:r>
            <a:r>
              <a:rPr lang="en-US" sz="1600" dirty="0">
                <a:sym typeface="Symbol"/>
              </a:rPr>
              <a:t>Find all nearest neighbors in </a:t>
            </a:r>
            <a:r>
              <a:rPr lang="en-US" sz="1600" dirty="0">
                <a:solidFill>
                  <a:srgbClr val="008380"/>
                </a:solidFill>
                <a:sym typeface="Symbol"/>
              </a:rPr>
              <a:t>O(</a:t>
            </a:r>
            <a:r>
              <a:rPr lang="en-US" sz="16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16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1600" dirty="0">
                <a:sym typeface="Symbol"/>
              </a:rPr>
              <a:t> time: Check for </a:t>
            </a:r>
            <a:br>
              <a:rPr lang="en-US" sz="1600" dirty="0">
                <a:sym typeface="Symbol"/>
              </a:rPr>
            </a:br>
            <a:r>
              <a:rPr lang="en-US" sz="1600" dirty="0">
                <a:sym typeface="Symbol"/>
              </a:rPr>
              <a:t>each </a:t>
            </a:r>
            <a:r>
              <a:rPr lang="en-US" sz="1600" i="1" dirty="0" err="1">
                <a:solidFill>
                  <a:srgbClr val="008380"/>
                </a:solidFill>
              </a:rPr>
              <a:t>p</a:t>
            </a:r>
            <a:r>
              <a:rPr lang="en-US" sz="1600" dirty="0" err="1">
                <a:solidFill>
                  <a:srgbClr val="008380"/>
                </a:solidFill>
                <a:sym typeface="Symbol"/>
              </a:rPr>
              <a:t></a:t>
            </a:r>
            <a:r>
              <a:rPr lang="en-US" sz="1600" i="1" dirty="0" err="1">
                <a:solidFill>
                  <a:srgbClr val="008380"/>
                </a:solidFill>
                <a:sym typeface="Symbol"/>
              </a:rPr>
              <a:t>P</a:t>
            </a:r>
            <a:r>
              <a:rPr lang="en-US" sz="1600" dirty="0">
                <a:sym typeface="Symbol"/>
              </a:rPr>
              <a:t> all points connected to </a:t>
            </a:r>
            <a:r>
              <a:rPr lang="en-US" sz="1600" i="1" dirty="0">
                <a:solidFill>
                  <a:srgbClr val="008380"/>
                </a:solidFill>
              </a:rPr>
              <a:t>p</a:t>
            </a:r>
            <a:r>
              <a:rPr lang="en-US" sz="1600" dirty="0">
                <a:sym typeface="Symbol"/>
              </a:rPr>
              <a:t> with a Delaunay edge. </a:t>
            </a:r>
          </a:p>
        </p:txBody>
      </p:sp>
      <p:sp>
        <p:nvSpPr>
          <p:cNvPr id="9" name="Oval 8"/>
          <p:cNvSpPr/>
          <p:nvPr/>
        </p:nvSpPr>
        <p:spPr bwMode="auto">
          <a:xfrm flipV="1">
            <a:off x="7934200" y="2370487"/>
            <a:ext cx="124212" cy="124214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 flipV="1">
            <a:off x="7926098" y="3299381"/>
            <a:ext cx="124212" cy="124214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9" idx="0"/>
            <a:endCxn id="10" idx="4"/>
          </p:cNvCxnSpPr>
          <p:nvPr/>
        </p:nvCxnSpPr>
        <p:spPr bwMode="auto">
          <a:xfrm flipH="1">
            <a:off x="7988205" y="2494701"/>
            <a:ext cx="8102" cy="8046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7792956" y="2061356"/>
            <a:ext cx="466800" cy="523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kern="0" dirty="0">
                <a:solidFill>
                  <a:srgbClr val="000000"/>
                </a:solidFill>
                <a:latin typeface="Times New Roman"/>
                <a:sym typeface="Symbol"/>
              </a:rPr>
              <a:t>p</a:t>
            </a:r>
            <a:endParaRPr lang="en-US" sz="1400" i="1" dirty="0"/>
          </a:p>
        </p:txBody>
      </p:sp>
      <p:sp>
        <p:nvSpPr>
          <p:cNvPr id="15" name="Rectangle 14"/>
          <p:cNvSpPr/>
          <p:nvPr/>
        </p:nvSpPr>
        <p:spPr>
          <a:xfrm>
            <a:off x="7813133" y="3340691"/>
            <a:ext cx="466800" cy="523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kern="0" dirty="0">
                <a:solidFill>
                  <a:srgbClr val="000000"/>
                </a:solidFill>
                <a:latin typeface="Times New Roman"/>
                <a:sym typeface="Symbol"/>
              </a:rPr>
              <a:t>q</a:t>
            </a:r>
            <a:endParaRPr lang="en-US" sz="1400" i="1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669210" y="2904922"/>
            <a:ext cx="79792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445535" y="1936876"/>
            <a:ext cx="179570" cy="989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454987" y="2913026"/>
            <a:ext cx="498200" cy="76147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 flipV="1">
            <a:off x="9004859" y="2582460"/>
            <a:ext cx="77768" cy="7776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0" idx="5"/>
          </p:cNvCxnSpPr>
          <p:nvPr/>
        </p:nvCxnSpPr>
        <p:spPr bwMode="auto">
          <a:xfrm flipV="1">
            <a:off x="8032120" y="2633663"/>
            <a:ext cx="992818" cy="68390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9" idx="7"/>
            <a:endCxn id="24" idx="2"/>
          </p:cNvCxnSpPr>
          <p:nvPr/>
        </p:nvCxnSpPr>
        <p:spPr bwMode="auto">
          <a:xfrm>
            <a:off x="8040222" y="2476511"/>
            <a:ext cx="964636" cy="14483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 flipV="1">
            <a:off x="7183525" y="3181918"/>
            <a:ext cx="77768" cy="7776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7096753" y="2370271"/>
            <a:ext cx="577858" cy="5319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endCxn id="10" idx="2"/>
          </p:cNvCxnSpPr>
          <p:nvPr/>
        </p:nvCxnSpPr>
        <p:spPr bwMode="auto">
          <a:xfrm>
            <a:off x="7257146" y="3235285"/>
            <a:ext cx="668952" cy="12620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3" idx="5"/>
            <a:endCxn id="9" idx="1"/>
          </p:cNvCxnSpPr>
          <p:nvPr/>
        </p:nvCxnSpPr>
        <p:spPr bwMode="auto">
          <a:xfrm flipV="1">
            <a:off x="7249903" y="2476511"/>
            <a:ext cx="702487" cy="7167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7588202" y="2913024"/>
            <a:ext cx="76956" cy="61161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80" name="Group 3079"/>
          <p:cNvGrpSpPr>
            <a:grpSpLocks noChangeAspect="1"/>
          </p:cNvGrpSpPr>
          <p:nvPr/>
        </p:nvGrpSpPr>
        <p:grpSpPr>
          <a:xfrm>
            <a:off x="7073800" y="2306811"/>
            <a:ext cx="1146263" cy="1146263"/>
            <a:chOff x="7308850" y="3432175"/>
            <a:chExt cx="914400" cy="914400"/>
          </a:xfrm>
        </p:grpSpPr>
        <p:sp>
          <p:nvSpPr>
            <p:cNvPr id="3073" name="Oval 3072"/>
            <p:cNvSpPr>
              <a:spLocks noChangeAspect="1"/>
            </p:cNvSpPr>
            <p:nvPr/>
          </p:nvSpPr>
          <p:spPr bwMode="auto">
            <a:xfrm>
              <a:off x="7308850" y="3432175"/>
              <a:ext cx="914400" cy="91440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5-Point Star 3078"/>
            <p:cNvSpPr/>
            <p:nvPr/>
          </p:nvSpPr>
          <p:spPr bwMode="auto">
            <a:xfrm>
              <a:off x="7766050" y="3889375"/>
              <a:ext cx="45719" cy="45719"/>
            </a:xfrm>
            <a:prstGeom prst="star5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7786668" y="2228506"/>
            <a:ext cx="1297474" cy="1297474"/>
            <a:chOff x="7308850" y="3432175"/>
            <a:chExt cx="914400" cy="914400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7308850" y="3432175"/>
              <a:ext cx="914400" cy="914400"/>
            </a:xfrm>
            <a:prstGeom prst="ellipse">
              <a:avLst/>
            </a:prstGeom>
            <a:noFill/>
            <a:ln w="6350">
              <a:solidFill>
                <a:srgbClr val="33CC33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5-Point Star 75"/>
            <p:cNvSpPr/>
            <p:nvPr/>
          </p:nvSpPr>
          <p:spPr bwMode="auto">
            <a:xfrm>
              <a:off x="7766050" y="3889375"/>
              <a:ext cx="45719" cy="45719"/>
            </a:xfrm>
            <a:prstGeom prst="star5">
              <a:avLst/>
            </a:prstGeom>
            <a:solidFill>
              <a:srgbClr val="33CC33"/>
            </a:solidFill>
            <a:ln w="6350">
              <a:solidFill>
                <a:srgbClr val="33CC33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7324924" y="2386469"/>
            <a:ext cx="996398" cy="996398"/>
            <a:chOff x="7308850" y="3432175"/>
            <a:chExt cx="914400" cy="914400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7308850" y="3432175"/>
              <a:ext cx="914400" cy="914400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5-Point Star 107"/>
            <p:cNvSpPr/>
            <p:nvPr/>
          </p:nvSpPr>
          <p:spPr bwMode="auto">
            <a:xfrm>
              <a:off x="7766050" y="3889375"/>
              <a:ext cx="45719" cy="45719"/>
            </a:xfrm>
            <a:prstGeom prst="star5">
              <a:avLst/>
            </a:prstGeom>
            <a:solidFill>
              <a:srgbClr val="FFC000"/>
            </a:solidFill>
            <a:ln w="6350">
              <a:solidFill>
                <a:srgbClr val="FFC000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7482892" y="2402671"/>
            <a:ext cx="972097" cy="972097"/>
            <a:chOff x="7308850" y="3432175"/>
            <a:chExt cx="914400" cy="914400"/>
          </a:xfrm>
        </p:grpSpPr>
        <p:sp>
          <p:nvSpPr>
            <p:cNvPr id="113" name="Oval 112"/>
            <p:cNvSpPr>
              <a:spLocks noChangeAspect="1"/>
            </p:cNvSpPr>
            <p:nvPr/>
          </p:nvSpPr>
          <p:spPr bwMode="auto">
            <a:xfrm>
              <a:off x="7308850" y="3432175"/>
              <a:ext cx="914400" cy="914400"/>
            </a:xfrm>
            <a:prstGeom prst="ellipse">
              <a:avLst/>
            </a:prstGeom>
            <a:noFill/>
            <a:ln w="6350">
              <a:solidFill>
                <a:srgbClr val="66FFCC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5-Point Star 113"/>
            <p:cNvSpPr/>
            <p:nvPr/>
          </p:nvSpPr>
          <p:spPr bwMode="auto">
            <a:xfrm>
              <a:off x="7766050" y="3889375"/>
              <a:ext cx="45719" cy="45719"/>
            </a:xfrm>
            <a:prstGeom prst="star5">
              <a:avLst/>
            </a:prstGeom>
            <a:solidFill>
              <a:srgbClr val="66FFCC"/>
            </a:solidFill>
            <a:ln w="6350">
              <a:solidFill>
                <a:srgbClr val="66FFCC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Oval 118"/>
          <p:cNvSpPr>
            <a:spLocks noChangeAspect="1"/>
          </p:cNvSpPr>
          <p:nvPr/>
        </p:nvSpPr>
        <p:spPr bwMode="auto">
          <a:xfrm>
            <a:off x="7379870" y="3743791"/>
            <a:ext cx="1146263" cy="1146263"/>
          </a:xfrm>
          <a:prstGeom prst="ellipse">
            <a:avLst/>
          </a:prstGeom>
          <a:noFill/>
          <a:ln w="6350">
            <a:solidFill>
              <a:srgbClr val="C00000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 bwMode="auto">
          <a:xfrm flipV="1">
            <a:off x="7943243" y="4325198"/>
            <a:ext cx="64007" cy="6400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 bwMode="auto">
          <a:xfrm flipV="1">
            <a:off x="8490931" y="4329961"/>
            <a:ext cx="64007" cy="6400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 bwMode="auto">
          <a:xfrm>
            <a:off x="7968658" y="4059518"/>
            <a:ext cx="559074" cy="559074"/>
          </a:xfrm>
          <a:prstGeom prst="ellipse">
            <a:avLst/>
          </a:prstGeom>
          <a:noFill/>
          <a:ln w="6350">
            <a:solidFill>
              <a:srgbClr val="C00000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4" name="Straight Connector 3113"/>
          <p:cNvCxnSpPr>
            <a:stCxn id="117" idx="6"/>
            <a:endCxn id="121" idx="2"/>
          </p:cNvCxnSpPr>
          <p:nvPr/>
        </p:nvCxnSpPr>
        <p:spPr bwMode="auto">
          <a:xfrm>
            <a:off x="8007250" y="4357202"/>
            <a:ext cx="483681" cy="4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Rectangle 125"/>
          <p:cNvSpPr/>
          <p:nvPr/>
        </p:nvSpPr>
        <p:spPr>
          <a:xfrm>
            <a:off x="8439878" y="4187121"/>
            <a:ext cx="466800" cy="523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kern="0" dirty="0">
                <a:solidFill>
                  <a:srgbClr val="000000"/>
                </a:solidFill>
                <a:latin typeface="Times New Roman"/>
                <a:sym typeface="Symbol"/>
              </a:rPr>
              <a:t>q</a:t>
            </a:r>
            <a:endParaRPr lang="en-US" sz="1400" i="1" dirty="0"/>
          </a:p>
        </p:txBody>
      </p:sp>
      <p:sp>
        <p:nvSpPr>
          <p:cNvPr id="127" name="Rectangle 126"/>
          <p:cNvSpPr/>
          <p:nvPr/>
        </p:nvSpPr>
        <p:spPr>
          <a:xfrm>
            <a:off x="7731199" y="419188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kern="0" dirty="0">
                <a:solidFill>
                  <a:srgbClr val="000000"/>
                </a:solidFill>
                <a:latin typeface="Times New Roman"/>
                <a:sym typeface="Symbol"/>
              </a:rPr>
              <a:t>p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536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  <p:bldP spid="119" grpId="0" animBg="1"/>
      <p:bldP spid="117" grpId="0" animBg="1"/>
      <p:bldP spid="121" grpId="0" animBg="1"/>
      <p:bldP spid="122" grpId="0" animBg="1"/>
      <p:bldP spid="126" grpId="0"/>
      <p:bldP spid="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DT and 3D CH</a:t>
            </a:r>
            <a:endParaRPr lang="en-US" sz="2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483"/>
            <a:ext cx="8031480" cy="15890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/>
              <a:t>Theorem: </a:t>
            </a:r>
            <a:r>
              <a:rPr lang="en-US" sz="2000" dirty="0"/>
              <a:t>Let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={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1</a:t>
            </a:r>
            <a:r>
              <a:rPr lang="en-US" sz="2000" dirty="0">
                <a:solidFill>
                  <a:srgbClr val="008380"/>
                </a:solidFill>
              </a:rPr>
              <a:t>,…,</a:t>
            </a:r>
            <a:r>
              <a:rPr lang="en-US" sz="2000" i="1" dirty="0" err="1">
                <a:solidFill>
                  <a:srgbClr val="008380"/>
                </a:solidFill>
              </a:rPr>
              <a:t>p</a:t>
            </a:r>
            <a:r>
              <a:rPr lang="en-US" sz="2000" i="1" baseline="-25000" dirty="0" err="1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} </a:t>
            </a:r>
            <a:r>
              <a:rPr lang="en-US" sz="2000" dirty="0"/>
              <a:t>with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=(</a:t>
            </a:r>
            <a:r>
              <a:rPr lang="en-US" sz="2000" i="1" dirty="0" err="1">
                <a:solidFill>
                  <a:srgbClr val="008380"/>
                </a:solidFill>
              </a:rPr>
              <a:t>a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,0)</a:t>
            </a:r>
            <a:r>
              <a:rPr lang="en-US" sz="2000" dirty="0"/>
              <a:t>. Let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30000" dirty="0">
                <a:solidFill>
                  <a:srgbClr val="008380"/>
                </a:solidFill>
              </a:rPr>
              <a:t>*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baseline="-25000" dirty="0">
                <a:solidFill>
                  <a:srgbClr val="008380"/>
                </a:solidFill>
              </a:rPr>
              <a:t> </a:t>
            </a:r>
            <a:r>
              <a:rPr lang="en-US" sz="2000" dirty="0">
                <a:solidFill>
                  <a:srgbClr val="008380"/>
                </a:solidFill>
              </a:rPr>
              <a:t>=(</a:t>
            </a:r>
            <a:r>
              <a:rPr lang="en-US" sz="2000" i="1" dirty="0" err="1">
                <a:solidFill>
                  <a:srgbClr val="008380"/>
                </a:solidFill>
              </a:rPr>
              <a:t>a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a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+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) </a:t>
            </a:r>
            <a:r>
              <a:rPr lang="en-US" sz="2000" dirty="0"/>
              <a:t>be the vertical projection of each point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/>
              <a:t> onto the paraboloid </a:t>
            </a:r>
            <a:r>
              <a:rPr lang="en-US" sz="2000" i="1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</a:t>
            </a:r>
            <a:r>
              <a:rPr lang="en-US" sz="2000" i="1" dirty="0">
                <a:solidFill>
                  <a:srgbClr val="008380"/>
                </a:solidFill>
              </a:rPr>
              <a:t>x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dirty="0">
                <a:solidFill>
                  <a:srgbClr val="008380"/>
                </a:solidFill>
              </a:rPr>
              <a:t>+</a:t>
            </a:r>
            <a:r>
              <a:rPr lang="en-US" sz="2000" i="1" dirty="0">
                <a:solidFill>
                  <a:srgbClr val="008380"/>
                </a:solidFill>
              </a:rPr>
              <a:t> y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dirty="0"/>
              <a:t>. Then </a:t>
            </a:r>
            <a:r>
              <a:rPr lang="en-US" sz="2000" dirty="0">
                <a:solidFill>
                  <a:srgbClr val="008380"/>
                </a:solidFill>
              </a:rPr>
              <a:t>DT(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)</a:t>
            </a:r>
            <a:r>
              <a:rPr lang="en-US" sz="2000" dirty="0"/>
              <a:t> is the orthogonal projection onto the plane </a:t>
            </a:r>
            <a:r>
              <a:rPr lang="en-US" sz="2000" i="1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=0</a:t>
            </a:r>
            <a:r>
              <a:rPr lang="en-US" sz="2000" dirty="0"/>
              <a:t> of the lower convex hull of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*={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*</a:t>
            </a:r>
            <a:r>
              <a:rPr lang="en-US" sz="2000" baseline="-25000" dirty="0">
                <a:solidFill>
                  <a:srgbClr val="008380"/>
                </a:solidFill>
              </a:rPr>
              <a:t>1</a:t>
            </a:r>
            <a:r>
              <a:rPr lang="en-US" sz="2000" dirty="0">
                <a:solidFill>
                  <a:srgbClr val="008380"/>
                </a:solidFill>
              </a:rPr>
              <a:t>,…,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*</a:t>
            </a:r>
            <a:r>
              <a:rPr lang="en-US" sz="2000" i="1" baseline="-25000" dirty="0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} </a:t>
            </a:r>
            <a:r>
              <a:rPr lang="en-US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13292" r="18638" b="24516"/>
          <a:stretch/>
        </p:blipFill>
        <p:spPr bwMode="auto">
          <a:xfrm>
            <a:off x="746149" y="3306924"/>
            <a:ext cx="2465223" cy="239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69300" r="21684" b="8776"/>
          <a:stretch/>
        </p:blipFill>
        <p:spPr bwMode="auto">
          <a:xfrm>
            <a:off x="5036692" y="5076749"/>
            <a:ext cx="2446758" cy="93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 bwMode="auto">
          <a:xfrm flipV="1">
            <a:off x="4189171" y="3028493"/>
            <a:ext cx="25636" cy="2916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t="6956" r="2069" b="8511"/>
          <a:stretch/>
        </p:blipFill>
        <p:spPr bwMode="auto">
          <a:xfrm>
            <a:off x="5061241" y="2428646"/>
            <a:ext cx="3212249" cy="35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432243" y="5720486"/>
            <a:ext cx="958291" cy="5266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triangl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91609" y="5947258"/>
            <a:ext cx="4425696" cy="21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4130" y="6225236"/>
            <a:ext cx="8422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Pictures generated with Hull2VD tool available at http://www.cs.mtu.edu/~shene/NSF-2/DM2-BETA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0589" y="531654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380"/>
                </a:solidFill>
              </a:rPr>
              <a:t>P</a:t>
            </a:r>
            <a:endParaRPr lang="en-US" sz="2000" dirty="0"/>
          </a:p>
        </p:txBody>
      </p:sp>
      <p:sp>
        <p:nvSpPr>
          <p:cNvPr id="68" name="Rectangle 67"/>
          <p:cNvSpPr/>
          <p:nvPr/>
        </p:nvSpPr>
        <p:spPr>
          <a:xfrm>
            <a:off x="8307934" y="3398741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380"/>
                </a:solidFill>
              </a:rPr>
              <a:t>P*</a:t>
            </a:r>
            <a:endParaRPr lang="en-US" sz="2000" dirty="0"/>
          </a:p>
        </p:txBody>
      </p:sp>
      <p:cxnSp>
        <p:nvCxnSpPr>
          <p:cNvPr id="55" name="Straight Connector 54"/>
          <p:cNvCxnSpPr/>
          <p:nvPr/>
        </p:nvCxnSpPr>
        <p:spPr bwMode="auto">
          <a:xfrm flipV="1">
            <a:off x="4197705" y="5018228"/>
            <a:ext cx="988771" cy="9351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182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DT and 3D CH</a:t>
            </a:r>
            <a:endParaRPr lang="en-US" sz="2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483"/>
            <a:ext cx="8031480" cy="15890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/>
              <a:t>Theorem: </a:t>
            </a:r>
            <a:r>
              <a:rPr lang="en-US" sz="2000" dirty="0"/>
              <a:t>Let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={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1</a:t>
            </a:r>
            <a:r>
              <a:rPr lang="en-US" sz="2000" dirty="0">
                <a:solidFill>
                  <a:srgbClr val="008380"/>
                </a:solidFill>
              </a:rPr>
              <a:t>,…,</a:t>
            </a:r>
            <a:r>
              <a:rPr lang="en-US" sz="2000" i="1" dirty="0" err="1">
                <a:solidFill>
                  <a:srgbClr val="008380"/>
                </a:solidFill>
              </a:rPr>
              <a:t>p</a:t>
            </a:r>
            <a:r>
              <a:rPr lang="en-US" sz="2000" i="1" baseline="-25000" dirty="0" err="1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} </a:t>
            </a:r>
            <a:r>
              <a:rPr lang="en-US" sz="2000" dirty="0"/>
              <a:t>with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=(</a:t>
            </a:r>
            <a:r>
              <a:rPr lang="en-US" sz="2000" i="1" dirty="0" err="1">
                <a:solidFill>
                  <a:srgbClr val="008380"/>
                </a:solidFill>
              </a:rPr>
              <a:t>a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,0)</a:t>
            </a:r>
            <a:r>
              <a:rPr lang="en-US" sz="2000" dirty="0"/>
              <a:t>. Let 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baseline="-25000" dirty="0">
                <a:solidFill>
                  <a:srgbClr val="008380"/>
                </a:solidFill>
              </a:rPr>
              <a:t> </a:t>
            </a:r>
            <a:r>
              <a:rPr lang="en-US" sz="2000" dirty="0">
                <a:solidFill>
                  <a:srgbClr val="008380"/>
                </a:solidFill>
              </a:rPr>
              <a:t>=(</a:t>
            </a:r>
            <a:r>
              <a:rPr lang="en-US" sz="2000" i="1" dirty="0" err="1">
                <a:solidFill>
                  <a:srgbClr val="008380"/>
                </a:solidFill>
              </a:rPr>
              <a:t>a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a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+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) </a:t>
            </a:r>
            <a:r>
              <a:rPr lang="en-US" sz="2000" dirty="0"/>
              <a:t>be the vertical projection of each point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/>
              <a:t> onto the paraboloid </a:t>
            </a:r>
            <a:r>
              <a:rPr lang="en-US" sz="2000" i="1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</a:t>
            </a:r>
            <a:r>
              <a:rPr lang="en-US" sz="2000" i="1" dirty="0">
                <a:solidFill>
                  <a:srgbClr val="008380"/>
                </a:solidFill>
              </a:rPr>
              <a:t>x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dirty="0">
                <a:solidFill>
                  <a:srgbClr val="008380"/>
                </a:solidFill>
              </a:rPr>
              <a:t>+</a:t>
            </a:r>
            <a:r>
              <a:rPr lang="en-US" sz="2000" i="1" dirty="0">
                <a:solidFill>
                  <a:srgbClr val="008380"/>
                </a:solidFill>
              </a:rPr>
              <a:t> y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dirty="0"/>
              <a:t>. Then </a:t>
            </a:r>
            <a:r>
              <a:rPr lang="en-US" sz="2000" dirty="0">
                <a:solidFill>
                  <a:srgbClr val="008380"/>
                </a:solidFill>
              </a:rPr>
              <a:t>DT(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)</a:t>
            </a:r>
            <a:r>
              <a:rPr lang="en-US" sz="2000" dirty="0"/>
              <a:t> is the orthogonal projection onto the plane </a:t>
            </a:r>
            <a:r>
              <a:rPr lang="en-US" sz="2000" i="1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=0</a:t>
            </a:r>
            <a:r>
              <a:rPr lang="en-US" sz="2000" dirty="0"/>
              <a:t> of the lower convex hull of </a:t>
            </a:r>
            <a:r>
              <a:rPr lang="en-US" sz="2000" i="1" dirty="0">
                <a:solidFill>
                  <a:srgbClr val="008380"/>
                </a:solidFill>
              </a:rPr>
              <a:t>P’</a:t>
            </a:r>
            <a:r>
              <a:rPr lang="en-US" sz="2000" dirty="0">
                <a:solidFill>
                  <a:srgbClr val="008380"/>
                </a:solidFill>
              </a:rPr>
              <a:t>={</a:t>
            </a:r>
            <a:r>
              <a:rPr lang="en-US" sz="2000" i="1" dirty="0">
                <a:solidFill>
                  <a:srgbClr val="008380"/>
                </a:solidFill>
              </a:rPr>
              <a:t>p’</a:t>
            </a:r>
            <a:r>
              <a:rPr lang="en-US" sz="2000" baseline="-25000" dirty="0">
                <a:solidFill>
                  <a:srgbClr val="008380"/>
                </a:solidFill>
              </a:rPr>
              <a:t>1</a:t>
            </a:r>
            <a:r>
              <a:rPr lang="en-US" sz="2000" dirty="0">
                <a:solidFill>
                  <a:srgbClr val="008380"/>
                </a:solidFill>
              </a:rPr>
              <a:t>,…,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i="1" baseline="-25000" dirty="0" err="1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} </a:t>
            </a:r>
            <a:r>
              <a:rPr lang="en-US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13292" r="18638" b="24516"/>
          <a:stretch/>
        </p:blipFill>
        <p:spPr bwMode="auto">
          <a:xfrm>
            <a:off x="746149" y="3306924"/>
            <a:ext cx="2465223" cy="239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69300" r="21684" b="8776"/>
          <a:stretch/>
        </p:blipFill>
        <p:spPr bwMode="auto">
          <a:xfrm>
            <a:off x="5036692" y="5076749"/>
            <a:ext cx="2446758" cy="93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 bwMode="auto">
          <a:xfrm flipV="1">
            <a:off x="4189171" y="3028493"/>
            <a:ext cx="25636" cy="2916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t="6956" r="2069" b="8511"/>
          <a:stretch/>
        </p:blipFill>
        <p:spPr bwMode="auto">
          <a:xfrm>
            <a:off x="5061241" y="2428646"/>
            <a:ext cx="3212249" cy="35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4130" y="6225236"/>
            <a:ext cx="8422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Pictures generated with Hull2VD tool available at http://www.cs.mtu.edu/~shene/NSF-2/DM2-BETA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14044" r="19379" b="24517"/>
          <a:stretch/>
        </p:blipFill>
        <p:spPr bwMode="auto">
          <a:xfrm>
            <a:off x="899769" y="3332975"/>
            <a:ext cx="2296970" cy="23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5389" r="4141" b="10371"/>
          <a:stretch/>
        </p:blipFill>
        <p:spPr bwMode="auto">
          <a:xfrm>
            <a:off x="5084064" y="2428065"/>
            <a:ext cx="3050439" cy="349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5123" r="1931" b="10902"/>
          <a:stretch/>
        </p:blipFill>
        <p:spPr bwMode="auto">
          <a:xfrm>
            <a:off x="5108084" y="2406701"/>
            <a:ext cx="3122704" cy="34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432243" y="5720486"/>
            <a:ext cx="958291" cy="5266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triangl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91609" y="5947258"/>
            <a:ext cx="4425696" cy="21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4197705" y="5018228"/>
            <a:ext cx="988771" cy="9351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8192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DT and 3D CH</a:t>
            </a:r>
            <a:endParaRPr lang="en-US" sz="2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483"/>
            <a:ext cx="8031480" cy="15890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/>
              <a:t>Theorem: </a:t>
            </a:r>
            <a:r>
              <a:rPr lang="en-US" sz="2000" dirty="0"/>
              <a:t>Let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={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1</a:t>
            </a:r>
            <a:r>
              <a:rPr lang="en-US" sz="2000" dirty="0">
                <a:solidFill>
                  <a:srgbClr val="008380"/>
                </a:solidFill>
              </a:rPr>
              <a:t>,…,</a:t>
            </a:r>
            <a:r>
              <a:rPr lang="en-US" sz="2000" i="1" dirty="0" err="1">
                <a:solidFill>
                  <a:srgbClr val="008380"/>
                </a:solidFill>
              </a:rPr>
              <a:t>p</a:t>
            </a:r>
            <a:r>
              <a:rPr lang="en-US" sz="2000" i="1" baseline="-25000" dirty="0" err="1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} </a:t>
            </a:r>
            <a:r>
              <a:rPr lang="en-US" sz="2000" dirty="0"/>
              <a:t>with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=(</a:t>
            </a:r>
            <a:r>
              <a:rPr lang="en-US" sz="2000" i="1" dirty="0" err="1">
                <a:solidFill>
                  <a:srgbClr val="008380"/>
                </a:solidFill>
              </a:rPr>
              <a:t>a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,0)</a:t>
            </a:r>
            <a:r>
              <a:rPr lang="en-US" sz="2000" dirty="0"/>
              <a:t>. Let 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baseline="-25000" dirty="0">
                <a:solidFill>
                  <a:srgbClr val="008380"/>
                </a:solidFill>
              </a:rPr>
              <a:t> </a:t>
            </a:r>
            <a:r>
              <a:rPr lang="en-US" sz="2000" dirty="0">
                <a:solidFill>
                  <a:srgbClr val="008380"/>
                </a:solidFill>
              </a:rPr>
              <a:t>=(</a:t>
            </a:r>
            <a:r>
              <a:rPr lang="en-US" sz="2000" i="1" dirty="0" err="1">
                <a:solidFill>
                  <a:srgbClr val="008380"/>
                </a:solidFill>
              </a:rPr>
              <a:t>a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a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+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) </a:t>
            </a:r>
            <a:r>
              <a:rPr lang="en-US" sz="2000" dirty="0"/>
              <a:t>be the vertical projection of each point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/>
              <a:t> onto the paraboloid </a:t>
            </a:r>
            <a:r>
              <a:rPr lang="en-US" sz="2000" i="1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</a:t>
            </a:r>
            <a:r>
              <a:rPr lang="en-US" sz="2000" i="1" dirty="0">
                <a:solidFill>
                  <a:srgbClr val="008380"/>
                </a:solidFill>
              </a:rPr>
              <a:t>x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dirty="0">
                <a:solidFill>
                  <a:srgbClr val="008380"/>
                </a:solidFill>
              </a:rPr>
              <a:t>+</a:t>
            </a:r>
            <a:r>
              <a:rPr lang="en-US" sz="2000" i="1" dirty="0">
                <a:solidFill>
                  <a:srgbClr val="008380"/>
                </a:solidFill>
              </a:rPr>
              <a:t> y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dirty="0"/>
              <a:t>. Then </a:t>
            </a:r>
            <a:r>
              <a:rPr lang="en-US" sz="2000" dirty="0">
                <a:solidFill>
                  <a:srgbClr val="008380"/>
                </a:solidFill>
              </a:rPr>
              <a:t>DT(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)</a:t>
            </a:r>
            <a:r>
              <a:rPr lang="en-US" sz="2000" dirty="0"/>
              <a:t> is the orthogonal projection onto the plane </a:t>
            </a:r>
            <a:r>
              <a:rPr lang="en-US" sz="2000" i="1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=0</a:t>
            </a:r>
            <a:r>
              <a:rPr lang="en-US" sz="2000" dirty="0"/>
              <a:t> of the lower convex hull of </a:t>
            </a:r>
            <a:r>
              <a:rPr lang="en-US" sz="2000" i="1" dirty="0">
                <a:solidFill>
                  <a:srgbClr val="008380"/>
                </a:solidFill>
              </a:rPr>
              <a:t>P’</a:t>
            </a:r>
            <a:r>
              <a:rPr lang="en-US" sz="2000" dirty="0">
                <a:solidFill>
                  <a:srgbClr val="008380"/>
                </a:solidFill>
              </a:rPr>
              <a:t>={</a:t>
            </a:r>
            <a:r>
              <a:rPr lang="en-US" sz="2000" i="1" dirty="0">
                <a:solidFill>
                  <a:srgbClr val="008380"/>
                </a:solidFill>
              </a:rPr>
              <a:t>p’</a:t>
            </a:r>
            <a:r>
              <a:rPr lang="en-US" sz="2000" baseline="-25000" dirty="0">
                <a:solidFill>
                  <a:srgbClr val="008380"/>
                </a:solidFill>
              </a:rPr>
              <a:t>1</a:t>
            </a:r>
            <a:r>
              <a:rPr lang="en-US" sz="2000" dirty="0">
                <a:solidFill>
                  <a:srgbClr val="008380"/>
                </a:solidFill>
              </a:rPr>
              <a:t>,…,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i="1" baseline="-25000" dirty="0" err="1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} </a:t>
            </a:r>
            <a:r>
              <a:rPr lang="en-US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13292" r="18638" b="24516"/>
          <a:stretch/>
        </p:blipFill>
        <p:spPr bwMode="auto">
          <a:xfrm>
            <a:off x="746149" y="3306924"/>
            <a:ext cx="2465223" cy="239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 bwMode="auto">
          <a:xfrm flipV="1">
            <a:off x="4189171" y="3028493"/>
            <a:ext cx="25636" cy="2916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4130" y="6225236"/>
            <a:ext cx="8422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Pictures generated with Hull2VD tool available at http://www.cs.mtu.edu/~shene/NSF-2/DM2-BETA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14044" r="19379" b="24517"/>
          <a:stretch/>
        </p:blipFill>
        <p:spPr bwMode="auto">
          <a:xfrm>
            <a:off x="899769" y="3332975"/>
            <a:ext cx="2296970" cy="23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5653" r="2556" b="10637"/>
          <a:stretch/>
        </p:blipFill>
        <p:spPr bwMode="auto">
          <a:xfrm>
            <a:off x="4401015" y="2442287"/>
            <a:ext cx="3791414" cy="346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432243" y="5720486"/>
            <a:ext cx="958291" cy="5266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triangl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91609" y="5947258"/>
            <a:ext cx="4425696" cy="21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4197705" y="5018228"/>
            <a:ext cx="988771" cy="9351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3066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29107" y="3533242"/>
            <a:ext cx="3291840" cy="321868"/>
          </a:xfrm>
          <a:prstGeom prst="rect">
            <a:avLst/>
          </a:prstGeom>
          <a:solidFill>
            <a:srgbClr val="9900CC">
              <a:alpha val="30000"/>
            </a:srgbClr>
          </a:solidFill>
          <a:ln w="12700">
            <a:noFill/>
            <a:round/>
            <a:headEnd/>
            <a:tailEnd type="triangl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693725" y="4541521"/>
            <a:ext cx="2817571" cy="321868"/>
          </a:xfrm>
          <a:prstGeom prst="rect">
            <a:avLst/>
          </a:prstGeom>
          <a:solidFill>
            <a:srgbClr val="9900CC">
              <a:alpha val="30000"/>
            </a:srgbClr>
          </a:solidFill>
          <a:ln w="12700">
            <a:noFill/>
            <a:round/>
            <a:headEnd/>
            <a:tailEnd type="triangl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DT and 3D CH</a:t>
            </a:r>
            <a:endParaRPr lang="en-US" sz="2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483"/>
            <a:ext cx="8031480" cy="15890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/>
              <a:t>Theorem: </a:t>
            </a:r>
            <a:r>
              <a:rPr lang="en-US" sz="2000" dirty="0"/>
              <a:t>Let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={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1</a:t>
            </a:r>
            <a:r>
              <a:rPr lang="en-US" sz="2000" dirty="0">
                <a:solidFill>
                  <a:srgbClr val="008380"/>
                </a:solidFill>
              </a:rPr>
              <a:t>,…,</a:t>
            </a:r>
            <a:r>
              <a:rPr lang="en-US" sz="2000" i="1" dirty="0" err="1">
                <a:solidFill>
                  <a:srgbClr val="008380"/>
                </a:solidFill>
              </a:rPr>
              <a:t>p</a:t>
            </a:r>
            <a:r>
              <a:rPr lang="en-US" sz="2000" i="1" baseline="-25000" dirty="0" err="1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} </a:t>
            </a:r>
            <a:r>
              <a:rPr lang="en-US" sz="2000" dirty="0"/>
              <a:t>with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=(</a:t>
            </a:r>
            <a:r>
              <a:rPr lang="en-US" sz="2000" i="1" dirty="0" err="1">
                <a:solidFill>
                  <a:srgbClr val="008380"/>
                </a:solidFill>
              </a:rPr>
              <a:t>a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,0)</a:t>
            </a:r>
            <a:r>
              <a:rPr lang="en-US" sz="2000" dirty="0"/>
              <a:t>. Let 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baseline="-25000" dirty="0">
                <a:solidFill>
                  <a:srgbClr val="008380"/>
                </a:solidFill>
              </a:rPr>
              <a:t> </a:t>
            </a:r>
            <a:r>
              <a:rPr lang="en-US" sz="2000" dirty="0">
                <a:solidFill>
                  <a:srgbClr val="008380"/>
                </a:solidFill>
              </a:rPr>
              <a:t>=(</a:t>
            </a:r>
            <a:r>
              <a:rPr lang="en-US" sz="2000" i="1" dirty="0" err="1">
                <a:solidFill>
                  <a:srgbClr val="008380"/>
                </a:solidFill>
              </a:rPr>
              <a:t>a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a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+</a:t>
            </a:r>
            <a:r>
              <a:rPr lang="en-US" sz="2000" i="1" dirty="0">
                <a:solidFill>
                  <a:srgbClr val="008380"/>
                </a:solidFill>
              </a:rPr>
              <a:t> b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) </a:t>
            </a:r>
            <a:r>
              <a:rPr lang="en-US" sz="2000" dirty="0"/>
              <a:t>be the vertical projection of each point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</a:t>
            </a:r>
            <a:r>
              <a:rPr lang="en-US" sz="2000" dirty="0"/>
              <a:t> onto the paraboloid </a:t>
            </a:r>
            <a:r>
              <a:rPr lang="en-US" sz="2000" i="1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</a:t>
            </a:r>
            <a:r>
              <a:rPr lang="en-US" sz="2000" i="1" dirty="0">
                <a:solidFill>
                  <a:srgbClr val="008380"/>
                </a:solidFill>
              </a:rPr>
              <a:t>x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dirty="0">
                <a:solidFill>
                  <a:srgbClr val="008380"/>
                </a:solidFill>
              </a:rPr>
              <a:t>+</a:t>
            </a:r>
            <a:r>
              <a:rPr lang="en-US" sz="2000" i="1" dirty="0">
                <a:solidFill>
                  <a:srgbClr val="008380"/>
                </a:solidFill>
              </a:rPr>
              <a:t> y</a:t>
            </a:r>
            <a:r>
              <a:rPr lang="en-US" sz="2000" i="1" baseline="30000" dirty="0">
                <a:solidFill>
                  <a:srgbClr val="008380"/>
                </a:solidFill>
              </a:rPr>
              <a:t>2</a:t>
            </a:r>
            <a:r>
              <a:rPr lang="en-US" sz="2000" dirty="0"/>
              <a:t>. Then </a:t>
            </a:r>
            <a:r>
              <a:rPr lang="en-US" sz="2000" dirty="0">
                <a:solidFill>
                  <a:srgbClr val="008380"/>
                </a:solidFill>
              </a:rPr>
              <a:t>DT(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)</a:t>
            </a:r>
            <a:r>
              <a:rPr lang="en-US" sz="2000" dirty="0"/>
              <a:t> is the orthogonal projection onto the plane </a:t>
            </a:r>
            <a:r>
              <a:rPr lang="en-US" sz="2000" i="1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=0</a:t>
            </a:r>
            <a:r>
              <a:rPr lang="en-US" sz="2000" dirty="0"/>
              <a:t> of the lower convex hull of </a:t>
            </a:r>
            <a:r>
              <a:rPr lang="en-US" sz="2000" i="1" dirty="0">
                <a:solidFill>
                  <a:srgbClr val="008380"/>
                </a:solidFill>
              </a:rPr>
              <a:t>P’</a:t>
            </a:r>
            <a:r>
              <a:rPr lang="en-US" sz="2000" dirty="0">
                <a:solidFill>
                  <a:srgbClr val="008380"/>
                </a:solidFill>
              </a:rPr>
              <a:t>={</a:t>
            </a:r>
            <a:r>
              <a:rPr lang="en-US" sz="2000" i="1" dirty="0">
                <a:solidFill>
                  <a:srgbClr val="008380"/>
                </a:solidFill>
              </a:rPr>
              <a:t>p’</a:t>
            </a:r>
            <a:r>
              <a:rPr lang="en-US" sz="2000" baseline="-25000" dirty="0">
                <a:solidFill>
                  <a:srgbClr val="008380"/>
                </a:solidFill>
              </a:rPr>
              <a:t>1</a:t>
            </a:r>
            <a:r>
              <a:rPr lang="en-US" sz="2000" dirty="0">
                <a:solidFill>
                  <a:srgbClr val="008380"/>
                </a:solidFill>
              </a:rPr>
              <a:t>,…,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i="1" baseline="-25000" dirty="0" err="1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} </a:t>
            </a:r>
            <a:r>
              <a:rPr lang="en-US" sz="2000" dirty="0"/>
              <a:t>.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V="1">
            <a:off x="4189171" y="3028493"/>
            <a:ext cx="25636" cy="2916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4130" y="6225236"/>
            <a:ext cx="8422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Slide adapted from slides by Vera Sacristan.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5653" r="2556" b="10637"/>
          <a:stretch/>
        </p:blipFill>
        <p:spPr bwMode="auto">
          <a:xfrm>
            <a:off x="4401015" y="2442287"/>
            <a:ext cx="3791414" cy="346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 flipV="1">
            <a:off x="4197705" y="5018228"/>
            <a:ext cx="988771" cy="9351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48007" y="2682538"/>
            <a:ext cx="3697224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baseline="-25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baseline="-25000" dirty="0" err="1">
                <a:solidFill>
                  <a:srgbClr val="008380"/>
                </a:solidFill>
              </a:rPr>
              <a:t>j</a:t>
            </a:r>
            <a:r>
              <a:rPr lang="en-US" sz="2000" baseline="-25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baseline="-25000" dirty="0" err="1">
                <a:solidFill>
                  <a:srgbClr val="008380"/>
                </a:solidFill>
              </a:rPr>
              <a:t>k</a:t>
            </a:r>
            <a:r>
              <a:rPr lang="en-US" sz="2000" dirty="0"/>
              <a:t> form a (triangular) face of </a:t>
            </a:r>
            <a:r>
              <a:rPr lang="en-US" sz="2000" dirty="0">
                <a:solidFill>
                  <a:srgbClr val="008380"/>
                </a:solidFill>
              </a:rPr>
              <a:t>LCH(</a:t>
            </a:r>
            <a:r>
              <a:rPr lang="en-US" sz="2000" i="1" dirty="0">
                <a:solidFill>
                  <a:srgbClr val="008380"/>
                </a:solidFill>
              </a:rPr>
              <a:t>P’</a:t>
            </a:r>
            <a:r>
              <a:rPr lang="en-US" sz="2000" dirty="0">
                <a:solidFill>
                  <a:srgbClr val="008380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kern="0" dirty="0">
                <a:solidFill>
                  <a:srgbClr val="008380"/>
                </a:solidFill>
                <a:sym typeface="Symbol"/>
              </a:rPr>
              <a:t>	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The plane through 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baseline="-25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baseline="-25000" dirty="0" err="1">
                <a:solidFill>
                  <a:srgbClr val="008380"/>
                </a:solidFill>
              </a:rPr>
              <a:t>j</a:t>
            </a:r>
            <a:r>
              <a:rPr lang="en-US" sz="2000" baseline="-25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</a:t>
            </a:r>
            <a:r>
              <a:rPr lang="en-US" sz="2000" i="1" dirty="0" err="1">
                <a:solidFill>
                  <a:srgbClr val="008380"/>
                </a:solidFill>
              </a:rPr>
              <a:t>p’</a:t>
            </a:r>
            <a:r>
              <a:rPr lang="en-US" sz="2000" baseline="-25000" dirty="0" err="1">
                <a:solidFill>
                  <a:srgbClr val="008380"/>
                </a:solidFill>
              </a:rPr>
              <a:t>k</a:t>
            </a:r>
            <a:r>
              <a:rPr lang="en-US" sz="2000" dirty="0"/>
              <a:t> leaves all remaining points of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/>
              <a:t> above it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kern="0" dirty="0">
                <a:solidFill>
                  <a:srgbClr val="008380"/>
                </a:solidFill>
                <a:sym typeface="Symbol"/>
              </a:rPr>
              <a:t>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The circle through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i,</a:t>
            </a:r>
            <a:r>
              <a:rPr lang="en-US" sz="2000" i="1" dirty="0">
                <a:solidFill>
                  <a:srgbClr val="008380"/>
                </a:solidFill>
              </a:rPr>
              <a:t> </a:t>
            </a:r>
            <a:r>
              <a:rPr lang="en-US" sz="2000" i="1" dirty="0" err="1">
                <a:solidFill>
                  <a:srgbClr val="008380"/>
                </a:solidFill>
              </a:rPr>
              <a:t>p</a:t>
            </a:r>
            <a:r>
              <a:rPr lang="en-US" sz="2000" baseline="-25000" dirty="0" err="1">
                <a:solidFill>
                  <a:srgbClr val="008380"/>
                </a:solidFill>
              </a:rPr>
              <a:t>j</a:t>
            </a:r>
            <a:r>
              <a:rPr lang="en-US" sz="2000" baseline="-25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</a:t>
            </a:r>
            <a:r>
              <a:rPr lang="en-US" sz="2000" i="1" dirty="0" err="1">
                <a:solidFill>
                  <a:srgbClr val="008380"/>
                </a:solidFill>
              </a:rPr>
              <a:t>p</a:t>
            </a:r>
            <a:r>
              <a:rPr lang="en-US" sz="2000" baseline="-25000" dirty="0" err="1">
                <a:solidFill>
                  <a:srgbClr val="008380"/>
                </a:solidFill>
              </a:rPr>
              <a:t>k</a:t>
            </a:r>
            <a:r>
              <a:rPr lang="en-US" sz="2000" dirty="0"/>
              <a:t> leaves all remaining points of 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/>
              <a:t> in its exterior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kern="0" dirty="0">
                <a:solidFill>
                  <a:srgbClr val="008380"/>
                </a:solidFill>
                <a:sym typeface="Symbol"/>
              </a:rPr>
              <a:t>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baseline="-25000" dirty="0">
                <a:solidFill>
                  <a:srgbClr val="008380"/>
                </a:solidFill>
              </a:rPr>
              <a:t>i,</a:t>
            </a:r>
            <a:r>
              <a:rPr lang="en-US" sz="2000" i="1" dirty="0">
                <a:solidFill>
                  <a:srgbClr val="008380"/>
                </a:solidFill>
              </a:rPr>
              <a:t> </a:t>
            </a:r>
            <a:r>
              <a:rPr lang="en-US" sz="2000" i="1" dirty="0" err="1">
                <a:solidFill>
                  <a:srgbClr val="008380"/>
                </a:solidFill>
              </a:rPr>
              <a:t>p</a:t>
            </a:r>
            <a:r>
              <a:rPr lang="en-US" sz="2000" baseline="-25000" dirty="0" err="1">
                <a:solidFill>
                  <a:srgbClr val="008380"/>
                </a:solidFill>
              </a:rPr>
              <a:t>j</a:t>
            </a:r>
            <a:r>
              <a:rPr lang="en-US" sz="2000" baseline="-25000" dirty="0">
                <a:solidFill>
                  <a:srgbClr val="008380"/>
                </a:solidFill>
              </a:rPr>
              <a:t>,</a:t>
            </a:r>
            <a:r>
              <a:rPr lang="en-US" sz="2000" i="1" dirty="0">
                <a:solidFill>
                  <a:srgbClr val="008380"/>
                </a:solidFill>
              </a:rPr>
              <a:t> </a:t>
            </a:r>
            <a:r>
              <a:rPr lang="en-US" sz="2000" i="1" dirty="0" err="1">
                <a:solidFill>
                  <a:srgbClr val="008380"/>
                </a:solidFill>
              </a:rPr>
              <a:t>p</a:t>
            </a:r>
            <a:r>
              <a:rPr lang="en-US" sz="2000" baseline="-25000" dirty="0" err="1">
                <a:solidFill>
                  <a:srgbClr val="008380"/>
                </a:solidFill>
              </a:rPr>
              <a:t>k</a:t>
            </a:r>
            <a:r>
              <a:rPr lang="en-US" sz="2000" dirty="0"/>
              <a:t> form a triangle of </a:t>
            </a:r>
            <a:r>
              <a:rPr lang="en-US" sz="2000" dirty="0">
                <a:solidFill>
                  <a:srgbClr val="008380"/>
                </a:solidFill>
              </a:rPr>
              <a:t>DT(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kern="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kern="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5123" r="1931" b="10902"/>
          <a:stretch/>
        </p:blipFill>
        <p:spPr bwMode="auto">
          <a:xfrm>
            <a:off x="5108084" y="2406701"/>
            <a:ext cx="3122704" cy="34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432243" y="5720486"/>
            <a:ext cx="958291" cy="52669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triangl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91609" y="5947258"/>
            <a:ext cx="4425696" cy="21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urved Connector 8"/>
          <p:cNvCxnSpPr>
            <a:stCxn id="5" idx="1"/>
            <a:endCxn id="19" idx="1"/>
          </p:cNvCxnSpPr>
          <p:nvPr/>
        </p:nvCxnSpPr>
        <p:spPr bwMode="auto">
          <a:xfrm rot="10800000" flipH="1" flipV="1">
            <a:off x="629107" y="3694175"/>
            <a:ext cx="64618" cy="1008279"/>
          </a:xfrm>
          <a:prstGeom prst="curvedConnector3">
            <a:avLst>
              <a:gd name="adj1" fmla="val -399054"/>
            </a:avLst>
          </a:prstGeom>
          <a:solidFill>
            <a:schemeClr val="accent1"/>
          </a:solidFill>
          <a:ln w="12700" cap="flat" cmpd="sng" algn="ctr">
            <a:solidFill>
              <a:srgbClr val="9900CC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-65837" y="3847796"/>
            <a:ext cx="9525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CC"/>
                </a:solidFill>
              </a:rPr>
              <a:t>property </a:t>
            </a:r>
            <a:br>
              <a:rPr lang="en-US" sz="1400" dirty="0">
                <a:solidFill>
                  <a:srgbClr val="9900CC"/>
                </a:solidFill>
              </a:rPr>
            </a:br>
            <a:r>
              <a:rPr lang="en-US" sz="1400" dirty="0">
                <a:solidFill>
                  <a:srgbClr val="9900CC"/>
                </a:solidFill>
              </a:rPr>
              <a:t>of unit</a:t>
            </a:r>
            <a:br>
              <a:rPr lang="en-US" sz="1400" dirty="0">
                <a:solidFill>
                  <a:srgbClr val="9900CC"/>
                </a:solidFill>
              </a:rPr>
            </a:br>
            <a:r>
              <a:rPr lang="en-US" sz="1400" dirty="0">
                <a:solidFill>
                  <a:srgbClr val="9900CC"/>
                </a:solidFill>
              </a:rPr>
              <a:t>paraboloid</a:t>
            </a:r>
          </a:p>
        </p:txBody>
      </p:sp>
    </p:spTree>
    <p:extLst>
      <p:ext uri="{BB962C8B-B14F-4D97-AF65-F5344CB8AC3E}">
        <p14:creationId xmlns:p14="http://schemas.microsoft.com/office/powerpoint/2010/main" val="33074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>
            <a:stCxn id="13" idx="2"/>
          </p:cNvCxnSpPr>
          <p:nvPr/>
        </p:nvCxnSpPr>
        <p:spPr bwMode="auto">
          <a:xfrm flipH="1" flipV="1">
            <a:off x="3435021" y="4213178"/>
            <a:ext cx="312412" cy="1135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14" idx="1"/>
          </p:cNvCxnSpPr>
          <p:nvPr/>
        </p:nvCxnSpPr>
        <p:spPr bwMode="auto">
          <a:xfrm flipH="1">
            <a:off x="4531986" y="4464562"/>
            <a:ext cx="151747" cy="2343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14" idx="3"/>
          </p:cNvCxnSpPr>
          <p:nvPr/>
        </p:nvCxnSpPr>
        <p:spPr bwMode="auto">
          <a:xfrm flipH="1" flipV="1">
            <a:off x="4189085" y="4394153"/>
            <a:ext cx="494648" cy="187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15" idx="2"/>
          </p:cNvCxnSpPr>
          <p:nvPr/>
        </p:nvCxnSpPr>
        <p:spPr bwMode="auto">
          <a:xfrm flipH="1" flipV="1">
            <a:off x="3784271" y="4327478"/>
            <a:ext cx="362092" cy="821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3195358" y="4483660"/>
            <a:ext cx="337252" cy="7915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4"/>
          </p:cNvCxnSpPr>
          <p:nvPr/>
        </p:nvCxnSpPr>
        <p:spPr bwMode="auto">
          <a:xfrm flipH="1">
            <a:off x="3181070" y="3674035"/>
            <a:ext cx="504825" cy="7461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3" idx="4"/>
          </p:cNvCxnSpPr>
          <p:nvPr/>
        </p:nvCxnSpPr>
        <p:spPr bwMode="auto">
          <a:xfrm>
            <a:off x="3719233" y="3707373"/>
            <a:ext cx="64713" cy="5827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endCxn id="11" idx="3"/>
          </p:cNvCxnSpPr>
          <p:nvPr/>
        </p:nvCxnSpPr>
        <p:spPr bwMode="auto">
          <a:xfrm>
            <a:off x="3447771" y="4236010"/>
            <a:ext cx="240880" cy="4593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endCxn id="11" idx="3"/>
          </p:cNvCxnSpPr>
          <p:nvPr/>
        </p:nvCxnSpPr>
        <p:spPr bwMode="auto">
          <a:xfrm>
            <a:off x="3204883" y="4450323"/>
            <a:ext cx="483768" cy="2449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endCxn id="16" idx="4"/>
          </p:cNvCxnSpPr>
          <p:nvPr/>
        </p:nvCxnSpPr>
        <p:spPr bwMode="auto">
          <a:xfrm flipH="1">
            <a:off x="3434323" y="3707372"/>
            <a:ext cx="275385" cy="4684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9" idx="5"/>
            <a:endCxn id="16" idx="2"/>
          </p:cNvCxnSpPr>
          <p:nvPr/>
        </p:nvCxnSpPr>
        <p:spPr bwMode="auto">
          <a:xfrm flipV="1">
            <a:off x="3206888" y="4212384"/>
            <a:ext cx="190922" cy="2184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endCxn id="18" idx="5"/>
          </p:cNvCxnSpPr>
          <p:nvPr/>
        </p:nvCxnSpPr>
        <p:spPr bwMode="auto">
          <a:xfrm flipH="1">
            <a:off x="3569959" y="4736073"/>
            <a:ext cx="120700" cy="5486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endCxn id="11" idx="4"/>
          </p:cNvCxnSpPr>
          <p:nvPr/>
        </p:nvCxnSpPr>
        <p:spPr bwMode="auto">
          <a:xfrm flipH="1">
            <a:off x="3714470" y="4355072"/>
            <a:ext cx="71438" cy="3295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endCxn id="19" idx="3"/>
          </p:cNvCxnSpPr>
          <p:nvPr/>
        </p:nvCxnSpPr>
        <p:spPr bwMode="auto">
          <a:xfrm>
            <a:off x="3719233" y="4717023"/>
            <a:ext cx="274218" cy="3503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17" idx="1"/>
          </p:cNvCxnSpPr>
          <p:nvPr/>
        </p:nvCxnSpPr>
        <p:spPr bwMode="auto">
          <a:xfrm flipH="1">
            <a:off x="3569959" y="5076403"/>
            <a:ext cx="925516" cy="222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19" idx="4"/>
          </p:cNvCxnSpPr>
          <p:nvPr/>
        </p:nvCxnSpPr>
        <p:spPr bwMode="auto">
          <a:xfrm>
            <a:off x="3800196" y="4326498"/>
            <a:ext cx="219074" cy="7301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endCxn id="17" idx="3"/>
          </p:cNvCxnSpPr>
          <p:nvPr/>
        </p:nvCxnSpPr>
        <p:spPr bwMode="auto">
          <a:xfrm>
            <a:off x="4176433" y="4416985"/>
            <a:ext cx="319042" cy="607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19" idx="2"/>
          </p:cNvCxnSpPr>
          <p:nvPr/>
        </p:nvCxnSpPr>
        <p:spPr bwMode="auto">
          <a:xfrm flipH="1">
            <a:off x="3550910" y="5093166"/>
            <a:ext cx="431847" cy="210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7" idx="2"/>
          </p:cNvCxnSpPr>
          <p:nvPr/>
        </p:nvCxnSpPr>
        <p:spPr bwMode="auto">
          <a:xfrm flipH="1">
            <a:off x="4012872" y="5050584"/>
            <a:ext cx="471909" cy="388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5" idx="1"/>
          </p:cNvCxnSpPr>
          <p:nvPr/>
        </p:nvCxnSpPr>
        <p:spPr bwMode="auto">
          <a:xfrm flipH="1">
            <a:off x="4027159" y="4435426"/>
            <a:ext cx="129898" cy="635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12" idx="1"/>
          </p:cNvCxnSpPr>
          <p:nvPr/>
        </p:nvCxnSpPr>
        <p:spPr bwMode="auto">
          <a:xfrm flipH="1">
            <a:off x="3803321" y="3884096"/>
            <a:ext cx="757148" cy="4243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2" idx="3"/>
          </p:cNvCxnSpPr>
          <p:nvPr/>
        </p:nvCxnSpPr>
        <p:spPr bwMode="auto">
          <a:xfrm flipH="1" flipV="1">
            <a:off x="3708071" y="3675015"/>
            <a:ext cx="852398" cy="1574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12" idx="0"/>
          </p:cNvCxnSpPr>
          <p:nvPr/>
        </p:nvCxnSpPr>
        <p:spPr bwMode="auto">
          <a:xfrm flipH="1">
            <a:off x="4184324" y="3894790"/>
            <a:ext cx="401964" cy="5088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4" idx="0"/>
          </p:cNvCxnSpPr>
          <p:nvPr/>
        </p:nvCxnSpPr>
        <p:spPr bwMode="auto">
          <a:xfrm flipH="1">
            <a:off x="4517697" y="4475256"/>
            <a:ext cx="191855" cy="557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14" idx="4"/>
          </p:cNvCxnSpPr>
          <p:nvPr/>
        </p:nvCxnSpPr>
        <p:spPr bwMode="auto">
          <a:xfrm flipH="1" flipV="1">
            <a:off x="4584372" y="3865516"/>
            <a:ext cx="125180" cy="5367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endCxn id="17" idx="4"/>
          </p:cNvCxnSpPr>
          <p:nvPr/>
        </p:nvCxnSpPr>
        <p:spPr bwMode="auto">
          <a:xfrm flipH="1">
            <a:off x="4521294" y="4694331"/>
            <a:ext cx="2522" cy="3197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0" idx="3"/>
          </p:cNvCxnSpPr>
          <p:nvPr/>
        </p:nvCxnSpPr>
        <p:spPr bwMode="auto">
          <a:xfrm>
            <a:off x="4190441" y="4380006"/>
            <a:ext cx="318480" cy="2884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Triangulation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2674937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838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be a finite set of points in the plane.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000" dirty="0"/>
                  <a:t>A </a:t>
                </a:r>
                <a:r>
                  <a:rPr lang="en-US" sz="2000" b="1" dirty="0"/>
                  <a:t>triangulation of </a:t>
                </a:r>
                <a:r>
                  <a:rPr lang="en-US" sz="2000" b="1" i="1" dirty="0"/>
                  <a:t>P</a:t>
                </a:r>
                <a:r>
                  <a:rPr lang="en-US" sz="2000" b="1" dirty="0"/>
                  <a:t> </a:t>
                </a:r>
                <a:r>
                  <a:rPr lang="en-US" sz="2000" dirty="0"/>
                  <a:t>is a simple, plane (i.e., planar embedded), connected graph </a:t>
                </a:r>
                <a:r>
                  <a:rPr lang="en-US" sz="2000" i="1" dirty="0">
                    <a:solidFill>
                      <a:srgbClr val="008380"/>
                    </a:solidFill>
                  </a:rPr>
                  <a:t>T</a:t>
                </a:r>
                <a:r>
                  <a:rPr lang="en-US" sz="2000" dirty="0">
                    <a:solidFill>
                      <a:srgbClr val="008380"/>
                    </a:solidFill>
                  </a:rPr>
                  <a:t>=(</a:t>
                </a:r>
                <a:r>
                  <a:rPr lang="en-US" sz="2000" i="1" dirty="0">
                    <a:solidFill>
                      <a:srgbClr val="008380"/>
                    </a:solidFill>
                  </a:rPr>
                  <a:t>P</a:t>
                </a:r>
                <a:r>
                  <a:rPr lang="en-US" sz="2000" dirty="0">
                    <a:solidFill>
                      <a:srgbClr val="008380"/>
                    </a:solidFill>
                  </a:rPr>
                  <a:t>,</a:t>
                </a:r>
                <a:r>
                  <a:rPr lang="en-US" sz="2000" i="1" dirty="0">
                    <a:solidFill>
                      <a:srgbClr val="008380"/>
                    </a:solidFill>
                  </a:rPr>
                  <a:t>E</a:t>
                </a:r>
                <a:r>
                  <a:rPr lang="en-US" sz="2000" dirty="0">
                    <a:solidFill>
                      <a:srgbClr val="008380"/>
                    </a:solidFill>
                  </a:rPr>
                  <a:t>) </a:t>
                </a:r>
                <a:r>
                  <a:rPr lang="en-US" sz="2000" dirty="0"/>
                  <a:t>such that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000" dirty="0"/>
                  <a:t>every edge in </a:t>
                </a:r>
                <a:r>
                  <a:rPr lang="en-US" sz="2000" i="1" dirty="0">
                    <a:solidFill>
                      <a:srgbClr val="008380"/>
                    </a:solidFill>
                  </a:rPr>
                  <a:t>E</a:t>
                </a:r>
                <a:r>
                  <a:rPr lang="en-US" sz="2000" dirty="0"/>
                  <a:t> is a line segment,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000" dirty="0"/>
                  <a:t>the outer face is bounded by edges of </a:t>
                </a:r>
                <a:r>
                  <a:rPr lang="en-US" sz="2000" dirty="0">
                    <a:solidFill>
                      <a:srgbClr val="008380"/>
                    </a:solidFill>
                  </a:rPr>
                  <a:t>CH(</a:t>
                </a:r>
                <a:r>
                  <a:rPr lang="en-US" sz="2000" i="1" dirty="0">
                    <a:solidFill>
                      <a:srgbClr val="008380"/>
                    </a:solidFill>
                  </a:rPr>
                  <a:t>P</a:t>
                </a:r>
                <a:r>
                  <a:rPr lang="en-US" sz="2000" dirty="0">
                    <a:solidFill>
                      <a:srgbClr val="008380"/>
                    </a:solidFill>
                  </a:rPr>
                  <a:t>)</a:t>
                </a:r>
                <a:r>
                  <a:rPr lang="en-US" sz="2000" dirty="0"/>
                  <a:t>,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000" dirty="0"/>
                  <a:t>all inner faces are triangles.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2674937"/>
              </a:xfrm>
              <a:blipFill rotWithShape="1">
                <a:blip r:embed="rId3"/>
                <a:stretch>
                  <a:fillRect l="-706" t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 flipV="1">
            <a:off x="3144557" y="4420159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 flipV="1">
            <a:off x="3680198" y="3644712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 flipV="1">
            <a:off x="3677957" y="4684618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 flipV="1">
            <a:off x="4549775" y="3821764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 flipV="1">
            <a:off x="3747433" y="4290171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 flipV="1">
            <a:off x="4673039" y="4402230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 flipV="1">
            <a:off x="4146363" y="4373094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 flipV="1">
            <a:off x="3397810" y="4175871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 flipV="1">
            <a:off x="4484781" y="5014071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 flipV="1">
            <a:off x="3507628" y="5274047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 flipV="1">
            <a:off x="3982757" y="5056653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 flipV="1">
            <a:off x="4498227" y="4657724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>
            <a:stCxn id="14" idx="3"/>
          </p:cNvCxnSpPr>
          <p:nvPr/>
        </p:nvCxnSpPr>
        <p:spPr bwMode="auto">
          <a:xfrm flipH="1" flipV="1">
            <a:off x="4189085" y="4394153"/>
            <a:ext cx="494648" cy="187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15" idx="2"/>
          </p:cNvCxnSpPr>
          <p:nvPr/>
        </p:nvCxnSpPr>
        <p:spPr bwMode="auto">
          <a:xfrm flipH="1" flipV="1">
            <a:off x="3784271" y="4327478"/>
            <a:ext cx="362092" cy="821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3195358" y="4483660"/>
            <a:ext cx="337252" cy="7915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4"/>
          </p:cNvCxnSpPr>
          <p:nvPr/>
        </p:nvCxnSpPr>
        <p:spPr bwMode="auto">
          <a:xfrm flipH="1">
            <a:off x="3181070" y="3674035"/>
            <a:ext cx="504825" cy="7461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3" idx="4"/>
          </p:cNvCxnSpPr>
          <p:nvPr/>
        </p:nvCxnSpPr>
        <p:spPr bwMode="auto">
          <a:xfrm>
            <a:off x="3719233" y="3707373"/>
            <a:ext cx="64713" cy="5827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endCxn id="11" idx="3"/>
          </p:cNvCxnSpPr>
          <p:nvPr/>
        </p:nvCxnSpPr>
        <p:spPr bwMode="auto">
          <a:xfrm>
            <a:off x="3447771" y="4236010"/>
            <a:ext cx="240880" cy="4593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endCxn id="11" idx="3"/>
          </p:cNvCxnSpPr>
          <p:nvPr/>
        </p:nvCxnSpPr>
        <p:spPr bwMode="auto">
          <a:xfrm>
            <a:off x="3204883" y="4450323"/>
            <a:ext cx="483768" cy="2449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9" idx="5"/>
            <a:endCxn id="16" idx="2"/>
          </p:cNvCxnSpPr>
          <p:nvPr/>
        </p:nvCxnSpPr>
        <p:spPr bwMode="auto">
          <a:xfrm flipV="1">
            <a:off x="3206888" y="4212384"/>
            <a:ext cx="190922" cy="2184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endCxn id="11" idx="4"/>
          </p:cNvCxnSpPr>
          <p:nvPr/>
        </p:nvCxnSpPr>
        <p:spPr bwMode="auto">
          <a:xfrm flipH="1">
            <a:off x="3714470" y="4355072"/>
            <a:ext cx="71438" cy="3295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endCxn id="19" idx="3"/>
          </p:cNvCxnSpPr>
          <p:nvPr/>
        </p:nvCxnSpPr>
        <p:spPr bwMode="auto">
          <a:xfrm>
            <a:off x="3719233" y="4717023"/>
            <a:ext cx="274218" cy="3503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17" idx="1"/>
          </p:cNvCxnSpPr>
          <p:nvPr/>
        </p:nvCxnSpPr>
        <p:spPr bwMode="auto">
          <a:xfrm flipH="1">
            <a:off x="3569959" y="5076403"/>
            <a:ext cx="925516" cy="222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19" idx="4"/>
          </p:cNvCxnSpPr>
          <p:nvPr/>
        </p:nvCxnSpPr>
        <p:spPr bwMode="auto">
          <a:xfrm>
            <a:off x="3800196" y="4326498"/>
            <a:ext cx="219074" cy="7301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endCxn id="17" idx="3"/>
          </p:cNvCxnSpPr>
          <p:nvPr/>
        </p:nvCxnSpPr>
        <p:spPr bwMode="auto">
          <a:xfrm>
            <a:off x="4176433" y="4416985"/>
            <a:ext cx="319042" cy="607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19" idx="2"/>
          </p:cNvCxnSpPr>
          <p:nvPr/>
        </p:nvCxnSpPr>
        <p:spPr bwMode="auto">
          <a:xfrm flipH="1">
            <a:off x="3550910" y="5093166"/>
            <a:ext cx="431847" cy="210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12" idx="1"/>
          </p:cNvCxnSpPr>
          <p:nvPr/>
        </p:nvCxnSpPr>
        <p:spPr bwMode="auto">
          <a:xfrm flipH="1">
            <a:off x="3803321" y="3884096"/>
            <a:ext cx="757148" cy="4243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2" idx="3"/>
          </p:cNvCxnSpPr>
          <p:nvPr/>
        </p:nvCxnSpPr>
        <p:spPr bwMode="auto">
          <a:xfrm flipH="1" flipV="1">
            <a:off x="3708071" y="3675015"/>
            <a:ext cx="852398" cy="1574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4" idx="0"/>
          </p:cNvCxnSpPr>
          <p:nvPr/>
        </p:nvCxnSpPr>
        <p:spPr bwMode="auto">
          <a:xfrm flipH="1">
            <a:off x="4517697" y="4475256"/>
            <a:ext cx="191855" cy="557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14" idx="4"/>
          </p:cNvCxnSpPr>
          <p:nvPr/>
        </p:nvCxnSpPr>
        <p:spPr bwMode="auto">
          <a:xfrm flipH="1" flipV="1">
            <a:off x="4584372" y="3865516"/>
            <a:ext cx="125180" cy="5367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Dual Graph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2674937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=(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/>
                  <a:t>be a plane graph. The dual graph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G</a:t>
                </a:r>
                <a:r>
                  <a:rPr lang="en-US" sz="2000" dirty="0">
                    <a:solidFill>
                      <a:srgbClr val="339933"/>
                    </a:solidFill>
                  </a:rPr>
                  <a:t>*</a:t>
                </a:r>
                <a:r>
                  <a:rPr lang="en-US" sz="2000" dirty="0"/>
                  <a:t> has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000" dirty="0"/>
                  <a:t>a vertex for every face of </a:t>
                </a:r>
                <a:r>
                  <a:rPr lang="en-US" sz="2000" i="1" dirty="0">
                    <a:solidFill>
                      <a:srgbClr val="0000FF"/>
                    </a:solidFill>
                  </a:rPr>
                  <a:t>G</a:t>
                </a:r>
                <a:r>
                  <a:rPr lang="en-US" sz="2000" dirty="0"/>
                  <a:t>,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000" dirty="0"/>
                  <a:t>an edge for every edge of </a:t>
                </a:r>
                <a:r>
                  <a:rPr lang="en-US" sz="2000" i="1" dirty="0">
                    <a:solidFill>
                      <a:srgbClr val="0000FF"/>
                    </a:solidFill>
                  </a:rPr>
                  <a:t>G</a:t>
                </a:r>
                <a:r>
                  <a:rPr lang="en-US" sz="2000" dirty="0"/>
                  <a:t>, between the two faces incident to the original edge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68463"/>
                <a:ext cx="7772400" cy="2674937"/>
              </a:xfrm>
              <a:blipFill rotWithShape="1">
                <a:blip r:embed="rId3"/>
                <a:stretch>
                  <a:fillRect l="-706" t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 flipV="1">
            <a:off x="3144557" y="4420159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 flipV="1">
            <a:off x="3680198" y="3644712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 flipV="1">
            <a:off x="3677957" y="4684618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 flipV="1">
            <a:off x="4549775" y="3821764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 flipV="1">
            <a:off x="3747433" y="4290171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 flipV="1">
            <a:off x="4673039" y="4402230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 flipV="1">
            <a:off x="4146363" y="4373094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 flipV="1">
            <a:off x="3397810" y="4175871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 flipV="1">
            <a:off x="4484781" y="5014071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 flipV="1">
            <a:off x="3507628" y="5274047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 flipV="1">
            <a:off x="3982757" y="5056653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 flipV="1">
            <a:off x="4365998" y="4152712"/>
            <a:ext cx="73025" cy="73026"/>
          </a:xfrm>
          <a:prstGeom prst="ellipse">
            <a:avLst/>
          </a:prstGeom>
          <a:solidFill>
            <a:srgbClr val="339933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 bwMode="auto">
          <a:xfrm flipV="1">
            <a:off x="3984998" y="3917762"/>
            <a:ext cx="73025" cy="73026"/>
          </a:xfrm>
          <a:prstGeom prst="ellipse">
            <a:avLst/>
          </a:prstGeom>
          <a:solidFill>
            <a:srgbClr val="339933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 flipV="1">
            <a:off x="3553198" y="4038412"/>
            <a:ext cx="73025" cy="73026"/>
          </a:xfrm>
          <a:prstGeom prst="ellipse">
            <a:avLst/>
          </a:prstGeom>
          <a:solidFill>
            <a:srgbClr val="339933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 flipV="1">
            <a:off x="3388098" y="4425762"/>
            <a:ext cx="73025" cy="73026"/>
          </a:xfrm>
          <a:prstGeom prst="ellipse">
            <a:avLst/>
          </a:prstGeom>
          <a:solidFill>
            <a:srgbClr val="339933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 flipV="1">
            <a:off x="3629398" y="4927412"/>
            <a:ext cx="73025" cy="73026"/>
          </a:xfrm>
          <a:prstGeom prst="ellipse">
            <a:avLst/>
          </a:prstGeom>
          <a:solidFill>
            <a:srgbClr val="339933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 flipV="1">
            <a:off x="3794498" y="4648012"/>
            <a:ext cx="73025" cy="73026"/>
          </a:xfrm>
          <a:prstGeom prst="ellipse">
            <a:avLst/>
          </a:prstGeom>
          <a:solidFill>
            <a:srgbClr val="339933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 bwMode="auto">
          <a:xfrm flipV="1">
            <a:off x="2702298" y="4305112"/>
            <a:ext cx="73025" cy="73026"/>
          </a:xfrm>
          <a:prstGeom prst="ellipse">
            <a:avLst/>
          </a:prstGeom>
          <a:solidFill>
            <a:srgbClr val="339933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 flipV="1">
            <a:off x="4194548" y="4857562"/>
            <a:ext cx="73025" cy="73026"/>
          </a:xfrm>
          <a:prstGeom prst="ellipse">
            <a:avLst/>
          </a:prstGeom>
          <a:solidFill>
            <a:srgbClr val="339933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 bwMode="auto">
          <a:xfrm flipV="1">
            <a:off x="4435848" y="4559112"/>
            <a:ext cx="73025" cy="73026"/>
          </a:xfrm>
          <a:prstGeom prst="ellipse">
            <a:avLst/>
          </a:prstGeom>
          <a:solidFill>
            <a:srgbClr val="339933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 bwMode="auto">
          <a:xfrm>
            <a:off x="2755900" y="3968924"/>
            <a:ext cx="831850" cy="355426"/>
          </a:xfrm>
          <a:custGeom>
            <a:avLst/>
            <a:gdLst>
              <a:gd name="connsiteX0" fmla="*/ 831850 w 831850"/>
              <a:gd name="connsiteY0" fmla="*/ 107776 h 355426"/>
              <a:gd name="connsiteX1" fmla="*/ 425450 w 831850"/>
              <a:gd name="connsiteY1" fmla="*/ 12526 h 355426"/>
              <a:gd name="connsiteX2" fmla="*/ 0 w 831850"/>
              <a:gd name="connsiteY2" fmla="*/ 355426 h 35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850" h="355426">
                <a:moveTo>
                  <a:pt x="831850" y="107776"/>
                </a:moveTo>
                <a:cubicBezTo>
                  <a:pt x="697971" y="39513"/>
                  <a:pt x="564092" y="-28749"/>
                  <a:pt x="425450" y="12526"/>
                </a:cubicBezTo>
                <a:cubicBezTo>
                  <a:pt x="286808" y="53801"/>
                  <a:pt x="143404" y="204613"/>
                  <a:pt x="0" y="355426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 bwMode="auto">
          <a:xfrm>
            <a:off x="3454400" y="4083050"/>
            <a:ext cx="166441" cy="368300"/>
          </a:xfrm>
          <a:custGeom>
            <a:avLst/>
            <a:gdLst>
              <a:gd name="connsiteX0" fmla="*/ 127000 w 166441"/>
              <a:gd name="connsiteY0" fmla="*/ 0 h 368300"/>
              <a:gd name="connsiteX1" fmla="*/ 158750 w 166441"/>
              <a:gd name="connsiteY1" fmla="*/ 266700 h 368300"/>
              <a:gd name="connsiteX2" fmla="*/ 0 w 166441"/>
              <a:gd name="connsiteY2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41" h="368300">
                <a:moveTo>
                  <a:pt x="127000" y="0"/>
                </a:moveTo>
                <a:cubicBezTo>
                  <a:pt x="153458" y="102658"/>
                  <a:pt x="179917" y="205317"/>
                  <a:pt x="158750" y="266700"/>
                </a:cubicBezTo>
                <a:cubicBezTo>
                  <a:pt x="137583" y="328083"/>
                  <a:pt x="68791" y="348191"/>
                  <a:pt x="0" y="36830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3403600" y="4476750"/>
            <a:ext cx="260350" cy="488950"/>
          </a:xfrm>
          <a:custGeom>
            <a:avLst/>
            <a:gdLst>
              <a:gd name="connsiteX0" fmla="*/ 0 w 260350"/>
              <a:gd name="connsiteY0" fmla="*/ 0 h 488950"/>
              <a:gd name="connsiteX1" fmla="*/ 260350 w 260350"/>
              <a:gd name="connsiteY1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350" h="488950">
                <a:moveTo>
                  <a:pt x="0" y="0"/>
                </a:moveTo>
                <a:lnTo>
                  <a:pt x="260350" y="488950"/>
                </a:ln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749550" y="4356100"/>
            <a:ext cx="914400" cy="622300"/>
          </a:xfrm>
          <a:custGeom>
            <a:avLst/>
            <a:gdLst>
              <a:gd name="connsiteX0" fmla="*/ 0 w 914400"/>
              <a:gd name="connsiteY0" fmla="*/ 0 h 622300"/>
              <a:gd name="connsiteX1" fmla="*/ 457200 w 914400"/>
              <a:gd name="connsiteY1" fmla="*/ 482600 h 622300"/>
              <a:gd name="connsiteX2" fmla="*/ 914400 w 914400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622300">
                <a:moveTo>
                  <a:pt x="0" y="0"/>
                </a:moveTo>
                <a:cubicBezTo>
                  <a:pt x="152400" y="189441"/>
                  <a:pt x="304800" y="378883"/>
                  <a:pt x="457200" y="482600"/>
                </a:cubicBezTo>
                <a:cubicBezTo>
                  <a:pt x="609600" y="586317"/>
                  <a:pt x="762000" y="604308"/>
                  <a:pt x="914400" y="62230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3663950" y="4914900"/>
            <a:ext cx="585953" cy="256022"/>
          </a:xfrm>
          <a:custGeom>
            <a:avLst/>
            <a:gdLst>
              <a:gd name="connsiteX0" fmla="*/ 0 w 585953"/>
              <a:gd name="connsiteY0" fmla="*/ 50800 h 256022"/>
              <a:gd name="connsiteX1" fmla="*/ 266700 w 585953"/>
              <a:gd name="connsiteY1" fmla="*/ 254000 h 256022"/>
              <a:gd name="connsiteX2" fmla="*/ 546100 w 585953"/>
              <a:gd name="connsiteY2" fmla="*/ 146050 h 256022"/>
              <a:gd name="connsiteX3" fmla="*/ 577850 w 585953"/>
              <a:gd name="connsiteY3" fmla="*/ 0 h 25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953" h="256022">
                <a:moveTo>
                  <a:pt x="0" y="50800"/>
                </a:moveTo>
                <a:cubicBezTo>
                  <a:pt x="87841" y="144462"/>
                  <a:pt x="175683" y="238125"/>
                  <a:pt x="266700" y="254000"/>
                </a:cubicBezTo>
                <a:cubicBezTo>
                  <a:pt x="357717" y="269875"/>
                  <a:pt x="494242" y="188383"/>
                  <a:pt x="546100" y="146050"/>
                </a:cubicBezTo>
                <a:cubicBezTo>
                  <a:pt x="597958" y="103717"/>
                  <a:pt x="587904" y="51858"/>
                  <a:pt x="577850" y="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229100" y="4610100"/>
            <a:ext cx="247650" cy="298450"/>
          </a:xfrm>
          <a:custGeom>
            <a:avLst/>
            <a:gdLst>
              <a:gd name="connsiteX0" fmla="*/ 247650 w 247650"/>
              <a:gd name="connsiteY0" fmla="*/ 0 h 298450"/>
              <a:gd name="connsiteX1" fmla="*/ 0 w 247650"/>
              <a:gd name="connsiteY1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298450">
                <a:moveTo>
                  <a:pt x="247650" y="0"/>
                </a:moveTo>
                <a:lnTo>
                  <a:pt x="0" y="298450"/>
                </a:ln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4406900" y="4191000"/>
            <a:ext cx="76200" cy="400050"/>
          </a:xfrm>
          <a:custGeom>
            <a:avLst/>
            <a:gdLst>
              <a:gd name="connsiteX0" fmla="*/ 0 w 76200"/>
              <a:gd name="connsiteY0" fmla="*/ 0 h 400050"/>
              <a:gd name="connsiteX1" fmla="*/ 76200 w 7620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400050">
                <a:moveTo>
                  <a:pt x="0" y="0"/>
                </a:moveTo>
                <a:lnTo>
                  <a:pt x="76200" y="400050"/>
                </a:ln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4013200" y="3937000"/>
            <a:ext cx="412750" cy="241300"/>
          </a:xfrm>
          <a:custGeom>
            <a:avLst/>
            <a:gdLst>
              <a:gd name="connsiteX0" fmla="*/ 0 w 412750"/>
              <a:gd name="connsiteY0" fmla="*/ 12700 h 241300"/>
              <a:gd name="connsiteX1" fmla="*/ 234950 w 412750"/>
              <a:gd name="connsiteY1" fmla="*/ 25400 h 241300"/>
              <a:gd name="connsiteX2" fmla="*/ 412750 w 41275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50" h="241300">
                <a:moveTo>
                  <a:pt x="0" y="12700"/>
                </a:moveTo>
                <a:cubicBezTo>
                  <a:pt x="83079" y="0"/>
                  <a:pt x="166158" y="-12700"/>
                  <a:pt x="234950" y="25400"/>
                </a:cubicBezTo>
                <a:cubicBezTo>
                  <a:pt x="303742" y="63500"/>
                  <a:pt x="358246" y="152400"/>
                  <a:pt x="412750" y="24130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3983422" y="4222750"/>
            <a:ext cx="429828" cy="660400"/>
          </a:xfrm>
          <a:custGeom>
            <a:avLst/>
            <a:gdLst>
              <a:gd name="connsiteX0" fmla="*/ 429828 w 429828"/>
              <a:gd name="connsiteY0" fmla="*/ 0 h 660400"/>
              <a:gd name="connsiteX1" fmla="*/ 4378 w 429828"/>
              <a:gd name="connsiteY1" fmla="*/ 196850 h 660400"/>
              <a:gd name="connsiteX2" fmla="*/ 245678 w 429828"/>
              <a:gd name="connsiteY2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828" h="660400">
                <a:moveTo>
                  <a:pt x="429828" y="0"/>
                </a:moveTo>
                <a:cubicBezTo>
                  <a:pt x="232449" y="43391"/>
                  <a:pt x="35070" y="86783"/>
                  <a:pt x="4378" y="196850"/>
                </a:cubicBezTo>
                <a:cubicBezTo>
                  <a:pt x="-26314" y="306917"/>
                  <a:pt x="109682" y="483658"/>
                  <a:pt x="245678" y="66040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3822700" y="4692650"/>
            <a:ext cx="400050" cy="215900"/>
          </a:xfrm>
          <a:custGeom>
            <a:avLst/>
            <a:gdLst>
              <a:gd name="connsiteX0" fmla="*/ 400050 w 400050"/>
              <a:gd name="connsiteY0" fmla="*/ 215900 h 215900"/>
              <a:gd name="connsiteX1" fmla="*/ 133350 w 400050"/>
              <a:gd name="connsiteY1" fmla="*/ 146050 h 215900"/>
              <a:gd name="connsiteX2" fmla="*/ 0 w 40005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15900">
                <a:moveTo>
                  <a:pt x="400050" y="215900"/>
                </a:moveTo>
                <a:cubicBezTo>
                  <a:pt x="300037" y="198966"/>
                  <a:pt x="200025" y="182033"/>
                  <a:pt x="133350" y="146050"/>
                </a:cubicBezTo>
                <a:cubicBezTo>
                  <a:pt x="66675" y="110067"/>
                  <a:pt x="33337" y="55033"/>
                  <a:pt x="0" y="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3657600" y="4686300"/>
            <a:ext cx="175049" cy="273050"/>
          </a:xfrm>
          <a:custGeom>
            <a:avLst/>
            <a:gdLst>
              <a:gd name="connsiteX0" fmla="*/ 171450 w 175049"/>
              <a:gd name="connsiteY0" fmla="*/ 0 h 273050"/>
              <a:gd name="connsiteX1" fmla="*/ 152400 w 175049"/>
              <a:gd name="connsiteY1" fmla="*/ 184150 h 273050"/>
              <a:gd name="connsiteX2" fmla="*/ 0 w 175049"/>
              <a:gd name="connsiteY2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049" h="273050">
                <a:moveTo>
                  <a:pt x="171450" y="0"/>
                </a:moveTo>
                <a:cubicBezTo>
                  <a:pt x="176212" y="69321"/>
                  <a:pt x="180975" y="138642"/>
                  <a:pt x="152400" y="184150"/>
                </a:cubicBezTo>
                <a:cubicBezTo>
                  <a:pt x="123825" y="229658"/>
                  <a:pt x="61912" y="251354"/>
                  <a:pt x="0" y="27305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3587750" y="3962400"/>
            <a:ext cx="419100" cy="107950"/>
          </a:xfrm>
          <a:custGeom>
            <a:avLst/>
            <a:gdLst>
              <a:gd name="connsiteX0" fmla="*/ 0 w 419100"/>
              <a:gd name="connsiteY0" fmla="*/ 107950 h 107950"/>
              <a:gd name="connsiteX1" fmla="*/ 419100 w 419100"/>
              <a:gd name="connsiteY1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107950">
                <a:moveTo>
                  <a:pt x="0" y="107950"/>
                </a:moveTo>
                <a:lnTo>
                  <a:pt x="419100" y="0"/>
                </a:ln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2730500" y="3357085"/>
            <a:ext cx="1276350" cy="967265"/>
          </a:xfrm>
          <a:custGeom>
            <a:avLst/>
            <a:gdLst>
              <a:gd name="connsiteX0" fmla="*/ 1276350 w 1276350"/>
              <a:gd name="connsiteY0" fmla="*/ 579915 h 967265"/>
              <a:gd name="connsiteX1" fmla="*/ 1054100 w 1276350"/>
              <a:gd name="connsiteY1" fmla="*/ 8415 h 967265"/>
              <a:gd name="connsiteX2" fmla="*/ 0 w 1276350"/>
              <a:gd name="connsiteY2" fmla="*/ 967265 h 96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350" h="967265">
                <a:moveTo>
                  <a:pt x="1276350" y="579915"/>
                </a:moveTo>
                <a:cubicBezTo>
                  <a:pt x="1271587" y="261886"/>
                  <a:pt x="1266825" y="-56143"/>
                  <a:pt x="1054100" y="8415"/>
                </a:cubicBezTo>
                <a:cubicBezTo>
                  <a:pt x="841375" y="72973"/>
                  <a:pt x="420687" y="520119"/>
                  <a:pt x="0" y="967265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2736850" y="3114428"/>
            <a:ext cx="2382955" cy="1216272"/>
          </a:xfrm>
          <a:custGeom>
            <a:avLst/>
            <a:gdLst>
              <a:gd name="connsiteX0" fmla="*/ 1676400 w 2382955"/>
              <a:gd name="connsiteY0" fmla="*/ 1063872 h 1216272"/>
              <a:gd name="connsiteX1" fmla="*/ 2374900 w 2382955"/>
              <a:gd name="connsiteY1" fmla="*/ 619372 h 1216272"/>
              <a:gd name="connsiteX2" fmla="*/ 1263650 w 2382955"/>
              <a:gd name="connsiteY2" fmla="*/ 3422 h 1216272"/>
              <a:gd name="connsiteX3" fmla="*/ 412750 w 2382955"/>
              <a:gd name="connsiteY3" fmla="*/ 409822 h 1216272"/>
              <a:gd name="connsiteX4" fmla="*/ 0 w 2382955"/>
              <a:gd name="connsiteY4" fmla="*/ 1216272 h 121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955" h="1216272">
                <a:moveTo>
                  <a:pt x="1676400" y="1063872"/>
                </a:moveTo>
                <a:cubicBezTo>
                  <a:pt x="2060046" y="929993"/>
                  <a:pt x="2443692" y="796114"/>
                  <a:pt x="2374900" y="619372"/>
                </a:cubicBezTo>
                <a:cubicBezTo>
                  <a:pt x="2306108" y="442630"/>
                  <a:pt x="1590675" y="38347"/>
                  <a:pt x="1263650" y="3422"/>
                </a:cubicBezTo>
                <a:cubicBezTo>
                  <a:pt x="936625" y="-31503"/>
                  <a:pt x="623358" y="207680"/>
                  <a:pt x="412750" y="409822"/>
                </a:cubicBezTo>
                <a:cubicBezTo>
                  <a:pt x="202142" y="611964"/>
                  <a:pt x="101071" y="914118"/>
                  <a:pt x="0" y="1216272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2743200" y="4349750"/>
            <a:ext cx="2295763" cy="1299207"/>
          </a:xfrm>
          <a:custGeom>
            <a:avLst/>
            <a:gdLst>
              <a:gd name="connsiteX0" fmla="*/ 1720850 w 2295763"/>
              <a:gd name="connsiteY0" fmla="*/ 254000 h 1299207"/>
              <a:gd name="connsiteX1" fmla="*/ 2254250 w 2295763"/>
              <a:gd name="connsiteY1" fmla="*/ 419100 h 1299207"/>
              <a:gd name="connsiteX2" fmla="*/ 2076450 w 2295763"/>
              <a:gd name="connsiteY2" fmla="*/ 1098550 h 1299207"/>
              <a:gd name="connsiteX3" fmla="*/ 622300 w 2295763"/>
              <a:gd name="connsiteY3" fmla="*/ 1219200 h 1299207"/>
              <a:gd name="connsiteX4" fmla="*/ 0 w 2295763"/>
              <a:gd name="connsiteY4" fmla="*/ 0 h 129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5763" h="1299207">
                <a:moveTo>
                  <a:pt x="1720850" y="254000"/>
                </a:moveTo>
                <a:cubicBezTo>
                  <a:pt x="1957916" y="266171"/>
                  <a:pt x="2194983" y="278342"/>
                  <a:pt x="2254250" y="419100"/>
                </a:cubicBezTo>
                <a:cubicBezTo>
                  <a:pt x="2313517" y="559858"/>
                  <a:pt x="2348442" y="965200"/>
                  <a:pt x="2076450" y="1098550"/>
                </a:cubicBezTo>
                <a:cubicBezTo>
                  <a:pt x="1804458" y="1231900"/>
                  <a:pt x="968375" y="1402292"/>
                  <a:pt x="622300" y="1219200"/>
                </a:cubicBezTo>
                <a:cubicBezTo>
                  <a:pt x="276225" y="1036108"/>
                  <a:pt x="138112" y="518054"/>
                  <a:pt x="0" y="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2736850" y="4362450"/>
            <a:ext cx="1624918" cy="1154575"/>
          </a:xfrm>
          <a:custGeom>
            <a:avLst/>
            <a:gdLst>
              <a:gd name="connsiteX0" fmla="*/ 1504950 w 1624918"/>
              <a:gd name="connsiteY0" fmla="*/ 533400 h 1154575"/>
              <a:gd name="connsiteX1" fmla="*/ 1568450 w 1624918"/>
              <a:gd name="connsiteY1" fmla="*/ 920750 h 1154575"/>
              <a:gd name="connsiteX2" fmla="*/ 793750 w 1624918"/>
              <a:gd name="connsiteY2" fmla="*/ 1104900 h 1154575"/>
              <a:gd name="connsiteX3" fmla="*/ 0 w 1624918"/>
              <a:gd name="connsiteY3" fmla="*/ 0 h 11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918" h="1154575">
                <a:moveTo>
                  <a:pt x="1504950" y="533400"/>
                </a:moveTo>
                <a:cubicBezTo>
                  <a:pt x="1595966" y="679450"/>
                  <a:pt x="1686983" y="825500"/>
                  <a:pt x="1568450" y="920750"/>
                </a:cubicBezTo>
                <a:cubicBezTo>
                  <a:pt x="1449917" y="1016000"/>
                  <a:pt x="1055158" y="1258358"/>
                  <a:pt x="793750" y="1104900"/>
                </a:cubicBezTo>
                <a:cubicBezTo>
                  <a:pt x="532342" y="951442"/>
                  <a:pt x="266171" y="475721"/>
                  <a:pt x="0" y="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3594100" y="4083050"/>
            <a:ext cx="234950" cy="603250"/>
          </a:xfrm>
          <a:custGeom>
            <a:avLst/>
            <a:gdLst>
              <a:gd name="connsiteX0" fmla="*/ 234950 w 234950"/>
              <a:gd name="connsiteY0" fmla="*/ 603250 h 603250"/>
              <a:gd name="connsiteX1" fmla="*/ 0 w 234950"/>
              <a:gd name="connsiteY1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50" h="603250">
                <a:moveTo>
                  <a:pt x="234950" y="60325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3348405" y="4070350"/>
            <a:ext cx="245695" cy="400050"/>
          </a:xfrm>
          <a:custGeom>
            <a:avLst/>
            <a:gdLst>
              <a:gd name="connsiteX0" fmla="*/ 61545 w 245695"/>
              <a:gd name="connsiteY0" fmla="*/ 400050 h 400050"/>
              <a:gd name="connsiteX1" fmla="*/ 10745 w 245695"/>
              <a:gd name="connsiteY1" fmla="*/ 152400 h 400050"/>
              <a:gd name="connsiteX2" fmla="*/ 245695 w 245695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695" h="400050">
                <a:moveTo>
                  <a:pt x="61545" y="400050"/>
                </a:moveTo>
                <a:cubicBezTo>
                  <a:pt x="20799" y="309562"/>
                  <a:pt x="-19947" y="219075"/>
                  <a:pt x="10745" y="152400"/>
                </a:cubicBezTo>
                <a:cubicBezTo>
                  <a:pt x="41437" y="85725"/>
                  <a:pt x="143566" y="42862"/>
                  <a:pt x="245695" y="0"/>
                </a:cubicBezTo>
              </a:path>
            </a:pathLst>
          </a:custGeom>
          <a:noFill/>
          <a:ln w="12700">
            <a:solidFill>
              <a:srgbClr val="339933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6" grpId="0" animBg="1"/>
      <p:bldP spid="57" grpId="0" animBg="1"/>
      <p:bldP spid="59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9" y="2292573"/>
            <a:ext cx="3120649" cy="2703237"/>
          </a:xfrm>
          <a:prstGeom prst="rect">
            <a:avLst/>
          </a:prstGeom>
        </p:spPr>
      </p:pic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Delaunay Triangulation</a:t>
            </a:r>
            <a:endParaRPr lang="en-US" sz="2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8463"/>
            <a:ext cx="7772400" cy="617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Let </a:t>
            </a:r>
            <a:r>
              <a:rPr lang="en-US" sz="2000" i="1" dirty="0">
                <a:solidFill>
                  <a:srgbClr val="008380"/>
                </a:solidFill>
              </a:rPr>
              <a:t>G </a:t>
            </a:r>
            <a:r>
              <a:rPr lang="en-US" sz="2000" dirty="0"/>
              <a:t>be the plane graph for the </a:t>
            </a:r>
            <a:r>
              <a:rPr lang="en-US" sz="2000" dirty="0">
                <a:solidFill>
                  <a:srgbClr val="0000FF"/>
                </a:solidFill>
              </a:rPr>
              <a:t>Voronoi diagram VD(</a:t>
            </a:r>
            <a:r>
              <a:rPr lang="en-US" sz="2000" i="1" dirty="0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/>
              <a:t> . Then the dual graph </a:t>
            </a:r>
            <a:r>
              <a:rPr lang="en-US" sz="2000" i="1" dirty="0">
                <a:solidFill>
                  <a:srgbClr val="008380"/>
                </a:solidFill>
              </a:rPr>
              <a:t>G</a:t>
            </a:r>
            <a:r>
              <a:rPr lang="en-US" sz="2000" dirty="0">
                <a:solidFill>
                  <a:srgbClr val="008380"/>
                </a:solidFill>
              </a:rPr>
              <a:t>* </a:t>
            </a:r>
            <a:r>
              <a:rPr lang="en-US" sz="2000" dirty="0"/>
              <a:t>is called the </a:t>
            </a:r>
            <a:r>
              <a:rPr lang="en-US" sz="2000" b="1" dirty="0"/>
              <a:t>Delaunay Triangulation DT(</a:t>
            </a:r>
            <a:r>
              <a:rPr lang="en-US" sz="2000" b="1" i="1" dirty="0"/>
              <a:t>P</a:t>
            </a:r>
            <a:r>
              <a:rPr lang="en-US" sz="2000" b="1" dirty="0"/>
              <a:t>)</a:t>
            </a:r>
            <a:r>
              <a:rPr lang="en-US" sz="2000" dirty="0"/>
              <a:t>.</a:t>
            </a:r>
            <a:endParaRPr 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2294939"/>
            <a:ext cx="3114021" cy="270323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34" y="2359248"/>
            <a:ext cx="3120649" cy="270323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69" y="2361614"/>
            <a:ext cx="3114021" cy="270323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84" y="2355024"/>
            <a:ext cx="3120648" cy="2709862"/>
          </a:xfrm>
          <a:prstGeom prst="rect">
            <a:avLst/>
          </a:prstGeom>
        </p:spPr>
      </p:pic>
      <p:sp>
        <p:nvSpPr>
          <p:cNvPr id="41" name="Freeform 40"/>
          <p:cNvSpPr/>
          <p:nvPr/>
        </p:nvSpPr>
        <p:spPr bwMode="auto">
          <a:xfrm>
            <a:off x="1765300" y="3003550"/>
            <a:ext cx="463550" cy="342900"/>
          </a:xfrm>
          <a:custGeom>
            <a:avLst/>
            <a:gdLst>
              <a:gd name="connsiteX0" fmla="*/ 463550 w 463550"/>
              <a:gd name="connsiteY0" fmla="*/ 342900 h 342900"/>
              <a:gd name="connsiteX1" fmla="*/ 0 w 463550"/>
              <a:gd name="connsiteY1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3550" h="342900">
                <a:moveTo>
                  <a:pt x="463550" y="3429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 bwMode="auto">
          <a:xfrm>
            <a:off x="1906035" y="3371850"/>
            <a:ext cx="332340" cy="419100"/>
          </a:xfrm>
          <a:custGeom>
            <a:avLst/>
            <a:gdLst>
              <a:gd name="connsiteX0" fmla="*/ 332340 w 332340"/>
              <a:gd name="connsiteY0" fmla="*/ 0 h 419100"/>
              <a:gd name="connsiteX1" fmla="*/ 46590 w 332340"/>
              <a:gd name="connsiteY1" fmla="*/ 223838 h 419100"/>
              <a:gd name="connsiteX2" fmla="*/ 3728 w 332340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340" h="419100">
                <a:moveTo>
                  <a:pt x="332340" y="0"/>
                </a:moveTo>
                <a:cubicBezTo>
                  <a:pt x="216849" y="76994"/>
                  <a:pt x="101359" y="153988"/>
                  <a:pt x="46590" y="223838"/>
                </a:cubicBezTo>
                <a:cubicBezTo>
                  <a:pt x="-8179" y="293688"/>
                  <a:pt x="-2226" y="356394"/>
                  <a:pt x="3728" y="4191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 bwMode="auto">
          <a:xfrm>
            <a:off x="1506721" y="3014663"/>
            <a:ext cx="388754" cy="771525"/>
          </a:xfrm>
          <a:custGeom>
            <a:avLst/>
            <a:gdLst>
              <a:gd name="connsiteX0" fmla="*/ 241117 w 388754"/>
              <a:gd name="connsiteY0" fmla="*/ 0 h 771525"/>
              <a:gd name="connsiteX1" fmla="*/ 2992 w 388754"/>
              <a:gd name="connsiteY1" fmla="*/ 442912 h 771525"/>
              <a:gd name="connsiteX2" fmla="*/ 388754 w 388754"/>
              <a:gd name="connsiteY2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54" h="771525">
                <a:moveTo>
                  <a:pt x="241117" y="0"/>
                </a:moveTo>
                <a:cubicBezTo>
                  <a:pt x="109751" y="157162"/>
                  <a:pt x="-21614" y="314325"/>
                  <a:pt x="2992" y="442912"/>
                </a:cubicBezTo>
                <a:cubicBezTo>
                  <a:pt x="27598" y="571500"/>
                  <a:pt x="208176" y="671512"/>
                  <a:pt x="388754" y="77152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 bwMode="auto">
          <a:xfrm>
            <a:off x="1659185" y="3800475"/>
            <a:ext cx="241053" cy="500063"/>
          </a:xfrm>
          <a:custGeom>
            <a:avLst/>
            <a:gdLst>
              <a:gd name="connsiteX0" fmla="*/ 241053 w 241053"/>
              <a:gd name="connsiteY0" fmla="*/ 0 h 500063"/>
              <a:gd name="connsiteX1" fmla="*/ 12453 w 241053"/>
              <a:gd name="connsiteY1" fmla="*/ 209550 h 500063"/>
              <a:gd name="connsiteX2" fmla="*/ 50553 w 241053"/>
              <a:gd name="connsiteY2" fmla="*/ 500063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53" h="500063">
                <a:moveTo>
                  <a:pt x="241053" y="0"/>
                </a:moveTo>
                <a:cubicBezTo>
                  <a:pt x="142628" y="63103"/>
                  <a:pt x="44203" y="126206"/>
                  <a:pt x="12453" y="209550"/>
                </a:cubicBezTo>
                <a:cubicBezTo>
                  <a:pt x="-19297" y="292894"/>
                  <a:pt x="15628" y="396478"/>
                  <a:pt x="50553" y="50006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1738313" y="3886200"/>
            <a:ext cx="473105" cy="464825"/>
          </a:xfrm>
          <a:custGeom>
            <a:avLst/>
            <a:gdLst>
              <a:gd name="connsiteX0" fmla="*/ 0 w 473105"/>
              <a:gd name="connsiteY0" fmla="*/ 442913 h 464825"/>
              <a:gd name="connsiteX1" fmla="*/ 428625 w 473105"/>
              <a:gd name="connsiteY1" fmla="*/ 414338 h 464825"/>
              <a:gd name="connsiteX2" fmla="*/ 438150 w 473105"/>
              <a:gd name="connsiteY2" fmla="*/ 0 h 46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05" h="464825">
                <a:moveTo>
                  <a:pt x="0" y="442913"/>
                </a:moveTo>
                <a:cubicBezTo>
                  <a:pt x="177800" y="465535"/>
                  <a:pt x="355600" y="488157"/>
                  <a:pt x="428625" y="414338"/>
                </a:cubicBezTo>
                <a:cubicBezTo>
                  <a:pt x="501650" y="340519"/>
                  <a:pt x="469900" y="170259"/>
                  <a:pt x="43815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 bwMode="auto">
          <a:xfrm>
            <a:off x="2181225" y="3657600"/>
            <a:ext cx="500063" cy="259166"/>
          </a:xfrm>
          <a:custGeom>
            <a:avLst/>
            <a:gdLst>
              <a:gd name="connsiteX0" fmla="*/ 0 w 500063"/>
              <a:gd name="connsiteY0" fmla="*/ 195263 h 259166"/>
              <a:gd name="connsiteX1" fmla="*/ 295275 w 500063"/>
              <a:gd name="connsiteY1" fmla="*/ 247650 h 259166"/>
              <a:gd name="connsiteX2" fmla="*/ 500063 w 500063"/>
              <a:gd name="connsiteY2" fmla="*/ 0 h 25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063" h="259166">
                <a:moveTo>
                  <a:pt x="0" y="195263"/>
                </a:moveTo>
                <a:cubicBezTo>
                  <a:pt x="105965" y="237728"/>
                  <a:pt x="211931" y="280194"/>
                  <a:pt x="295275" y="247650"/>
                </a:cubicBezTo>
                <a:cubicBezTo>
                  <a:pt x="378619" y="215106"/>
                  <a:pt x="439341" y="107553"/>
                  <a:pt x="500063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2166938" y="3381375"/>
            <a:ext cx="75805" cy="457200"/>
          </a:xfrm>
          <a:custGeom>
            <a:avLst/>
            <a:gdLst>
              <a:gd name="connsiteX0" fmla="*/ 61912 w 75805"/>
              <a:gd name="connsiteY0" fmla="*/ 0 h 457200"/>
              <a:gd name="connsiteX1" fmla="*/ 71437 w 75805"/>
              <a:gd name="connsiteY1" fmla="*/ 228600 h 457200"/>
              <a:gd name="connsiteX2" fmla="*/ 0 w 75805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05" h="457200">
                <a:moveTo>
                  <a:pt x="61912" y="0"/>
                </a:moveTo>
                <a:cubicBezTo>
                  <a:pt x="71834" y="76200"/>
                  <a:pt x="81756" y="152400"/>
                  <a:pt x="71437" y="228600"/>
                </a:cubicBezTo>
                <a:cubicBezTo>
                  <a:pt x="61118" y="304800"/>
                  <a:pt x="30559" y="381000"/>
                  <a:pt x="0" y="4572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 bwMode="auto">
          <a:xfrm>
            <a:off x="2252663" y="3367088"/>
            <a:ext cx="414337" cy="257175"/>
          </a:xfrm>
          <a:custGeom>
            <a:avLst/>
            <a:gdLst>
              <a:gd name="connsiteX0" fmla="*/ 414337 w 414337"/>
              <a:gd name="connsiteY0" fmla="*/ 257175 h 257175"/>
              <a:gd name="connsiteX1" fmla="*/ 257175 w 414337"/>
              <a:gd name="connsiteY1" fmla="*/ 52387 h 257175"/>
              <a:gd name="connsiteX2" fmla="*/ 0 w 414337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257175">
                <a:moveTo>
                  <a:pt x="414337" y="257175"/>
                </a:moveTo>
                <a:cubicBezTo>
                  <a:pt x="370284" y="176212"/>
                  <a:pt x="326231" y="95249"/>
                  <a:pt x="257175" y="52387"/>
                </a:cubicBezTo>
                <a:cubicBezTo>
                  <a:pt x="188119" y="9525"/>
                  <a:pt x="94059" y="4762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2690813" y="3424238"/>
            <a:ext cx="452437" cy="238125"/>
          </a:xfrm>
          <a:custGeom>
            <a:avLst/>
            <a:gdLst>
              <a:gd name="connsiteX0" fmla="*/ 0 w 452437"/>
              <a:gd name="connsiteY0" fmla="*/ 238125 h 238125"/>
              <a:gd name="connsiteX1" fmla="*/ 276225 w 452437"/>
              <a:gd name="connsiteY1" fmla="*/ 214312 h 238125"/>
              <a:gd name="connsiteX2" fmla="*/ 452437 w 452437"/>
              <a:gd name="connsiteY2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7" h="238125">
                <a:moveTo>
                  <a:pt x="0" y="238125"/>
                </a:moveTo>
                <a:lnTo>
                  <a:pt x="276225" y="214312"/>
                </a:lnTo>
                <a:cubicBezTo>
                  <a:pt x="351631" y="174625"/>
                  <a:pt x="402034" y="87312"/>
                  <a:pt x="452437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 bwMode="auto">
          <a:xfrm>
            <a:off x="2676525" y="3671888"/>
            <a:ext cx="400050" cy="890587"/>
          </a:xfrm>
          <a:custGeom>
            <a:avLst/>
            <a:gdLst>
              <a:gd name="connsiteX0" fmla="*/ 0 w 400050"/>
              <a:gd name="connsiteY0" fmla="*/ 0 h 890587"/>
              <a:gd name="connsiteX1" fmla="*/ 142875 w 400050"/>
              <a:gd name="connsiteY1" fmla="*/ 471487 h 890587"/>
              <a:gd name="connsiteX2" fmla="*/ 400050 w 400050"/>
              <a:gd name="connsiteY2" fmla="*/ 890587 h 8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890587">
                <a:moveTo>
                  <a:pt x="0" y="0"/>
                </a:moveTo>
                <a:cubicBezTo>
                  <a:pt x="38100" y="161528"/>
                  <a:pt x="76200" y="323056"/>
                  <a:pt x="142875" y="471487"/>
                </a:cubicBezTo>
                <a:cubicBezTo>
                  <a:pt x="209550" y="619918"/>
                  <a:pt x="304800" y="755252"/>
                  <a:pt x="400050" y="89058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 bwMode="auto">
          <a:xfrm>
            <a:off x="1724025" y="4329113"/>
            <a:ext cx="1366838" cy="512454"/>
          </a:xfrm>
          <a:custGeom>
            <a:avLst/>
            <a:gdLst>
              <a:gd name="connsiteX0" fmla="*/ 1366838 w 1366838"/>
              <a:gd name="connsiteY0" fmla="*/ 257175 h 512454"/>
              <a:gd name="connsiteX1" fmla="*/ 619125 w 1366838"/>
              <a:gd name="connsiteY1" fmla="*/ 504825 h 512454"/>
              <a:gd name="connsiteX2" fmla="*/ 0 w 1366838"/>
              <a:gd name="connsiteY2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838" h="512454">
                <a:moveTo>
                  <a:pt x="1366838" y="257175"/>
                </a:moveTo>
                <a:cubicBezTo>
                  <a:pt x="1106884" y="402431"/>
                  <a:pt x="846931" y="547687"/>
                  <a:pt x="619125" y="504825"/>
                </a:cubicBezTo>
                <a:cubicBezTo>
                  <a:pt x="391319" y="461963"/>
                  <a:pt x="195659" y="230981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 bwMode="auto">
          <a:xfrm>
            <a:off x="425275" y="2950568"/>
            <a:ext cx="1322563" cy="1369020"/>
          </a:xfrm>
          <a:custGeom>
            <a:avLst/>
            <a:gdLst>
              <a:gd name="connsiteX0" fmla="*/ 1279700 w 1322563"/>
              <a:gd name="connsiteY0" fmla="*/ 1369020 h 1369020"/>
              <a:gd name="connsiteX1" fmla="*/ 255763 w 1322563"/>
              <a:gd name="connsiteY1" fmla="*/ 1164232 h 1369020"/>
              <a:gd name="connsiteX2" fmla="*/ 55738 w 1322563"/>
              <a:gd name="connsiteY2" fmla="*/ 683220 h 1369020"/>
              <a:gd name="connsiteX3" fmla="*/ 1074913 w 1322563"/>
              <a:gd name="connsiteY3" fmla="*/ 78382 h 1369020"/>
              <a:gd name="connsiteX4" fmla="*/ 1322563 w 1322563"/>
              <a:gd name="connsiteY4" fmla="*/ 25995 h 136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563" h="1369020">
                <a:moveTo>
                  <a:pt x="1279700" y="1369020"/>
                </a:moveTo>
                <a:cubicBezTo>
                  <a:pt x="869728" y="1323776"/>
                  <a:pt x="459757" y="1278532"/>
                  <a:pt x="255763" y="1164232"/>
                </a:cubicBezTo>
                <a:cubicBezTo>
                  <a:pt x="51769" y="1049932"/>
                  <a:pt x="-80787" y="864195"/>
                  <a:pt x="55738" y="683220"/>
                </a:cubicBezTo>
                <a:cubicBezTo>
                  <a:pt x="192263" y="502245"/>
                  <a:pt x="863775" y="187919"/>
                  <a:pt x="1074913" y="78382"/>
                </a:cubicBezTo>
                <a:cubicBezTo>
                  <a:pt x="1286051" y="-31156"/>
                  <a:pt x="1304307" y="-2581"/>
                  <a:pt x="1322563" y="2599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 bwMode="auto">
          <a:xfrm>
            <a:off x="1766888" y="2633663"/>
            <a:ext cx="1009650" cy="347662"/>
          </a:xfrm>
          <a:custGeom>
            <a:avLst/>
            <a:gdLst>
              <a:gd name="connsiteX0" fmla="*/ 1009650 w 1009650"/>
              <a:gd name="connsiteY0" fmla="*/ 347662 h 347662"/>
              <a:gd name="connsiteX1" fmla="*/ 504825 w 1009650"/>
              <a:gd name="connsiteY1" fmla="*/ 0 h 347662"/>
              <a:gd name="connsiteX2" fmla="*/ 0 w 1009650"/>
              <a:gd name="connsiteY2" fmla="*/ 347662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347662">
                <a:moveTo>
                  <a:pt x="1009650" y="347662"/>
                </a:moveTo>
                <a:cubicBezTo>
                  <a:pt x="841375" y="173831"/>
                  <a:pt x="673100" y="0"/>
                  <a:pt x="504825" y="0"/>
                </a:cubicBezTo>
                <a:cubicBezTo>
                  <a:pt x="336550" y="0"/>
                  <a:pt x="168275" y="173831"/>
                  <a:pt x="0" y="34766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 bwMode="auto">
          <a:xfrm>
            <a:off x="2252663" y="3000375"/>
            <a:ext cx="538162" cy="357188"/>
          </a:xfrm>
          <a:custGeom>
            <a:avLst/>
            <a:gdLst>
              <a:gd name="connsiteX0" fmla="*/ 0 w 538162"/>
              <a:gd name="connsiteY0" fmla="*/ 357188 h 357188"/>
              <a:gd name="connsiteX1" fmla="*/ 538162 w 538162"/>
              <a:gd name="connsiteY1" fmla="*/ 0 h 357188"/>
              <a:gd name="connsiteX2" fmla="*/ 538162 w 538162"/>
              <a:gd name="connsiteY2" fmla="*/ 0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162" h="357188">
                <a:moveTo>
                  <a:pt x="0" y="357188"/>
                </a:moveTo>
                <a:lnTo>
                  <a:pt x="538162" y="0"/>
                </a:lnTo>
                <a:lnTo>
                  <a:pt x="53816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 bwMode="auto">
          <a:xfrm>
            <a:off x="2656031" y="2995613"/>
            <a:ext cx="153844" cy="638175"/>
          </a:xfrm>
          <a:custGeom>
            <a:avLst/>
            <a:gdLst>
              <a:gd name="connsiteX0" fmla="*/ 153844 w 153844"/>
              <a:gd name="connsiteY0" fmla="*/ 0 h 638175"/>
              <a:gd name="connsiteX1" fmla="*/ 10969 w 153844"/>
              <a:gd name="connsiteY1" fmla="*/ 304800 h 638175"/>
              <a:gd name="connsiteX2" fmla="*/ 20494 w 153844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844" h="638175">
                <a:moveTo>
                  <a:pt x="153844" y="0"/>
                </a:moveTo>
                <a:cubicBezTo>
                  <a:pt x="93519" y="99219"/>
                  <a:pt x="33194" y="198438"/>
                  <a:pt x="10969" y="304800"/>
                </a:cubicBezTo>
                <a:cubicBezTo>
                  <a:pt x="-11256" y="411163"/>
                  <a:pt x="4619" y="524669"/>
                  <a:pt x="20494" y="63817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 bwMode="auto">
          <a:xfrm>
            <a:off x="2819400" y="2986088"/>
            <a:ext cx="338138" cy="395287"/>
          </a:xfrm>
          <a:custGeom>
            <a:avLst/>
            <a:gdLst>
              <a:gd name="connsiteX0" fmla="*/ 0 w 338138"/>
              <a:gd name="connsiteY0" fmla="*/ 0 h 395287"/>
              <a:gd name="connsiteX1" fmla="*/ 266700 w 338138"/>
              <a:gd name="connsiteY1" fmla="*/ 104775 h 395287"/>
              <a:gd name="connsiteX2" fmla="*/ 338138 w 338138"/>
              <a:gd name="connsiteY2" fmla="*/ 395287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138" h="395287">
                <a:moveTo>
                  <a:pt x="0" y="0"/>
                </a:moveTo>
                <a:cubicBezTo>
                  <a:pt x="105172" y="19447"/>
                  <a:pt x="210344" y="38894"/>
                  <a:pt x="266700" y="104775"/>
                </a:cubicBezTo>
                <a:cubicBezTo>
                  <a:pt x="323056" y="170656"/>
                  <a:pt x="330597" y="282971"/>
                  <a:pt x="338138" y="39528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 bwMode="auto">
          <a:xfrm>
            <a:off x="3109913" y="3405188"/>
            <a:ext cx="262428" cy="1133475"/>
          </a:xfrm>
          <a:custGeom>
            <a:avLst/>
            <a:gdLst>
              <a:gd name="connsiteX0" fmla="*/ 52387 w 262428"/>
              <a:gd name="connsiteY0" fmla="*/ 0 h 1133475"/>
              <a:gd name="connsiteX1" fmla="*/ 261937 w 262428"/>
              <a:gd name="connsiteY1" fmla="*/ 585787 h 1133475"/>
              <a:gd name="connsiteX2" fmla="*/ 0 w 262428"/>
              <a:gd name="connsiteY2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428" h="1133475">
                <a:moveTo>
                  <a:pt x="52387" y="0"/>
                </a:moveTo>
                <a:cubicBezTo>
                  <a:pt x="161527" y="198437"/>
                  <a:pt x="270668" y="396875"/>
                  <a:pt x="261937" y="585787"/>
                </a:cubicBezTo>
                <a:cubicBezTo>
                  <a:pt x="253206" y="774699"/>
                  <a:pt x="126603" y="954087"/>
                  <a:pt x="0" y="113347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2185988" y="3871913"/>
            <a:ext cx="890587" cy="695325"/>
          </a:xfrm>
          <a:custGeom>
            <a:avLst/>
            <a:gdLst>
              <a:gd name="connsiteX0" fmla="*/ 0 w 890587"/>
              <a:gd name="connsiteY0" fmla="*/ 0 h 695325"/>
              <a:gd name="connsiteX1" fmla="*/ 276225 w 890587"/>
              <a:gd name="connsiteY1" fmla="*/ 561975 h 695325"/>
              <a:gd name="connsiteX2" fmla="*/ 890587 w 890587"/>
              <a:gd name="connsiteY2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7" h="695325">
                <a:moveTo>
                  <a:pt x="0" y="0"/>
                </a:moveTo>
                <a:cubicBezTo>
                  <a:pt x="63897" y="223044"/>
                  <a:pt x="127794" y="446088"/>
                  <a:pt x="276225" y="561975"/>
                </a:cubicBezTo>
                <a:cubicBezTo>
                  <a:pt x="424656" y="677862"/>
                  <a:pt x="657621" y="686593"/>
                  <a:pt x="890587" y="69532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 bwMode="auto">
          <a:xfrm>
            <a:off x="1911350" y="3784600"/>
            <a:ext cx="234950" cy="76200"/>
          </a:xfrm>
          <a:custGeom>
            <a:avLst/>
            <a:gdLst>
              <a:gd name="connsiteX0" fmla="*/ 0 w 234950"/>
              <a:gd name="connsiteY0" fmla="*/ 0 h 76200"/>
              <a:gd name="connsiteX1" fmla="*/ 234950 w 23495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50" h="76200">
                <a:moveTo>
                  <a:pt x="0" y="0"/>
                </a:moveTo>
                <a:lnTo>
                  <a:pt x="234950" y="762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905844" y="2824193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VD(</a:t>
            </a:r>
            <a:r>
              <a:rPr lang="en-US" sz="1600" i="1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  <a:endParaRPr lang="en-US" sz="1600" dirty="0"/>
          </a:p>
        </p:txBody>
      </p:sp>
      <p:sp>
        <p:nvSpPr>
          <p:cNvPr id="95" name="Rectangle 94"/>
          <p:cNvSpPr/>
          <p:nvPr/>
        </p:nvSpPr>
        <p:spPr>
          <a:xfrm>
            <a:off x="6748869" y="329663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P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688465" y="4174123"/>
            <a:ext cx="720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DT(</a:t>
            </a:r>
            <a:r>
              <a:rPr lang="en-US" sz="1600" i="1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00500" y="2263140"/>
            <a:ext cx="4587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Canonical straight-line embedding for DT(P):</a:t>
            </a: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693420" y="5234623"/>
            <a:ext cx="77724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000" kern="0" dirty="0"/>
              <a:t>If </a:t>
            </a:r>
            <a:r>
              <a:rPr lang="en-US" sz="2000" i="1" kern="0" dirty="0">
                <a:solidFill>
                  <a:srgbClr val="008380"/>
                </a:solidFill>
              </a:rPr>
              <a:t>P</a:t>
            </a:r>
            <a:r>
              <a:rPr lang="en-US" sz="2000" kern="0" dirty="0"/>
              <a:t> is in general position (no three points on a line, no four points on a circle) then every inner face of </a:t>
            </a:r>
            <a:r>
              <a:rPr lang="en-US" sz="2000" kern="0" dirty="0">
                <a:solidFill>
                  <a:srgbClr val="008380"/>
                </a:solidFill>
              </a:rPr>
              <a:t>DT(</a:t>
            </a:r>
            <a:r>
              <a:rPr lang="en-US" sz="2000" i="1" kern="0" dirty="0">
                <a:solidFill>
                  <a:srgbClr val="008380"/>
                </a:solidFill>
              </a:rPr>
              <a:t>P</a:t>
            </a:r>
            <a:r>
              <a:rPr lang="en-US" sz="2000" kern="0" dirty="0">
                <a:solidFill>
                  <a:srgbClr val="008380"/>
                </a:solidFill>
              </a:rPr>
              <a:t>) </a:t>
            </a:r>
            <a:r>
              <a:rPr lang="en-US" sz="2000" kern="0" dirty="0"/>
              <a:t>is indeed a triangle.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kern="0" dirty="0">
                <a:solidFill>
                  <a:srgbClr val="008380"/>
                </a:solidFill>
              </a:rPr>
              <a:t>DT(</a:t>
            </a:r>
            <a:r>
              <a:rPr lang="en-US" sz="2000" i="1" kern="0" dirty="0">
                <a:solidFill>
                  <a:srgbClr val="008380"/>
                </a:solidFill>
              </a:rPr>
              <a:t>P</a:t>
            </a:r>
            <a:r>
              <a:rPr lang="en-US" sz="2000" kern="0" dirty="0">
                <a:solidFill>
                  <a:srgbClr val="008380"/>
                </a:solidFill>
              </a:rPr>
              <a:t>) </a:t>
            </a:r>
            <a:r>
              <a:rPr lang="en-US" sz="2000" kern="0" dirty="0"/>
              <a:t>can be stored as an abstract graph, without geometric information. (No such obvious storing scheme for </a:t>
            </a:r>
            <a:r>
              <a:rPr lang="en-US" sz="2000" kern="0" dirty="0">
                <a:solidFill>
                  <a:srgbClr val="008380"/>
                </a:solidFill>
              </a:rPr>
              <a:t>VD(</a:t>
            </a:r>
            <a:r>
              <a:rPr lang="en-US" sz="2000" i="1" kern="0" dirty="0">
                <a:solidFill>
                  <a:srgbClr val="008380"/>
                </a:solidFill>
              </a:rPr>
              <a:t>P</a:t>
            </a:r>
            <a:r>
              <a:rPr lang="en-US" sz="2000" kern="0" dirty="0">
                <a:solidFill>
                  <a:srgbClr val="008380"/>
                </a:solidFill>
              </a:rPr>
              <a:t>)</a:t>
            </a:r>
            <a:r>
              <a:rPr lang="en-US" sz="2000" kern="0" dirty="0"/>
              <a:t>.)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8508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9" grpId="0"/>
      <p:bldP spid="95" grpId="0"/>
      <p:bldP spid="96" grpId="0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9" y="2292573"/>
            <a:ext cx="3120649" cy="2703237"/>
          </a:xfrm>
          <a:prstGeom prst="rect">
            <a:avLst/>
          </a:prstGeom>
        </p:spPr>
      </p:pic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Delaunay Triangulation</a:t>
            </a:r>
            <a:endParaRPr lang="en-US" sz="2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8463"/>
            <a:ext cx="7772400" cy="617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Let </a:t>
            </a:r>
            <a:r>
              <a:rPr lang="en-US" sz="2000" i="1" dirty="0">
                <a:solidFill>
                  <a:srgbClr val="008380"/>
                </a:solidFill>
              </a:rPr>
              <a:t>G </a:t>
            </a:r>
            <a:r>
              <a:rPr lang="en-US" sz="2000" dirty="0"/>
              <a:t>be the plane graph for the </a:t>
            </a:r>
            <a:r>
              <a:rPr lang="en-US" sz="2000" dirty="0">
                <a:solidFill>
                  <a:srgbClr val="0000FF"/>
                </a:solidFill>
              </a:rPr>
              <a:t>Voronoi diagram VD(</a:t>
            </a:r>
            <a:r>
              <a:rPr lang="en-US" sz="2000" i="1" dirty="0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/>
              <a:t> . Then the dual graph </a:t>
            </a:r>
            <a:r>
              <a:rPr lang="en-US" sz="2000" i="1" dirty="0">
                <a:solidFill>
                  <a:srgbClr val="008380"/>
                </a:solidFill>
              </a:rPr>
              <a:t>G</a:t>
            </a:r>
            <a:r>
              <a:rPr lang="en-US" sz="2000" dirty="0">
                <a:solidFill>
                  <a:srgbClr val="008380"/>
                </a:solidFill>
              </a:rPr>
              <a:t>* </a:t>
            </a:r>
            <a:r>
              <a:rPr lang="en-US" sz="2000" dirty="0"/>
              <a:t>is called the </a:t>
            </a:r>
            <a:r>
              <a:rPr lang="en-US" sz="2000" b="1" dirty="0"/>
              <a:t>Delaunay Triangulation DT(</a:t>
            </a:r>
            <a:r>
              <a:rPr lang="en-US" sz="2000" b="1" i="1" dirty="0"/>
              <a:t>P</a:t>
            </a:r>
            <a:r>
              <a:rPr lang="en-US" sz="2000" b="1" dirty="0"/>
              <a:t>)</a:t>
            </a:r>
            <a:r>
              <a:rPr lang="en-US" sz="2000" dirty="0"/>
              <a:t>.</a:t>
            </a:r>
            <a:endParaRPr 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2294939"/>
            <a:ext cx="3114021" cy="2703235"/>
          </a:xfrm>
          <a:prstGeom prst="rect">
            <a:avLst/>
          </a:prstGeom>
        </p:spPr>
      </p:pic>
      <p:sp>
        <p:nvSpPr>
          <p:cNvPr id="41" name="Freeform 40"/>
          <p:cNvSpPr/>
          <p:nvPr/>
        </p:nvSpPr>
        <p:spPr bwMode="auto">
          <a:xfrm>
            <a:off x="1765300" y="3003550"/>
            <a:ext cx="463550" cy="342900"/>
          </a:xfrm>
          <a:custGeom>
            <a:avLst/>
            <a:gdLst>
              <a:gd name="connsiteX0" fmla="*/ 463550 w 463550"/>
              <a:gd name="connsiteY0" fmla="*/ 342900 h 342900"/>
              <a:gd name="connsiteX1" fmla="*/ 0 w 463550"/>
              <a:gd name="connsiteY1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3550" h="342900">
                <a:moveTo>
                  <a:pt x="463550" y="3429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 bwMode="auto">
          <a:xfrm>
            <a:off x="1906035" y="3371850"/>
            <a:ext cx="332340" cy="419100"/>
          </a:xfrm>
          <a:custGeom>
            <a:avLst/>
            <a:gdLst>
              <a:gd name="connsiteX0" fmla="*/ 332340 w 332340"/>
              <a:gd name="connsiteY0" fmla="*/ 0 h 419100"/>
              <a:gd name="connsiteX1" fmla="*/ 46590 w 332340"/>
              <a:gd name="connsiteY1" fmla="*/ 223838 h 419100"/>
              <a:gd name="connsiteX2" fmla="*/ 3728 w 332340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340" h="419100">
                <a:moveTo>
                  <a:pt x="332340" y="0"/>
                </a:moveTo>
                <a:cubicBezTo>
                  <a:pt x="216849" y="76994"/>
                  <a:pt x="101359" y="153988"/>
                  <a:pt x="46590" y="223838"/>
                </a:cubicBezTo>
                <a:cubicBezTo>
                  <a:pt x="-8179" y="293688"/>
                  <a:pt x="-2226" y="356394"/>
                  <a:pt x="3728" y="4191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 bwMode="auto">
          <a:xfrm>
            <a:off x="1506721" y="3014663"/>
            <a:ext cx="388754" cy="771525"/>
          </a:xfrm>
          <a:custGeom>
            <a:avLst/>
            <a:gdLst>
              <a:gd name="connsiteX0" fmla="*/ 241117 w 388754"/>
              <a:gd name="connsiteY0" fmla="*/ 0 h 771525"/>
              <a:gd name="connsiteX1" fmla="*/ 2992 w 388754"/>
              <a:gd name="connsiteY1" fmla="*/ 442912 h 771525"/>
              <a:gd name="connsiteX2" fmla="*/ 388754 w 388754"/>
              <a:gd name="connsiteY2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54" h="771525">
                <a:moveTo>
                  <a:pt x="241117" y="0"/>
                </a:moveTo>
                <a:cubicBezTo>
                  <a:pt x="109751" y="157162"/>
                  <a:pt x="-21614" y="314325"/>
                  <a:pt x="2992" y="442912"/>
                </a:cubicBezTo>
                <a:cubicBezTo>
                  <a:pt x="27598" y="571500"/>
                  <a:pt x="208176" y="671512"/>
                  <a:pt x="388754" y="77152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 bwMode="auto">
          <a:xfrm>
            <a:off x="1659185" y="3800475"/>
            <a:ext cx="241053" cy="500063"/>
          </a:xfrm>
          <a:custGeom>
            <a:avLst/>
            <a:gdLst>
              <a:gd name="connsiteX0" fmla="*/ 241053 w 241053"/>
              <a:gd name="connsiteY0" fmla="*/ 0 h 500063"/>
              <a:gd name="connsiteX1" fmla="*/ 12453 w 241053"/>
              <a:gd name="connsiteY1" fmla="*/ 209550 h 500063"/>
              <a:gd name="connsiteX2" fmla="*/ 50553 w 241053"/>
              <a:gd name="connsiteY2" fmla="*/ 500063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53" h="500063">
                <a:moveTo>
                  <a:pt x="241053" y="0"/>
                </a:moveTo>
                <a:cubicBezTo>
                  <a:pt x="142628" y="63103"/>
                  <a:pt x="44203" y="126206"/>
                  <a:pt x="12453" y="209550"/>
                </a:cubicBezTo>
                <a:cubicBezTo>
                  <a:pt x="-19297" y="292894"/>
                  <a:pt x="15628" y="396478"/>
                  <a:pt x="50553" y="50006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1738313" y="3886200"/>
            <a:ext cx="473105" cy="464825"/>
          </a:xfrm>
          <a:custGeom>
            <a:avLst/>
            <a:gdLst>
              <a:gd name="connsiteX0" fmla="*/ 0 w 473105"/>
              <a:gd name="connsiteY0" fmla="*/ 442913 h 464825"/>
              <a:gd name="connsiteX1" fmla="*/ 428625 w 473105"/>
              <a:gd name="connsiteY1" fmla="*/ 414338 h 464825"/>
              <a:gd name="connsiteX2" fmla="*/ 438150 w 473105"/>
              <a:gd name="connsiteY2" fmla="*/ 0 h 46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05" h="464825">
                <a:moveTo>
                  <a:pt x="0" y="442913"/>
                </a:moveTo>
                <a:cubicBezTo>
                  <a:pt x="177800" y="465535"/>
                  <a:pt x="355600" y="488157"/>
                  <a:pt x="428625" y="414338"/>
                </a:cubicBezTo>
                <a:cubicBezTo>
                  <a:pt x="501650" y="340519"/>
                  <a:pt x="469900" y="170259"/>
                  <a:pt x="43815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 bwMode="auto">
          <a:xfrm>
            <a:off x="2181225" y="3657600"/>
            <a:ext cx="500063" cy="259166"/>
          </a:xfrm>
          <a:custGeom>
            <a:avLst/>
            <a:gdLst>
              <a:gd name="connsiteX0" fmla="*/ 0 w 500063"/>
              <a:gd name="connsiteY0" fmla="*/ 195263 h 259166"/>
              <a:gd name="connsiteX1" fmla="*/ 295275 w 500063"/>
              <a:gd name="connsiteY1" fmla="*/ 247650 h 259166"/>
              <a:gd name="connsiteX2" fmla="*/ 500063 w 500063"/>
              <a:gd name="connsiteY2" fmla="*/ 0 h 25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063" h="259166">
                <a:moveTo>
                  <a:pt x="0" y="195263"/>
                </a:moveTo>
                <a:cubicBezTo>
                  <a:pt x="105965" y="237728"/>
                  <a:pt x="211931" y="280194"/>
                  <a:pt x="295275" y="247650"/>
                </a:cubicBezTo>
                <a:cubicBezTo>
                  <a:pt x="378619" y="215106"/>
                  <a:pt x="439341" y="107553"/>
                  <a:pt x="500063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2166938" y="3381375"/>
            <a:ext cx="75805" cy="457200"/>
          </a:xfrm>
          <a:custGeom>
            <a:avLst/>
            <a:gdLst>
              <a:gd name="connsiteX0" fmla="*/ 61912 w 75805"/>
              <a:gd name="connsiteY0" fmla="*/ 0 h 457200"/>
              <a:gd name="connsiteX1" fmla="*/ 71437 w 75805"/>
              <a:gd name="connsiteY1" fmla="*/ 228600 h 457200"/>
              <a:gd name="connsiteX2" fmla="*/ 0 w 75805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05" h="457200">
                <a:moveTo>
                  <a:pt x="61912" y="0"/>
                </a:moveTo>
                <a:cubicBezTo>
                  <a:pt x="71834" y="76200"/>
                  <a:pt x="81756" y="152400"/>
                  <a:pt x="71437" y="228600"/>
                </a:cubicBezTo>
                <a:cubicBezTo>
                  <a:pt x="61118" y="304800"/>
                  <a:pt x="30559" y="381000"/>
                  <a:pt x="0" y="4572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 bwMode="auto">
          <a:xfrm>
            <a:off x="2252663" y="3367088"/>
            <a:ext cx="414337" cy="257175"/>
          </a:xfrm>
          <a:custGeom>
            <a:avLst/>
            <a:gdLst>
              <a:gd name="connsiteX0" fmla="*/ 414337 w 414337"/>
              <a:gd name="connsiteY0" fmla="*/ 257175 h 257175"/>
              <a:gd name="connsiteX1" fmla="*/ 257175 w 414337"/>
              <a:gd name="connsiteY1" fmla="*/ 52387 h 257175"/>
              <a:gd name="connsiteX2" fmla="*/ 0 w 414337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257175">
                <a:moveTo>
                  <a:pt x="414337" y="257175"/>
                </a:moveTo>
                <a:cubicBezTo>
                  <a:pt x="370284" y="176212"/>
                  <a:pt x="326231" y="95249"/>
                  <a:pt x="257175" y="52387"/>
                </a:cubicBezTo>
                <a:cubicBezTo>
                  <a:pt x="188119" y="9525"/>
                  <a:pt x="94059" y="4762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2690813" y="3424238"/>
            <a:ext cx="452437" cy="238125"/>
          </a:xfrm>
          <a:custGeom>
            <a:avLst/>
            <a:gdLst>
              <a:gd name="connsiteX0" fmla="*/ 0 w 452437"/>
              <a:gd name="connsiteY0" fmla="*/ 238125 h 238125"/>
              <a:gd name="connsiteX1" fmla="*/ 276225 w 452437"/>
              <a:gd name="connsiteY1" fmla="*/ 214312 h 238125"/>
              <a:gd name="connsiteX2" fmla="*/ 452437 w 452437"/>
              <a:gd name="connsiteY2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7" h="238125">
                <a:moveTo>
                  <a:pt x="0" y="238125"/>
                </a:moveTo>
                <a:lnTo>
                  <a:pt x="276225" y="214312"/>
                </a:lnTo>
                <a:cubicBezTo>
                  <a:pt x="351631" y="174625"/>
                  <a:pt x="402034" y="87312"/>
                  <a:pt x="452437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 bwMode="auto">
          <a:xfrm>
            <a:off x="2676525" y="3671888"/>
            <a:ext cx="400050" cy="890587"/>
          </a:xfrm>
          <a:custGeom>
            <a:avLst/>
            <a:gdLst>
              <a:gd name="connsiteX0" fmla="*/ 0 w 400050"/>
              <a:gd name="connsiteY0" fmla="*/ 0 h 890587"/>
              <a:gd name="connsiteX1" fmla="*/ 142875 w 400050"/>
              <a:gd name="connsiteY1" fmla="*/ 471487 h 890587"/>
              <a:gd name="connsiteX2" fmla="*/ 400050 w 400050"/>
              <a:gd name="connsiteY2" fmla="*/ 890587 h 8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890587">
                <a:moveTo>
                  <a:pt x="0" y="0"/>
                </a:moveTo>
                <a:cubicBezTo>
                  <a:pt x="38100" y="161528"/>
                  <a:pt x="76200" y="323056"/>
                  <a:pt x="142875" y="471487"/>
                </a:cubicBezTo>
                <a:cubicBezTo>
                  <a:pt x="209550" y="619918"/>
                  <a:pt x="304800" y="755252"/>
                  <a:pt x="400050" y="89058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 bwMode="auto">
          <a:xfrm>
            <a:off x="1724025" y="4329113"/>
            <a:ext cx="1366838" cy="512454"/>
          </a:xfrm>
          <a:custGeom>
            <a:avLst/>
            <a:gdLst>
              <a:gd name="connsiteX0" fmla="*/ 1366838 w 1366838"/>
              <a:gd name="connsiteY0" fmla="*/ 257175 h 512454"/>
              <a:gd name="connsiteX1" fmla="*/ 619125 w 1366838"/>
              <a:gd name="connsiteY1" fmla="*/ 504825 h 512454"/>
              <a:gd name="connsiteX2" fmla="*/ 0 w 1366838"/>
              <a:gd name="connsiteY2" fmla="*/ 0 h 5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838" h="512454">
                <a:moveTo>
                  <a:pt x="1366838" y="257175"/>
                </a:moveTo>
                <a:cubicBezTo>
                  <a:pt x="1106884" y="402431"/>
                  <a:pt x="846931" y="547687"/>
                  <a:pt x="619125" y="504825"/>
                </a:cubicBezTo>
                <a:cubicBezTo>
                  <a:pt x="391319" y="461963"/>
                  <a:pt x="195659" y="230981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 bwMode="auto">
          <a:xfrm>
            <a:off x="425275" y="2950568"/>
            <a:ext cx="1322563" cy="1369020"/>
          </a:xfrm>
          <a:custGeom>
            <a:avLst/>
            <a:gdLst>
              <a:gd name="connsiteX0" fmla="*/ 1279700 w 1322563"/>
              <a:gd name="connsiteY0" fmla="*/ 1369020 h 1369020"/>
              <a:gd name="connsiteX1" fmla="*/ 255763 w 1322563"/>
              <a:gd name="connsiteY1" fmla="*/ 1164232 h 1369020"/>
              <a:gd name="connsiteX2" fmla="*/ 55738 w 1322563"/>
              <a:gd name="connsiteY2" fmla="*/ 683220 h 1369020"/>
              <a:gd name="connsiteX3" fmla="*/ 1074913 w 1322563"/>
              <a:gd name="connsiteY3" fmla="*/ 78382 h 1369020"/>
              <a:gd name="connsiteX4" fmla="*/ 1322563 w 1322563"/>
              <a:gd name="connsiteY4" fmla="*/ 25995 h 136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563" h="1369020">
                <a:moveTo>
                  <a:pt x="1279700" y="1369020"/>
                </a:moveTo>
                <a:cubicBezTo>
                  <a:pt x="869728" y="1323776"/>
                  <a:pt x="459757" y="1278532"/>
                  <a:pt x="255763" y="1164232"/>
                </a:cubicBezTo>
                <a:cubicBezTo>
                  <a:pt x="51769" y="1049932"/>
                  <a:pt x="-80787" y="864195"/>
                  <a:pt x="55738" y="683220"/>
                </a:cubicBezTo>
                <a:cubicBezTo>
                  <a:pt x="192263" y="502245"/>
                  <a:pt x="863775" y="187919"/>
                  <a:pt x="1074913" y="78382"/>
                </a:cubicBezTo>
                <a:cubicBezTo>
                  <a:pt x="1286051" y="-31156"/>
                  <a:pt x="1304307" y="-2581"/>
                  <a:pt x="1322563" y="2599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 bwMode="auto">
          <a:xfrm>
            <a:off x="1766888" y="2633663"/>
            <a:ext cx="1009650" cy="347662"/>
          </a:xfrm>
          <a:custGeom>
            <a:avLst/>
            <a:gdLst>
              <a:gd name="connsiteX0" fmla="*/ 1009650 w 1009650"/>
              <a:gd name="connsiteY0" fmla="*/ 347662 h 347662"/>
              <a:gd name="connsiteX1" fmla="*/ 504825 w 1009650"/>
              <a:gd name="connsiteY1" fmla="*/ 0 h 347662"/>
              <a:gd name="connsiteX2" fmla="*/ 0 w 1009650"/>
              <a:gd name="connsiteY2" fmla="*/ 347662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347662">
                <a:moveTo>
                  <a:pt x="1009650" y="347662"/>
                </a:moveTo>
                <a:cubicBezTo>
                  <a:pt x="841375" y="173831"/>
                  <a:pt x="673100" y="0"/>
                  <a:pt x="504825" y="0"/>
                </a:cubicBezTo>
                <a:cubicBezTo>
                  <a:pt x="336550" y="0"/>
                  <a:pt x="168275" y="173831"/>
                  <a:pt x="0" y="34766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 bwMode="auto">
          <a:xfrm>
            <a:off x="2252663" y="3000375"/>
            <a:ext cx="538162" cy="357188"/>
          </a:xfrm>
          <a:custGeom>
            <a:avLst/>
            <a:gdLst>
              <a:gd name="connsiteX0" fmla="*/ 0 w 538162"/>
              <a:gd name="connsiteY0" fmla="*/ 357188 h 357188"/>
              <a:gd name="connsiteX1" fmla="*/ 538162 w 538162"/>
              <a:gd name="connsiteY1" fmla="*/ 0 h 357188"/>
              <a:gd name="connsiteX2" fmla="*/ 538162 w 538162"/>
              <a:gd name="connsiteY2" fmla="*/ 0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162" h="357188">
                <a:moveTo>
                  <a:pt x="0" y="357188"/>
                </a:moveTo>
                <a:lnTo>
                  <a:pt x="538162" y="0"/>
                </a:lnTo>
                <a:lnTo>
                  <a:pt x="53816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 bwMode="auto">
          <a:xfrm>
            <a:off x="2656031" y="2995613"/>
            <a:ext cx="153844" cy="638175"/>
          </a:xfrm>
          <a:custGeom>
            <a:avLst/>
            <a:gdLst>
              <a:gd name="connsiteX0" fmla="*/ 153844 w 153844"/>
              <a:gd name="connsiteY0" fmla="*/ 0 h 638175"/>
              <a:gd name="connsiteX1" fmla="*/ 10969 w 153844"/>
              <a:gd name="connsiteY1" fmla="*/ 304800 h 638175"/>
              <a:gd name="connsiteX2" fmla="*/ 20494 w 153844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844" h="638175">
                <a:moveTo>
                  <a:pt x="153844" y="0"/>
                </a:moveTo>
                <a:cubicBezTo>
                  <a:pt x="93519" y="99219"/>
                  <a:pt x="33194" y="198438"/>
                  <a:pt x="10969" y="304800"/>
                </a:cubicBezTo>
                <a:cubicBezTo>
                  <a:pt x="-11256" y="411163"/>
                  <a:pt x="4619" y="524669"/>
                  <a:pt x="20494" y="63817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 bwMode="auto">
          <a:xfrm>
            <a:off x="2819400" y="2986088"/>
            <a:ext cx="338138" cy="395287"/>
          </a:xfrm>
          <a:custGeom>
            <a:avLst/>
            <a:gdLst>
              <a:gd name="connsiteX0" fmla="*/ 0 w 338138"/>
              <a:gd name="connsiteY0" fmla="*/ 0 h 395287"/>
              <a:gd name="connsiteX1" fmla="*/ 266700 w 338138"/>
              <a:gd name="connsiteY1" fmla="*/ 104775 h 395287"/>
              <a:gd name="connsiteX2" fmla="*/ 338138 w 338138"/>
              <a:gd name="connsiteY2" fmla="*/ 395287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138" h="395287">
                <a:moveTo>
                  <a:pt x="0" y="0"/>
                </a:moveTo>
                <a:cubicBezTo>
                  <a:pt x="105172" y="19447"/>
                  <a:pt x="210344" y="38894"/>
                  <a:pt x="266700" y="104775"/>
                </a:cubicBezTo>
                <a:cubicBezTo>
                  <a:pt x="323056" y="170656"/>
                  <a:pt x="330597" y="282971"/>
                  <a:pt x="338138" y="39528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 bwMode="auto">
          <a:xfrm>
            <a:off x="3109913" y="3405188"/>
            <a:ext cx="262428" cy="1133475"/>
          </a:xfrm>
          <a:custGeom>
            <a:avLst/>
            <a:gdLst>
              <a:gd name="connsiteX0" fmla="*/ 52387 w 262428"/>
              <a:gd name="connsiteY0" fmla="*/ 0 h 1133475"/>
              <a:gd name="connsiteX1" fmla="*/ 261937 w 262428"/>
              <a:gd name="connsiteY1" fmla="*/ 585787 h 1133475"/>
              <a:gd name="connsiteX2" fmla="*/ 0 w 262428"/>
              <a:gd name="connsiteY2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428" h="1133475">
                <a:moveTo>
                  <a:pt x="52387" y="0"/>
                </a:moveTo>
                <a:cubicBezTo>
                  <a:pt x="161527" y="198437"/>
                  <a:pt x="270668" y="396875"/>
                  <a:pt x="261937" y="585787"/>
                </a:cubicBezTo>
                <a:cubicBezTo>
                  <a:pt x="253206" y="774699"/>
                  <a:pt x="126603" y="954087"/>
                  <a:pt x="0" y="113347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2185988" y="3871913"/>
            <a:ext cx="890587" cy="695325"/>
          </a:xfrm>
          <a:custGeom>
            <a:avLst/>
            <a:gdLst>
              <a:gd name="connsiteX0" fmla="*/ 0 w 890587"/>
              <a:gd name="connsiteY0" fmla="*/ 0 h 695325"/>
              <a:gd name="connsiteX1" fmla="*/ 276225 w 890587"/>
              <a:gd name="connsiteY1" fmla="*/ 561975 h 695325"/>
              <a:gd name="connsiteX2" fmla="*/ 890587 w 890587"/>
              <a:gd name="connsiteY2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7" h="695325">
                <a:moveTo>
                  <a:pt x="0" y="0"/>
                </a:moveTo>
                <a:cubicBezTo>
                  <a:pt x="63897" y="223044"/>
                  <a:pt x="127794" y="446088"/>
                  <a:pt x="276225" y="561975"/>
                </a:cubicBezTo>
                <a:cubicBezTo>
                  <a:pt x="424656" y="677862"/>
                  <a:pt x="657621" y="686593"/>
                  <a:pt x="890587" y="69532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 bwMode="auto">
          <a:xfrm>
            <a:off x="1911350" y="3784600"/>
            <a:ext cx="234950" cy="76200"/>
          </a:xfrm>
          <a:custGeom>
            <a:avLst/>
            <a:gdLst>
              <a:gd name="connsiteX0" fmla="*/ 0 w 234950"/>
              <a:gd name="connsiteY0" fmla="*/ 0 h 76200"/>
              <a:gd name="connsiteX1" fmla="*/ 234950 w 23495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50" h="76200">
                <a:moveTo>
                  <a:pt x="0" y="0"/>
                </a:moveTo>
                <a:lnTo>
                  <a:pt x="234950" y="762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48869" y="329663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P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688465" y="4174123"/>
            <a:ext cx="720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DT(</a:t>
            </a:r>
            <a:r>
              <a:rPr lang="en-US" sz="1600" i="1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00500" y="2263140"/>
            <a:ext cx="4587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Canonical straight-line embedding for DT(P):</a:t>
            </a: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693420" y="5234623"/>
            <a:ext cx="77724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000" kern="0" dirty="0"/>
              <a:t>If </a:t>
            </a:r>
            <a:r>
              <a:rPr lang="en-US" sz="2000" i="1" kern="0" dirty="0">
                <a:solidFill>
                  <a:srgbClr val="008380"/>
                </a:solidFill>
              </a:rPr>
              <a:t>P</a:t>
            </a:r>
            <a:r>
              <a:rPr lang="en-US" sz="2000" kern="0" dirty="0"/>
              <a:t> is in general position (no three points on a line, no four points on a circle) then every inner face of </a:t>
            </a:r>
            <a:r>
              <a:rPr lang="en-US" sz="2000" kern="0" dirty="0">
                <a:solidFill>
                  <a:srgbClr val="008380"/>
                </a:solidFill>
              </a:rPr>
              <a:t>DT(</a:t>
            </a:r>
            <a:r>
              <a:rPr lang="en-US" sz="2000" i="1" kern="0" dirty="0">
                <a:solidFill>
                  <a:srgbClr val="008380"/>
                </a:solidFill>
              </a:rPr>
              <a:t>P</a:t>
            </a:r>
            <a:r>
              <a:rPr lang="en-US" sz="2000" kern="0" dirty="0">
                <a:solidFill>
                  <a:srgbClr val="008380"/>
                </a:solidFill>
              </a:rPr>
              <a:t>) </a:t>
            </a:r>
            <a:r>
              <a:rPr lang="en-US" sz="2000" kern="0" dirty="0"/>
              <a:t>is indeed a triangle.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kern="0" dirty="0">
                <a:solidFill>
                  <a:srgbClr val="008380"/>
                </a:solidFill>
              </a:rPr>
              <a:t>DT(</a:t>
            </a:r>
            <a:r>
              <a:rPr lang="en-US" sz="2000" i="1" kern="0" dirty="0">
                <a:solidFill>
                  <a:srgbClr val="008380"/>
                </a:solidFill>
              </a:rPr>
              <a:t>P</a:t>
            </a:r>
            <a:r>
              <a:rPr lang="en-US" sz="2000" kern="0" dirty="0">
                <a:solidFill>
                  <a:srgbClr val="008380"/>
                </a:solidFill>
              </a:rPr>
              <a:t>) </a:t>
            </a:r>
            <a:r>
              <a:rPr lang="en-US" sz="2000" kern="0" dirty="0"/>
              <a:t>can be stored as an abstract graph, without geometric information. (No such obvious storing scheme for </a:t>
            </a:r>
            <a:r>
              <a:rPr lang="en-US" sz="2000" kern="0" dirty="0">
                <a:solidFill>
                  <a:srgbClr val="008380"/>
                </a:solidFill>
              </a:rPr>
              <a:t>VD(</a:t>
            </a:r>
            <a:r>
              <a:rPr lang="en-US" sz="2000" i="1" kern="0" dirty="0">
                <a:solidFill>
                  <a:srgbClr val="008380"/>
                </a:solidFill>
              </a:rPr>
              <a:t>P</a:t>
            </a:r>
            <a:r>
              <a:rPr lang="en-US" sz="2000" kern="0" dirty="0">
                <a:solidFill>
                  <a:srgbClr val="008380"/>
                </a:solidFill>
              </a:rPr>
              <a:t>)</a:t>
            </a:r>
            <a:r>
              <a:rPr lang="en-US" sz="2000" kern="0" dirty="0"/>
              <a:t>.)</a:t>
            </a:r>
            <a:endParaRPr lang="en-US" sz="1600" kern="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FFD531-4677-4B04-B58F-605922BCA313}"/>
              </a:ext>
            </a:extLst>
          </p:cNvPr>
          <p:cNvGrpSpPr/>
          <p:nvPr/>
        </p:nvGrpSpPr>
        <p:grpSpPr>
          <a:xfrm>
            <a:off x="5261737" y="3029700"/>
            <a:ext cx="1478026" cy="1619041"/>
            <a:chOff x="5261737" y="3029700"/>
            <a:chExt cx="1478026" cy="16190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E5EA50E-FAE3-477E-82AC-789A7F3C6440}"/>
                </a:ext>
              </a:extLst>
            </p:cNvPr>
            <p:cNvGrpSpPr/>
            <p:nvPr/>
          </p:nvGrpSpPr>
          <p:grpSpPr>
            <a:xfrm>
              <a:off x="5286375" y="3060700"/>
              <a:ext cx="1438275" cy="1577975"/>
              <a:chOff x="5286375" y="3060700"/>
              <a:chExt cx="1438275" cy="1577975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655B3A98-7279-429A-9975-71F4C51857CC}"/>
                  </a:ext>
                </a:extLst>
              </p:cNvPr>
              <p:cNvCxnSpPr/>
              <p:nvPr/>
            </p:nvCxnSpPr>
            <p:spPr bwMode="auto">
              <a:xfrm flipH="1">
                <a:off x="5286375" y="3070225"/>
                <a:ext cx="38100" cy="131445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5E3C9FB-9688-4769-B46C-34ECA2C74D4C}"/>
                  </a:ext>
                </a:extLst>
              </p:cNvPr>
              <p:cNvCxnSpPr/>
              <p:nvPr/>
            </p:nvCxnSpPr>
            <p:spPr bwMode="auto">
              <a:xfrm>
                <a:off x="5318125" y="3060700"/>
                <a:ext cx="1041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A53CDE3-590C-4A00-BC0D-F473CFF8BD97}"/>
                  </a:ext>
                </a:extLst>
              </p:cNvPr>
              <p:cNvCxnSpPr/>
              <p:nvPr/>
            </p:nvCxnSpPr>
            <p:spPr bwMode="auto">
              <a:xfrm>
                <a:off x="6381750" y="3070225"/>
                <a:ext cx="342900" cy="3968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9FFA9FC-68AC-4D61-B5D8-DB12F8689023}"/>
                  </a:ext>
                </a:extLst>
              </p:cNvPr>
              <p:cNvCxnSpPr/>
              <p:nvPr/>
            </p:nvCxnSpPr>
            <p:spPr bwMode="auto">
              <a:xfrm flipH="1">
                <a:off x="6664325" y="3479800"/>
                <a:ext cx="57150" cy="114935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A498FCC-13FF-4ED8-B69D-496589D83C2F}"/>
                  </a:ext>
                </a:extLst>
              </p:cNvPr>
              <p:cNvCxnSpPr/>
              <p:nvPr/>
            </p:nvCxnSpPr>
            <p:spPr bwMode="auto">
              <a:xfrm flipH="1" flipV="1">
                <a:off x="5286375" y="4384675"/>
                <a:ext cx="1402090" cy="254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1C63711-6117-4439-8AB1-210B3A576E50}"/>
                  </a:ext>
                </a:extLst>
              </p:cNvPr>
              <p:cNvCxnSpPr/>
              <p:nvPr/>
            </p:nvCxnSpPr>
            <p:spPr bwMode="auto">
              <a:xfrm>
                <a:off x="5324475" y="3070225"/>
                <a:ext cx="155575" cy="76835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F96347A-F9B5-4B78-B41A-D6CA7B9624BC}"/>
                  </a:ext>
                </a:extLst>
              </p:cNvPr>
              <p:cNvCxnSpPr/>
              <p:nvPr/>
            </p:nvCxnSpPr>
            <p:spPr bwMode="auto">
              <a:xfrm flipH="1">
                <a:off x="5286375" y="3860800"/>
                <a:ext cx="187325" cy="5238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35DF420-673D-4DA9-BFE4-9ABD1B40FA08}"/>
                  </a:ext>
                </a:extLst>
              </p:cNvPr>
              <p:cNvCxnSpPr/>
              <p:nvPr/>
            </p:nvCxnSpPr>
            <p:spPr bwMode="auto">
              <a:xfrm flipV="1">
                <a:off x="5286375" y="3916766"/>
                <a:ext cx="450850" cy="46790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919EA3-0010-40B8-9F69-FD117B82A680}"/>
                  </a:ext>
                </a:extLst>
              </p:cNvPr>
              <p:cNvCxnSpPr/>
              <p:nvPr/>
            </p:nvCxnSpPr>
            <p:spPr bwMode="auto">
              <a:xfrm>
                <a:off x="5480050" y="3860800"/>
                <a:ext cx="254000" cy="5596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3E2C8FD-BDAD-47E6-80D4-67D2E0E233C1}"/>
                  </a:ext>
                </a:extLst>
              </p:cNvPr>
              <p:cNvCxnSpPr/>
              <p:nvPr/>
            </p:nvCxnSpPr>
            <p:spPr bwMode="auto">
              <a:xfrm flipV="1">
                <a:off x="5480050" y="3424238"/>
                <a:ext cx="320675" cy="43656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57D6773-DF2C-4818-9C2D-A6BC0C762A8E}"/>
                  </a:ext>
                </a:extLst>
              </p:cNvPr>
              <p:cNvCxnSpPr/>
              <p:nvPr/>
            </p:nvCxnSpPr>
            <p:spPr bwMode="auto">
              <a:xfrm flipH="1">
                <a:off x="5734050" y="3424238"/>
                <a:ext cx="60325" cy="49252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EC22FE2-A010-4373-AD8A-EFBED8FC516A}"/>
                  </a:ext>
                </a:extLst>
              </p:cNvPr>
              <p:cNvCxnSpPr/>
              <p:nvPr/>
            </p:nvCxnSpPr>
            <p:spPr bwMode="auto">
              <a:xfrm>
                <a:off x="5324475" y="3060700"/>
                <a:ext cx="476250" cy="3635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9E25361-E018-4140-AAA0-B316ACEAE1C4}"/>
                  </a:ext>
                </a:extLst>
              </p:cNvPr>
              <p:cNvCxnSpPr/>
              <p:nvPr/>
            </p:nvCxnSpPr>
            <p:spPr bwMode="auto">
              <a:xfrm flipV="1">
                <a:off x="5800725" y="3060700"/>
                <a:ext cx="558800" cy="3635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79C4210-3709-461A-94BC-AC4119D3C0CD}"/>
                  </a:ext>
                </a:extLst>
              </p:cNvPr>
              <p:cNvCxnSpPr/>
              <p:nvPr/>
            </p:nvCxnSpPr>
            <p:spPr bwMode="auto">
              <a:xfrm flipH="1">
                <a:off x="6248400" y="3060700"/>
                <a:ext cx="111125" cy="65405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F2ABAD7-78BB-4B15-8558-2E5E33D149EA}"/>
                  </a:ext>
                </a:extLst>
              </p:cNvPr>
              <p:cNvCxnSpPr/>
              <p:nvPr/>
            </p:nvCxnSpPr>
            <p:spPr bwMode="auto">
              <a:xfrm flipH="1" flipV="1">
                <a:off x="5800725" y="3433763"/>
                <a:ext cx="441325" cy="28098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B711197-1EE3-4FAE-92E5-A283B08F28BF}"/>
                  </a:ext>
                </a:extLst>
              </p:cNvPr>
              <p:cNvCxnSpPr/>
              <p:nvPr/>
            </p:nvCxnSpPr>
            <p:spPr bwMode="auto">
              <a:xfrm flipH="1">
                <a:off x="5734050" y="3714750"/>
                <a:ext cx="514350" cy="22542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506ED72-F21E-4B5B-B79B-2C233A06AAE5}"/>
                  </a:ext>
                </a:extLst>
              </p:cNvPr>
              <p:cNvCxnSpPr/>
              <p:nvPr/>
            </p:nvCxnSpPr>
            <p:spPr bwMode="auto">
              <a:xfrm>
                <a:off x="5734050" y="3916766"/>
                <a:ext cx="930275" cy="71238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A2AA29F-1047-496D-B8E2-D26143955DD9}"/>
                  </a:ext>
                </a:extLst>
              </p:cNvPr>
              <p:cNvCxnSpPr/>
              <p:nvPr/>
            </p:nvCxnSpPr>
            <p:spPr bwMode="auto">
              <a:xfrm>
                <a:off x="6242050" y="3714750"/>
                <a:ext cx="422275" cy="914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91B6261-D362-4995-B333-B885E6911A33}"/>
                  </a:ext>
                </a:extLst>
              </p:cNvPr>
              <p:cNvCxnSpPr/>
              <p:nvPr/>
            </p:nvCxnSpPr>
            <p:spPr bwMode="auto">
              <a:xfrm flipH="1">
                <a:off x="6248400" y="3467100"/>
                <a:ext cx="473075" cy="24765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F3C79F-8342-46E2-9524-BB9B1BD1F2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0124" y="3050746"/>
              <a:ext cx="36576" cy="36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C4ACB01-C231-4A8E-B6B7-3064C67EC6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7171" y="3837391"/>
              <a:ext cx="36576" cy="36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42BA07E-B96B-40DC-B31C-3DBC29FD6D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61737" y="4366387"/>
              <a:ext cx="36576" cy="36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22F707-C892-4CEC-8EE1-E2EB61EBDB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14003" y="3908362"/>
              <a:ext cx="36576" cy="36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A0F1D09-3130-4ACC-8FCF-3F1EFF61E6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75262" y="3402308"/>
              <a:ext cx="36576" cy="36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6CECA18-B141-4219-BD65-24160C1F89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25521" y="3698063"/>
              <a:ext cx="36576" cy="36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BA10BC0-82EB-4F7C-BE0E-3DF6A829DF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7587" y="3029700"/>
              <a:ext cx="36576" cy="36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B0F855B-662B-44DC-AB72-828D9F7F54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3187" y="3447622"/>
              <a:ext cx="36576" cy="36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C91B7EF-C5F6-4C14-9CC6-5FBB483A97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6037" y="4612165"/>
              <a:ext cx="36576" cy="36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18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 bwMode="auto">
          <a:xfrm flipV="1">
            <a:off x="6432550" y="2914770"/>
            <a:ext cx="161262" cy="2316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45" idx="0"/>
          </p:cNvCxnSpPr>
          <p:nvPr/>
        </p:nvCxnSpPr>
        <p:spPr bwMode="auto">
          <a:xfrm flipH="1">
            <a:off x="6617625" y="2595692"/>
            <a:ext cx="8021" cy="2952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45" idx="1"/>
          </p:cNvCxnSpPr>
          <p:nvPr/>
        </p:nvCxnSpPr>
        <p:spPr bwMode="auto">
          <a:xfrm flipH="1">
            <a:off x="6408066" y="2584998"/>
            <a:ext cx="191761" cy="5807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Straight-Line Embedding</a:t>
            </a:r>
            <a:endParaRPr lang="en-US" sz="2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8463"/>
            <a:ext cx="7772400" cy="157765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/>
              <a:t>Lemma: </a:t>
            </a:r>
            <a:r>
              <a:rPr lang="en-US" sz="2000" dirty="0">
                <a:solidFill>
                  <a:srgbClr val="008380"/>
                </a:solidFill>
              </a:rPr>
              <a:t>DT(</a:t>
            </a:r>
            <a:r>
              <a:rPr lang="en-US" sz="2000" i="1" dirty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)</a:t>
            </a:r>
            <a:r>
              <a:rPr lang="en-US" sz="2000" dirty="0"/>
              <a:t> is a plane graph, i.e., the straight-line edges do not intersect.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/>
              <a:t>Proof: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6261732" y="2554605"/>
            <a:ext cx="695325" cy="6762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176011" y="2802255"/>
            <a:ext cx="585787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6766560" y="2549843"/>
            <a:ext cx="395288" cy="390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6604000" y="2935605"/>
            <a:ext cx="162561" cy="6648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 flipV="1">
            <a:off x="6579608" y="2865567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 bwMode="auto">
          <a:xfrm flipV="1">
            <a:off x="6376408" y="3133854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 flipV="1">
            <a:off x="6589133" y="2522666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88346" y="224821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6267" y="31372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p’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51846" y="263080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435100" y="2560320"/>
            <a:ext cx="38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94360" y="2517011"/>
            <a:ext cx="54444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pp’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is an edge of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DT(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</a:rPr>
              <a:t>)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 There is an empty closed disk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D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with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and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p’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on its boundary, and its center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on the bisector.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Let </a:t>
            </a:r>
            <a:r>
              <a:rPr lang="en-US" sz="2000" i="1" kern="0" dirty="0" err="1">
                <a:solidFill>
                  <a:srgbClr val="92D050"/>
                </a:solidFill>
                <a:latin typeface="Times New Roman"/>
                <a:sym typeface="Symbol"/>
              </a:rPr>
              <a:t>qq</a:t>
            </a:r>
            <a:r>
              <a:rPr lang="en-US" sz="2000" i="1" kern="0" dirty="0">
                <a:solidFill>
                  <a:srgbClr val="92D050"/>
                </a:solidFill>
                <a:latin typeface="Times New Roman"/>
              </a:rPr>
              <a:t>’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be another Delaunay edge that intersects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pp’</a:t>
            </a:r>
          </a:p>
          <a:p>
            <a:pPr lvl="2" algn="l">
              <a:lnSpc>
                <a:spcPct val="80000"/>
              </a:lnSpc>
              <a:spcBef>
                <a:spcPct val="20000"/>
              </a:spcBef>
            </a:pP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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q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and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q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’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lie outside of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D</a:t>
            </a:r>
            <a:r>
              <a:rPr lang="en-US" sz="2000" i="1" kern="0" baseline="-25000" dirty="0" err="1">
                <a:solidFill>
                  <a:srgbClr val="008380"/>
                </a:solidFill>
                <a:latin typeface="Times New Roman"/>
                <a:sym typeface="Symbol"/>
              </a:rPr>
              <a:t>p</a:t>
            </a:r>
            <a:r>
              <a:rPr lang="en-US" sz="2000" i="1" kern="0" baseline="-25000" dirty="0">
                <a:solidFill>
                  <a:srgbClr val="00838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, therefore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qq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’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also intersects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p’c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 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sym typeface="Symbol"/>
              </a:rPr>
              <a:t>Symmetrically,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pp’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also intersects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qc’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or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q’c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’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8380"/>
              </a:solidFill>
              <a:latin typeface="Times New Roman"/>
              <a:sym typeface="Symbol"/>
            </a:endParaRP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</a:pP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pc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or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/>
              </a:rPr>
              <a:t>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p’c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’</a:t>
            </a: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) and 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qc’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or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/>
              </a:rPr>
              <a:t> </a:t>
            </a:r>
            <a:r>
              <a:rPr lang="en-US" sz="2000" i="1" kern="0" dirty="0" err="1">
                <a:solidFill>
                  <a:srgbClr val="008380"/>
                </a:solidFill>
                <a:latin typeface="Times New Roman"/>
                <a:sym typeface="Symbol"/>
              </a:rPr>
              <a:t>q’c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/>
              </a:rPr>
              <a:t>’</a:t>
            </a: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)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/>
              </a:rPr>
              <a:t> </a:t>
            </a: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intersect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</a:pP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 The edges do not lie in different </a:t>
            </a:r>
            <a:r>
              <a:rPr lang="en-US" sz="2000" kern="0" dirty="0" err="1">
                <a:solidFill>
                  <a:schemeClr val="tx1"/>
                </a:solidFill>
                <a:latin typeface="Times New Roman"/>
                <a:sym typeface="Symbol"/>
              </a:rPr>
              <a:t>Voronoi</a:t>
            </a: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 cells.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Symbol"/>
              <a:buChar char="Þ"/>
            </a:pPr>
            <a:r>
              <a:rPr lang="en-US" sz="2000" kern="0" dirty="0">
                <a:solidFill>
                  <a:schemeClr val="tx1"/>
                </a:solidFill>
                <a:latin typeface="Times New Roman"/>
                <a:sym typeface="Symbol"/>
              </a:rPr>
              <a:t>Contradiction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74189" y="2390745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kern="0" dirty="0" err="1">
                <a:solidFill>
                  <a:schemeClr val="tx1"/>
                </a:solidFill>
                <a:latin typeface="Times New Roman"/>
                <a:sym typeface="Symbol"/>
              </a:rPr>
              <a:t>D</a:t>
            </a:r>
            <a:r>
              <a:rPr lang="en-US" sz="1400" i="1" kern="0" baseline="-25000" dirty="0" err="1">
                <a:solidFill>
                  <a:schemeClr val="tx1"/>
                </a:solidFill>
                <a:latin typeface="Times New Roman"/>
                <a:sym typeface="Symbol"/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1580896" y="4142994"/>
            <a:ext cx="375920" cy="2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1809750" y="3398520"/>
            <a:ext cx="312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473450" y="4173220"/>
            <a:ext cx="312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4083050" y="4160520"/>
            <a:ext cx="312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87" idx="0"/>
          </p:cNvCxnSpPr>
          <p:nvPr/>
        </p:nvCxnSpPr>
        <p:spPr bwMode="auto">
          <a:xfrm flipH="1" flipV="1">
            <a:off x="6419850" y="2279650"/>
            <a:ext cx="221671" cy="10923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6170846" y="2032318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92D050"/>
                </a:solidFill>
              </a:rPr>
              <a:t>q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636491" y="318801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92D050"/>
                </a:solidFill>
              </a:rPr>
              <a:t>q’</a:t>
            </a:r>
          </a:p>
        </p:txBody>
      </p:sp>
      <p:sp>
        <p:nvSpPr>
          <p:cNvPr id="87" name="Oval 86"/>
          <p:cNvSpPr/>
          <p:nvPr/>
        </p:nvSpPr>
        <p:spPr bwMode="auto">
          <a:xfrm flipV="1">
            <a:off x="6605008" y="3298954"/>
            <a:ext cx="73025" cy="73026"/>
          </a:xfrm>
          <a:prstGeom prst="ellipse">
            <a:avLst/>
          </a:prstGeom>
          <a:solidFill>
            <a:srgbClr val="92D050"/>
          </a:solidFill>
          <a:ln w="12700">
            <a:solidFill>
              <a:srgbClr val="92D050"/>
            </a:solidFill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 bwMode="auto">
          <a:xfrm flipV="1">
            <a:off x="6395458" y="2248029"/>
            <a:ext cx="73025" cy="73026"/>
          </a:xfrm>
          <a:prstGeom prst="ellipse">
            <a:avLst/>
          </a:prstGeom>
          <a:solidFill>
            <a:srgbClr val="92D050"/>
          </a:solidFill>
          <a:ln w="12700">
            <a:solidFill>
              <a:srgbClr val="92D050"/>
            </a:solidFill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3069844" y="4440936"/>
            <a:ext cx="386588" cy="3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4961890" y="4441190"/>
            <a:ext cx="366014" cy="88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1515110" y="4682490"/>
            <a:ext cx="312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6299200" y="4464170"/>
            <a:ext cx="161262" cy="2316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stCxn id="125" idx="0"/>
          </p:cNvCxnSpPr>
          <p:nvPr/>
        </p:nvCxnSpPr>
        <p:spPr bwMode="auto">
          <a:xfrm flipH="1">
            <a:off x="6484275" y="4145092"/>
            <a:ext cx="8021" cy="2952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25" idx="1"/>
          </p:cNvCxnSpPr>
          <p:nvPr/>
        </p:nvCxnSpPr>
        <p:spPr bwMode="auto">
          <a:xfrm flipH="1">
            <a:off x="6274716" y="4134398"/>
            <a:ext cx="191761" cy="5807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Oval 118"/>
          <p:cNvSpPr/>
          <p:nvPr/>
        </p:nvSpPr>
        <p:spPr bwMode="auto">
          <a:xfrm>
            <a:off x="6128382" y="4104005"/>
            <a:ext cx="695325" cy="6762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6042661" y="4351655"/>
            <a:ext cx="585787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flipV="1">
            <a:off x="6633210" y="4099243"/>
            <a:ext cx="395288" cy="390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flipH="1">
            <a:off x="6470650" y="4485005"/>
            <a:ext cx="162561" cy="6648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Oval 122"/>
          <p:cNvSpPr/>
          <p:nvPr/>
        </p:nvSpPr>
        <p:spPr bwMode="auto">
          <a:xfrm flipV="1">
            <a:off x="6446258" y="4414967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 bwMode="auto">
          <a:xfrm flipV="1">
            <a:off x="6243058" y="4683254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 bwMode="auto">
          <a:xfrm flipV="1">
            <a:off x="6455783" y="4072066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6354996" y="3797618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72917" y="46866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q’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425400" y="4180206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c’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940839" y="3940145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kern="0" dirty="0" err="1">
                <a:solidFill>
                  <a:schemeClr val="tx1"/>
                </a:solidFill>
                <a:latin typeface="Times New Roman"/>
                <a:sym typeface="Symbol"/>
              </a:rPr>
              <a:t>D</a:t>
            </a:r>
            <a:r>
              <a:rPr lang="en-US" sz="1400" i="1" kern="0" baseline="-25000" dirty="0" err="1">
                <a:solidFill>
                  <a:schemeClr val="tx1"/>
                </a:solidFill>
                <a:latin typeface="Times New Roman"/>
                <a:sym typeface="Symbol"/>
              </a:rPr>
              <a:t>q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0" name="Straight Connector 129"/>
          <p:cNvCxnSpPr>
            <a:stCxn id="133" idx="0"/>
          </p:cNvCxnSpPr>
          <p:nvPr/>
        </p:nvCxnSpPr>
        <p:spPr bwMode="auto">
          <a:xfrm flipH="1" flipV="1">
            <a:off x="6286500" y="3829050"/>
            <a:ext cx="221671" cy="10923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6037496" y="3581718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503141" y="473741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92D050"/>
                </a:solidFill>
              </a:rPr>
              <a:t>p’</a:t>
            </a:r>
          </a:p>
        </p:txBody>
      </p:sp>
      <p:sp>
        <p:nvSpPr>
          <p:cNvPr id="133" name="Oval 132"/>
          <p:cNvSpPr/>
          <p:nvPr/>
        </p:nvSpPr>
        <p:spPr bwMode="auto">
          <a:xfrm flipV="1">
            <a:off x="6471658" y="4848354"/>
            <a:ext cx="73025" cy="73026"/>
          </a:xfrm>
          <a:prstGeom prst="ellipse">
            <a:avLst/>
          </a:prstGeom>
          <a:solidFill>
            <a:srgbClr val="92D050"/>
          </a:solidFill>
          <a:ln w="12700">
            <a:solidFill>
              <a:srgbClr val="92D050"/>
            </a:solidFill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 bwMode="auto">
          <a:xfrm flipV="1">
            <a:off x="6262108" y="3797429"/>
            <a:ext cx="73025" cy="73026"/>
          </a:xfrm>
          <a:prstGeom prst="ellipse">
            <a:avLst/>
          </a:prstGeom>
          <a:solidFill>
            <a:srgbClr val="92D050"/>
          </a:solidFill>
          <a:ln w="12700">
            <a:solidFill>
              <a:srgbClr val="92D050"/>
            </a:solidFill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1574800" y="5304790"/>
            <a:ext cx="312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>
            <a:off x="2184400" y="5292090"/>
            <a:ext cx="312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3206750" y="5298440"/>
            <a:ext cx="312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3917950" y="5304790"/>
            <a:ext cx="312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ounded Rectangle 34"/>
          <p:cNvSpPr/>
          <p:nvPr/>
        </p:nvSpPr>
        <p:spPr bwMode="auto">
          <a:xfrm>
            <a:off x="7162800" y="6146800"/>
            <a:ext cx="158750" cy="171450"/>
          </a:xfrm>
          <a:prstGeom prst="roundRect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9020" y="2527905"/>
            <a:ext cx="1363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1" kern="0" dirty="0">
                <a:solidFill>
                  <a:srgbClr val="008380"/>
                </a:solidFill>
                <a:latin typeface="Times New Roman"/>
              </a:rPr>
              <a:t>pc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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V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p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)</a:t>
            </a:r>
            <a:br>
              <a:rPr lang="en-US" sz="2000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</a:br>
            <a:r>
              <a:rPr lang="en-US" sz="2000" i="1" kern="0" dirty="0" err="1">
                <a:solidFill>
                  <a:srgbClr val="008380"/>
                </a:solidFill>
                <a:latin typeface="Times New Roman"/>
              </a:rPr>
              <a:t>p’c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 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V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(</a:t>
            </a:r>
            <a:r>
              <a:rPr lang="en-US" sz="2000" i="1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p’</a:t>
            </a:r>
            <a:r>
              <a:rPr lang="en-US" sz="2000" kern="0" dirty="0">
                <a:solidFill>
                  <a:srgbClr val="008380"/>
                </a:solidFill>
                <a:latin typeface="Times New Roman"/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 bwMode="auto">
          <a:xfrm flipV="1">
            <a:off x="7490460" y="2628900"/>
            <a:ext cx="266700" cy="76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7470140" y="2948940"/>
            <a:ext cx="38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7368540" y="3739485"/>
            <a:ext cx="1485900" cy="707886"/>
            <a:chOff x="7368540" y="3739485"/>
            <a:chExt cx="1485900" cy="707886"/>
          </a:xfrm>
        </p:grpSpPr>
        <p:sp>
          <p:nvSpPr>
            <p:cNvPr id="74" name="Rectangle 73"/>
            <p:cNvSpPr/>
            <p:nvPr/>
          </p:nvSpPr>
          <p:spPr>
            <a:xfrm>
              <a:off x="7368540" y="3739485"/>
              <a:ext cx="14859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000" i="1" kern="0" dirty="0">
                  <a:solidFill>
                    <a:srgbClr val="008380"/>
                  </a:solidFill>
                  <a:latin typeface="Times New Roman"/>
                </a:rPr>
                <a:t>qc'</a:t>
              </a:r>
              <a:r>
                <a:rPr lang="en-US" sz="2000" kern="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000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 </a:t>
              </a:r>
              <a:r>
                <a:rPr lang="en-US" sz="2000" i="1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V</a:t>
              </a:r>
              <a:r>
                <a:rPr lang="en-US" sz="2000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(</a:t>
              </a:r>
              <a:r>
                <a:rPr lang="en-US" sz="2000" i="1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q</a:t>
              </a:r>
              <a:r>
                <a:rPr lang="en-US" sz="2000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)</a:t>
              </a:r>
              <a:br>
                <a:rPr lang="en-US" sz="2000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</a:br>
              <a:r>
                <a:rPr lang="en-US" sz="2000" i="1" kern="0" dirty="0" err="1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q</a:t>
              </a:r>
              <a:r>
                <a:rPr lang="en-US" sz="2000" i="1" kern="0" dirty="0" err="1">
                  <a:solidFill>
                    <a:srgbClr val="008380"/>
                  </a:solidFill>
                  <a:latin typeface="Times New Roman"/>
                </a:rPr>
                <a:t>’c</a:t>
              </a:r>
              <a:r>
                <a:rPr lang="en-US" sz="2000" i="1" kern="0" dirty="0">
                  <a:solidFill>
                    <a:srgbClr val="008380"/>
                  </a:solidFill>
                  <a:latin typeface="Times New Roman"/>
                </a:rPr>
                <a:t>’</a:t>
              </a:r>
              <a:r>
                <a:rPr lang="en-US" sz="2000" kern="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2000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 </a:t>
              </a:r>
              <a:r>
                <a:rPr lang="en-US" sz="2000" i="1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V</a:t>
              </a:r>
              <a:r>
                <a:rPr lang="en-US" sz="2000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(</a:t>
              </a:r>
              <a:r>
                <a:rPr lang="en-US" sz="2000" i="1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q’</a:t>
              </a:r>
              <a:r>
                <a:rPr lang="en-US" sz="2000" kern="0" dirty="0">
                  <a:solidFill>
                    <a:srgbClr val="008380"/>
                  </a:solidFill>
                  <a:latin typeface="Times New Roman"/>
                  <a:sym typeface="Symbol" panose="05050102010706020507" pitchFamily="18" charset="2"/>
                </a:rPr>
                <a:t>)</a:t>
              </a:r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>
              <a:off x="7424420" y="3832860"/>
              <a:ext cx="386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83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7454900" y="4145280"/>
              <a:ext cx="386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83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897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85" grpId="0"/>
      <p:bldP spid="86" grpId="0"/>
      <p:bldP spid="87" grpId="0" animBg="1"/>
      <p:bldP spid="88" grpId="0" animBg="1"/>
      <p:bldP spid="119" grpId="0" animBg="1"/>
      <p:bldP spid="123" grpId="0" animBg="1"/>
      <p:bldP spid="124" grpId="0" animBg="1"/>
      <p:bldP spid="125" grpId="0" animBg="1"/>
      <p:bldP spid="126" grpId="0"/>
      <p:bldP spid="127" grpId="0"/>
      <p:bldP spid="128" grpId="0"/>
      <p:bldP spid="129" grpId="0"/>
      <p:bldP spid="131" grpId="0"/>
      <p:bldP spid="132" grpId="0"/>
      <p:bldP spid="133" grpId="0" animBg="1"/>
      <p:bldP spid="1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7076" y="6503328"/>
            <a:ext cx="681123" cy="202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45201C-E4AE-436A-BF08-0DBC14FE2E1B}" type="slidenum">
              <a:rPr lang="en-US" sz="14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Characterization of DT(P)</a:t>
            </a:r>
            <a:endParaRPr lang="en-US" sz="2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5423"/>
            <a:ext cx="7943850" cy="1589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/>
              <a:t>Lemma</a:t>
            </a:r>
            <a:r>
              <a:rPr lang="en-US" sz="2000" dirty="0"/>
              <a:t>: Let </a:t>
            </a:r>
            <a:r>
              <a:rPr lang="en-US" sz="2000" i="1" dirty="0" err="1">
                <a:solidFill>
                  <a:srgbClr val="008380"/>
                </a:solidFill>
              </a:rPr>
              <a:t>p,q,r</a:t>
            </a:r>
            <a:r>
              <a:rPr lang="en-US" sz="2000" dirty="0" err="1">
                <a:solidFill>
                  <a:srgbClr val="008380"/>
                </a:solidFill>
                <a:sym typeface="Symbol"/>
              </a:rPr>
              <a:t></a:t>
            </a:r>
            <a:r>
              <a:rPr lang="en-US" sz="2000" i="1" dirty="0" err="1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ym typeface="Symbol"/>
              </a:rPr>
              <a:t> let </a:t>
            </a:r>
            <a:r>
              <a:rPr lang="en-US" sz="2000" dirty="0">
                <a:solidFill>
                  <a:srgbClr val="008380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000" dirty="0">
                <a:sym typeface="Symbol"/>
              </a:rPr>
              <a:t> be the triangle they define. Then the following statements are equivalent: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lphaLcParenR"/>
            </a:pPr>
            <a:r>
              <a:rPr lang="en-US" sz="2000" dirty="0">
                <a:sym typeface="Symbol"/>
              </a:rPr>
              <a:t> </a:t>
            </a:r>
            <a:r>
              <a:rPr lang="en-US" sz="2000" dirty="0">
                <a:solidFill>
                  <a:srgbClr val="008380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000" dirty="0">
                <a:sym typeface="Symbol"/>
              </a:rPr>
              <a:t> belongs to 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DT(</a:t>
            </a:r>
            <a:r>
              <a:rPr lang="en-US" sz="2000" i="1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lphaLcParenR"/>
            </a:pPr>
            <a:r>
              <a:rPr lang="en-US" sz="2000" dirty="0">
                <a:sym typeface="Symbol"/>
              </a:rPr>
              <a:t> The circumcenter </a:t>
            </a:r>
            <a:r>
              <a:rPr lang="en-US" sz="2000" i="1" dirty="0">
                <a:solidFill>
                  <a:srgbClr val="008380"/>
                </a:solidFill>
                <a:sym typeface="Symbol"/>
              </a:rPr>
              <a:t>c </a:t>
            </a:r>
            <a:r>
              <a:rPr lang="en-US" sz="2000" dirty="0">
                <a:sym typeface="Symbol"/>
              </a:rPr>
              <a:t>of </a:t>
            </a:r>
            <a:r>
              <a:rPr lang="en-US" sz="2000" dirty="0">
                <a:solidFill>
                  <a:srgbClr val="008380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000" dirty="0">
                <a:sym typeface="Symbol"/>
              </a:rPr>
              <a:t> is a vertex in 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VD(</a:t>
            </a:r>
            <a:r>
              <a:rPr lang="en-US" sz="2000" i="1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lphaLcParenR"/>
            </a:pPr>
            <a:r>
              <a:rPr lang="en-US" sz="2000" dirty="0">
                <a:sym typeface="Symbol"/>
              </a:rPr>
              <a:t> The circumcircle of </a:t>
            </a:r>
            <a:r>
              <a:rPr lang="en-US" sz="2000" dirty="0">
                <a:solidFill>
                  <a:srgbClr val="008380"/>
                </a:solidFill>
                <a:latin typeface="Symbol" panose="05050102010706020507" pitchFamily="18" charset="2"/>
                <a:sym typeface="Symbol"/>
              </a:rPr>
              <a:t>D</a:t>
            </a:r>
            <a:r>
              <a:rPr lang="en-US" sz="2000" dirty="0">
                <a:sym typeface="Symbol"/>
              </a:rPr>
              <a:t> is empty (i.e., contains no other point of </a:t>
            </a:r>
            <a:r>
              <a:rPr lang="en-US" sz="2000" i="1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ym typeface="Symbol"/>
              </a:rPr>
              <a:t>)</a:t>
            </a:r>
            <a:br>
              <a:rPr lang="en-US" sz="2000" dirty="0">
                <a:sym typeface="Symbol"/>
              </a:rPr>
            </a:br>
            <a:endParaRPr lang="en-US" sz="2000" dirty="0">
              <a:sym typeface="Symbol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000" b="1" dirty="0">
                <a:sym typeface="Symbol"/>
              </a:rPr>
              <a:t>Proof sketch: </a:t>
            </a:r>
            <a:r>
              <a:rPr lang="en-US" sz="2000" dirty="0">
                <a:sym typeface="Symbol"/>
              </a:rPr>
              <a:t>All follow directly from the definition of 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DT(</a:t>
            </a:r>
            <a:r>
              <a:rPr lang="en-US" sz="2000" i="1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) </a:t>
            </a:r>
            <a:r>
              <a:rPr lang="en-US" sz="2000" dirty="0">
                <a:sym typeface="Symbol"/>
              </a:rPr>
              <a:t>in 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VD(</a:t>
            </a:r>
            <a:r>
              <a:rPr lang="en-US" sz="2000" i="1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000" dirty="0">
                <a:sym typeface="Symbol"/>
              </a:rPr>
              <a:t>. By definition of 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VD(</a:t>
            </a:r>
            <a:r>
              <a:rPr lang="en-US" sz="2000" i="1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000" dirty="0">
                <a:sym typeface="Symbol"/>
              </a:rPr>
              <a:t>, we know that </a:t>
            </a:r>
            <a:r>
              <a:rPr lang="en-US" sz="2000" i="1" dirty="0" err="1">
                <a:solidFill>
                  <a:srgbClr val="008380"/>
                </a:solidFill>
                <a:sym typeface="Symbol"/>
              </a:rPr>
              <a:t>p,q,r</a:t>
            </a:r>
            <a:r>
              <a:rPr lang="en-US" sz="2000" dirty="0">
                <a:sym typeface="Symbol"/>
              </a:rPr>
              <a:t> are </a:t>
            </a:r>
            <a:r>
              <a:rPr lang="en-US" sz="2000" i="1" dirty="0">
                <a:solidFill>
                  <a:srgbClr val="008380"/>
                </a:solidFill>
                <a:sym typeface="Symbol"/>
              </a:rPr>
              <a:t>c</a:t>
            </a:r>
            <a:r>
              <a:rPr lang="en-US" sz="2000" dirty="0">
                <a:sym typeface="Symbol"/>
              </a:rPr>
              <a:t>’s nearest neighbors.</a:t>
            </a:r>
          </a:p>
          <a:p>
            <a:pPr marL="57150" indent="0"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85800" y="4205288"/>
            <a:ext cx="794385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000" b="1" kern="0" dirty="0"/>
              <a:t>Characterization I</a:t>
            </a:r>
            <a:r>
              <a:rPr lang="en-US" sz="2000" kern="0" dirty="0"/>
              <a:t>: Let </a:t>
            </a:r>
            <a:r>
              <a:rPr lang="en-US" sz="2000" i="1" kern="0" dirty="0">
                <a:solidFill>
                  <a:srgbClr val="008380"/>
                </a:solidFill>
              </a:rPr>
              <a:t>T </a:t>
            </a:r>
            <a:r>
              <a:rPr lang="en-US" sz="2000" kern="0" dirty="0">
                <a:sym typeface="Symbol"/>
              </a:rPr>
              <a:t>be a triangulation of </a:t>
            </a:r>
            <a:r>
              <a:rPr lang="en-US" sz="2000" i="1" kern="0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kern="0" dirty="0">
                <a:sym typeface="Symbol"/>
              </a:rPr>
              <a:t>. </a:t>
            </a:r>
            <a:br>
              <a:rPr lang="en-US" sz="2000" kern="0" dirty="0">
                <a:sym typeface="Symbol"/>
              </a:rPr>
            </a:br>
            <a:r>
              <a:rPr lang="en-US" sz="2000" kern="0" dirty="0">
                <a:sym typeface="Symbol"/>
              </a:rPr>
              <a:t>Then </a:t>
            </a:r>
            <a:r>
              <a:rPr lang="en-US" sz="2000" i="1" kern="0" dirty="0">
                <a:solidFill>
                  <a:srgbClr val="008380"/>
                </a:solidFill>
                <a:sym typeface="Symbol"/>
              </a:rPr>
              <a:t>T</a:t>
            </a:r>
            <a:r>
              <a:rPr lang="en-US" sz="2000" kern="0" dirty="0">
                <a:solidFill>
                  <a:srgbClr val="008380"/>
                </a:solidFill>
                <a:sym typeface="Symbol"/>
              </a:rPr>
              <a:t>=DT(</a:t>
            </a:r>
            <a:r>
              <a:rPr lang="en-US" sz="2000" i="1" kern="0" dirty="0">
                <a:solidFill>
                  <a:srgbClr val="008380"/>
                </a:solidFill>
                <a:sym typeface="Symbol"/>
              </a:rPr>
              <a:t>P</a:t>
            </a:r>
            <a:r>
              <a:rPr lang="en-US" sz="2000" kern="0" dirty="0">
                <a:solidFill>
                  <a:srgbClr val="008380"/>
                </a:solidFill>
                <a:sym typeface="Symbol"/>
              </a:rPr>
              <a:t>)  </a:t>
            </a:r>
            <a:r>
              <a:rPr lang="en-US" sz="2000" dirty="0">
                <a:sym typeface="Symbol"/>
              </a:rPr>
              <a:t>The circumcircle of any triangle in </a:t>
            </a:r>
            <a:r>
              <a:rPr lang="en-US" sz="2000" i="1" kern="0" dirty="0">
                <a:solidFill>
                  <a:srgbClr val="008380"/>
                </a:solidFill>
                <a:sym typeface="Symbol"/>
              </a:rPr>
              <a:t>T </a:t>
            </a:r>
            <a:r>
              <a:rPr lang="en-US" sz="2000" dirty="0">
                <a:sym typeface="Symbol"/>
              </a:rPr>
              <a:t>is empty. </a:t>
            </a:r>
            <a:endParaRPr lang="en-US" sz="2000" kern="0" dirty="0"/>
          </a:p>
        </p:txBody>
      </p:sp>
      <p:cxnSp>
        <p:nvCxnSpPr>
          <p:cNvPr id="37" name="Straight Connector 36"/>
          <p:cNvCxnSpPr>
            <a:endCxn id="46" idx="4"/>
          </p:cNvCxnSpPr>
          <p:nvPr/>
        </p:nvCxnSpPr>
        <p:spPr bwMode="auto">
          <a:xfrm>
            <a:off x="2827791" y="5908563"/>
            <a:ext cx="395604" cy="2487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225460" y="5912531"/>
            <a:ext cx="396875" cy="2413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2820647" y="5787118"/>
            <a:ext cx="373857" cy="1095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238954" y="5780768"/>
            <a:ext cx="377347" cy="119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2816984" y="5905387"/>
            <a:ext cx="814876" cy="25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2766511" y="5218794"/>
            <a:ext cx="913768" cy="93853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 flipV="1">
            <a:off x="3189162" y="6113479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 flipV="1">
            <a:off x="2788317" y="5867416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 bwMode="auto">
          <a:xfrm flipV="1">
            <a:off x="3591593" y="5868209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561945" y="5804107"/>
            <a:ext cx="30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p</a:t>
            </a:r>
            <a:r>
              <a:rPr lang="en-US" sz="1400" i="1" baseline="-250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1" name="Oval 50"/>
          <p:cNvSpPr/>
          <p:nvPr/>
        </p:nvSpPr>
        <p:spPr bwMode="auto">
          <a:xfrm flipV="1">
            <a:off x="3179637" y="5751529"/>
            <a:ext cx="73025" cy="73026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 type="arrow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044544" y="544295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tx1"/>
                </a:solidFill>
              </a:rPr>
              <a:t>p</a:t>
            </a:r>
            <a:r>
              <a:rPr lang="en-US" sz="1400" i="1" baseline="-25000" dirty="0" err="1">
                <a:solidFill>
                  <a:schemeClr val="tx1"/>
                </a:solidFill>
              </a:rPr>
              <a:t>l</a:t>
            </a:r>
            <a:endParaRPr lang="en-US" sz="1400" i="1" baseline="-25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07314" y="5758864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tx1"/>
                </a:solidFill>
              </a:rPr>
              <a:t>p</a:t>
            </a:r>
            <a:r>
              <a:rPr lang="en-US" sz="1400" i="1" baseline="-25000" dirty="0" err="1">
                <a:solidFill>
                  <a:schemeClr val="tx1"/>
                </a:solidFill>
              </a:rPr>
              <a:t>j</a:t>
            </a:r>
            <a:endParaRPr lang="en-US" sz="1400" i="1" baseline="-250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50008" y="6097003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tx1"/>
                </a:solidFill>
              </a:rPr>
              <a:t>p</a:t>
            </a:r>
            <a:r>
              <a:rPr lang="en-US" sz="1400" i="1" baseline="-25000" dirty="0" err="1">
                <a:solidFill>
                  <a:schemeClr val="tx1"/>
                </a:solidFill>
              </a:rPr>
              <a:t>k</a:t>
            </a:r>
            <a:endParaRPr lang="en-US" sz="1400" i="1" baseline="-25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71077" y="4889775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non-empty circumcircle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4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63673E-C857-2981-04B4-DF071B65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661E9-7185-4684-B7B4-ACD531FCAF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DA47C-06A4-DFA9-94B3-6A2596FF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0188"/>
            <a:ext cx="9105153" cy="55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50CD9-7814-AA35-3F1A-1212FD1C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661E9-7185-4684-B7B4-ACD531FCAF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8F452-7B6F-394E-66FB-9B69C5A6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3" y="751006"/>
            <a:ext cx="8753407" cy="53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6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>
          <a:solidFill>
            <a:schemeClr val="tx1"/>
          </a:solidFill>
          <a:round/>
          <a:headEnd/>
          <a:tailEnd type="none" w="med" len="med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7892</TotalTime>
  <Words>1414</Words>
  <Application>Microsoft Macintosh PowerPoint</Application>
  <PresentationFormat>On-screen Show (4:3)</PresentationFormat>
  <Paragraphs>132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Symbol</vt:lpstr>
      <vt:lpstr>Times New Roman</vt:lpstr>
      <vt:lpstr>Default Design</vt:lpstr>
      <vt:lpstr>Computational Geometry</vt:lpstr>
      <vt:lpstr>Triangulation</vt:lpstr>
      <vt:lpstr>Dual Graph</vt:lpstr>
      <vt:lpstr>Delaunay Triangulation</vt:lpstr>
      <vt:lpstr>Delaunay Triangulation</vt:lpstr>
      <vt:lpstr>Straight-Line Embedding</vt:lpstr>
      <vt:lpstr>Characterization of DT(P)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Nearest Neighbors</vt:lpstr>
      <vt:lpstr>DT and 3D CH</vt:lpstr>
      <vt:lpstr>DT and 3D CH</vt:lpstr>
      <vt:lpstr>DT and 3D CH</vt:lpstr>
      <vt:lpstr>DT and 3D CH</vt:lpstr>
    </vt:vector>
  </TitlesOfParts>
  <Company>toc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Michael T Goodrich</cp:lastModifiedBy>
  <cp:revision>374</cp:revision>
  <dcterms:created xsi:type="dcterms:W3CDTF">2001-09-03T00:33:29Z</dcterms:created>
  <dcterms:modified xsi:type="dcterms:W3CDTF">2024-11-21T04:07:28Z</dcterms:modified>
</cp:coreProperties>
</file>