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3" r:id="rId4"/>
    <p:sldId id="265" r:id="rId5"/>
    <p:sldId id="267" r:id="rId6"/>
    <p:sldId id="264" r:id="rId7"/>
    <p:sldId id="268" r:id="rId8"/>
    <p:sldId id="269" r:id="rId9"/>
    <p:sldId id="270" r:id="rId10"/>
    <p:sldId id="281" r:id="rId11"/>
    <p:sldId id="283" r:id="rId12"/>
    <p:sldId id="282" r:id="rId13"/>
    <p:sldId id="284" r:id="rId14"/>
    <p:sldId id="285" r:id="rId15"/>
    <p:sldId id="286" r:id="rId16"/>
    <p:sldId id="287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94"/>
  </p:normalViewPr>
  <p:slideViewPr>
    <p:cSldViewPr snapToGrid="0" snapToObjects="1">
      <p:cViewPr varScale="1">
        <p:scale>
          <a:sx n="120" d="100"/>
          <a:sy n="120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9/29/24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5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9/29/24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8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9/29/24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0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9/29/24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3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9/29/24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1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9/29/24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5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9/29/24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0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9/29/24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9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9/29/24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8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9/29/24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5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B8C1-BE6A-334D-AA91-1703E50BB8ED}" type="datetimeFigureOut">
              <a:rPr lang="en-US" smtClean="0"/>
              <a:t>9/29/24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0B8C1-BE6A-334D-AA91-1703E50BB8ED}" type="datetimeFigureOut">
              <a:rPr lang="en-US" smtClean="0"/>
              <a:t>9/29/24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E177F-E4C9-8C4E-8A6F-0EA12A036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9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3767C-2C3F-E445-BF6F-8850C6E1F2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Convex Hulls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8CAFC-E1E9-E449-BCCC-03E8FE936A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Michael T. Goodrich</a:t>
            </a:r>
          </a:p>
        </p:txBody>
      </p:sp>
    </p:spTree>
    <p:extLst>
      <p:ext uri="{BB962C8B-B14F-4D97-AF65-F5344CB8AC3E}">
        <p14:creationId xmlns:p14="http://schemas.microsoft.com/office/powerpoint/2010/main" val="287901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Freeform 12">
            <a:extLst>
              <a:ext uri="{FF2B5EF4-FFF2-40B4-BE49-F238E27FC236}">
                <a16:creationId xmlns:a16="http://schemas.microsoft.com/office/drawing/2014/main" id="{99CFB15A-08D9-DC46-935E-B637C32D14BC}"/>
              </a:ext>
            </a:extLst>
          </p:cNvPr>
          <p:cNvSpPr>
            <a:spLocks/>
          </p:cNvSpPr>
          <p:nvPr/>
        </p:nvSpPr>
        <p:spPr bwMode="auto">
          <a:xfrm>
            <a:off x="6096000" y="1752600"/>
            <a:ext cx="1676400" cy="2286000"/>
          </a:xfrm>
          <a:custGeom>
            <a:avLst/>
            <a:gdLst>
              <a:gd name="T0" fmla="*/ 1056 w 1056"/>
              <a:gd name="T1" fmla="*/ 0 h 1392"/>
              <a:gd name="T2" fmla="*/ 864 w 1056"/>
              <a:gd name="T3" fmla="*/ 480 h 1392"/>
              <a:gd name="T4" fmla="*/ 576 w 1056"/>
              <a:gd name="T5" fmla="*/ 1056 h 1392"/>
              <a:gd name="T6" fmla="*/ 432 w 1056"/>
              <a:gd name="T7" fmla="*/ 1200 h 1392"/>
              <a:gd name="T8" fmla="*/ 192 w 1056"/>
              <a:gd name="T9" fmla="*/ 1344 h 1392"/>
              <a:gd name="T10" fmla="*/ 0 w 1056"/>
              <a:gd name="T11" fmla="*/ 1392 h 1392"/>
              <a:gd name="T12" fmla="*/ 1056 w 1056"/>
              <a:gd name="T13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1392">
                <a:moveTo>
                  <a:pt x="1056" y="0"/>
                </a:moveTo>
                <a:lnTo>
                  <a:pt x="864" y="480"/>
                </a:lnTo>
                <a:lnTo>
                  <a:pt x="576" y="1056"/>
                </a:lnTo>
                <a:lnTo>
                  <a:pt x="432" y="1200"/>
                </a:lnTo>
                <a:lnTo>
                  <a:pt x="192" y="1344"/>
                </a:lnTo>
                <a:lnTo>
                  <a:pt x="0" y="1392"/>
                </a:lnTo>
                <a:lnTo>
                  <a:pt x="1056" y="0"/>
                </a:lnTo>
                <a:close/>
              </a:path>
            </a:pathLst>
          </a:custGeom>
          <a:noFill/>
          <a:ln w="38100" cmpd="sng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157E997-FE13-954C-A788-B77FFFF9A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Lower Bound for Convex Hull</a:t>
            </a:r>
            <a:endParaRPr lang="es-E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E4EFF8B-B669-DD45-8177-38BEC34E13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4462463" cy="48768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A reduction from sorting to convex hull is: </a:t>
            </a:r>
          </a:p>
          <a:p>
            <a:pPr lvl="1"/>
            <a:r>
              <a:rPr lang="en-US" altLang="en-US" dirty="0"/>
              <a:t>Given </a:t>
            </a:r>
            <a:r>
              <a:rPr lang="en-US" altLang="en-US" i="1" dirty="0"/>
              <a:t>n</a:t>
            </a:r>
            <a:r>
              <a:rPr lang="en-US" altLang="en-US" dirty="0"/>
              <a:t> real values 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generate </a:t>
            </a:r>
            <a:r>
              <a:rPr lang="en-US" altLang="en-US" i="1" dirty="0"/>
              <a:t>n</a:t>
            </a:r>
            <a:r>
              <a:rPr lang="en-US" altLang="en-US" dirty="0"/>
              <a:t> 2D points on the graph of a convex function, e.g. </a:t>
            </a:r>
            <a:r>
              <a:rPr lang="en-US" altLang="en-US" dirty="0">
                <a:sym typeface="Symbol" pitchFamily="2" charset="2"/>
              </a:rPr>
              <a:t>(</a:t>
            </a:r>
            <a:r>
              <a:rPr lang="en-US" altLang="en-US" i="1" dirty="0">
                <a:sym typeface="Symbol" pitchFamily="2" charset="2"/>
              </a:rPr>
              <a:t>x</a:t>
            </a:r>
            <a:r>
              <a:rPr lang="en-US" altLang="en-US" baseline="-25000" dirty="0">
                <a:sym typeface="Symbol" pitchFamily="2" charset="2"/>
              </a:rPr>
              <a:t>i</a:t>
            </a:r>
            <a:r>
              <a:rPr lang="en-US" altLang="en-US" i="1" dirty="0">
                <a:sym typeface="Symbol" pitchFamily="2" charset="2"/>
              </a:rPr>
              <a:t>,x</a:t>
            </a:r>
            <a:r>
              <a:rPr lang="en-US" altLang="en-US" baseline="-25000" dirty="0">
                <a:sym typeface="Symbol" pitchFamily="2" charset="2"/>
              </a:rPr>
              <a:t>i</a:t>
            </a:r>
            <a:r>
              <a:rPr lang="en-US" altLang="en-US" i="1" baseline="30000" dirty="0">
                <a:sym typeface="Symbol" pitchFamily="2" charset="2"/>
              </a:rPr>
              <a:t>2</a:t>
            </a:r>
            <a:r>
              <a:rPr lang="en-US" altLang="en-US" dirty="0">
                <a:sym typeface="Symbol" pitchFamily="2" charset="2"/>
              </a:rPr>
              <a:t>).</a:t>
            </a:r>
          </a:p>
          <a:p>
            <a:pPr lvl="1"/>
            <a:r>
              <a:rPr lang="en-US" altLang="en-US" dirty="0">
                <a:sym typeface="Symbol" pitchFamily="2" charset="2"/>
              </a:rPr>
              <a:t>Compute the (ordered) convex hull of the points.</a:t>
            </a:r>
          </a:p>
          <a:p>
            <a:pPr lvl="1"/>
            <a:r>
              <a:rPr lang="en-US" altLang="en-US" dirty="0">
                <a:sym typeface="Symbol" pitchFamily="2" charset="2"/>
              </a:rPr>
              <a:t>The order of the convex hull points is the numerical order of the </a:t>
            </a:r>
            <a:r>
              <a:rPr lang="en-US" altLang="en-US" i="1" dirty="0">
                <a:sym typeface="Symbol" pitchFamily="2" charset="2"/>
              </a:rPr>
              <a:t>x</a:t>
            </a:r>
            <a:r>
              <a:rPr lang="en-US" altLang="en-US" i="1" baseline="-25000" dirty="0">
                <a:sym typeface="Symbol" pitchFamily="2" charset="2"/>
              </a:rPr>
              <a:t>i</a:t>
            </a:r>
            <a:r>
              <a:rPr lang="en-US" altLang="en-US" dirty="0">
                <a:sym typeface="Symbol" pitchFamily="2" charset="2"/>
              </a:rPr>
              <a:t>.</a:t>
            </a:r>
          </a:p>
          <a:p>
            <a:r>
              <a:rPr lang="en-US" altLang="en-US" dirty="0">
                <a:sym typeface="Symbol" pitchFamily="2" charset="2"/>
              </a:rPr>
              <a:t>So CH time is (</a:t>
            </a:r>
            <a:r>
              <a:rPr lang="en-US" altLang="en-US" i="1" dirty="0">
                <a:sym typeface="Symbol" pitchFamily="2" charset="2"/>
              </a:rPr>
              <a:t>n </a:t>
            </a:r>
            <a:r>
              <a:rPr lang="en-US" altLang="en-US" dirty="0">
                <a:sym typeface="Symbol" pitchFamily="2" charset="2"/>
              </a:rPr>
              <a:t>log </a:t>
            </a:r>
            <a:r>
              <a:rPr lang="en-US" altLang="en-US" i="1" dirty="0">
                <a:sym typeface="Symbol" pitchFamily="2" charset="2"/>
              </a:rPr>
              <a:t>n</a:t>
            </a:r>
            <a:r>
              <a:rPr lang="en-US" altLang="en-US" dirty="0">
                <a:sym typeface="Symbol" pitchFamily="2" charset="2"/>
              </a:rPr>
              <a:t>)</a:t>
            </a:r>
          </a:p>
        </p:txBody>
      </p:sp>
      <p:sp>
        <p:nvSpPr>
          <p:cNvPr id="20484" name="Line 4">
            <a:extLst>
              <a:ext uri="{FF2B5EF4-FFF2-40B4-BE49-F238E27FC236}">
                <a16:creationId xmlns:a16="http://schemas.microsoft.com/office/drawing/2014/main" id="{864BAD5E-7BC7-3345-A887-AE156CED9C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6670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Line 5">
            <a:extLst>
              <a:ext uri="{FF2B5EF4-FFF2-40B4-BE49-F238E27FC236}">
                <a16:creationId xmlns:a16="http://schemas.microsoft.com/office/drawing/2014/main" id="{5521237A-8735-6146-B094-DCB4147A95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43434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Oval 6">
            <a:extLst>
              <a:ext uri="{FF2B5EF4-FFF2-40B4-BE49-F238E27FC236}">
                <a16:creationId xmlns:a16="http://schemas.microsoft.com/office/drawing/2014/main" id="{9DD6B632-5CE9-634E-8C39-FEA41C47E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970338"/>
            <a:ext cx="142875" cy="1444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Oval 7">
            <a:extLst>
              <a:ext uri="{FF2B5EF4-FFF2-40B4-BE49-F238E27FC236}">
                <a16:creationId xmlns:a16="http://schemas.microsoft.com/office/drawing/2014/main" id="{7669F746-0165-0140-8E4B-A7FF7D347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5" y="3886200"/>
            <a:ext cx="142875" cy="1444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Oval 8">
            <a:extLst>
              <a:ext uri="{FF2B5EF4-FFF2-40B4-BE49-F238E27FC236}">
                <a16:creationId xmlns:a16="http://schemas.microsoft.com/office/drawing/2014/main" id="{02A6B1B8-1BC8-9646-927F-99F798AA4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25" y="3657600"/>
            <a:ext cx="142875" cy="1444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9">
            <a:extLst>
              <a:ext uri="{FF2B5EF4-FFF2-40B4-BE49-F238E27FC236}">
                <a16:creationId xmlns:a16="http://schemas.microsoft.com/office/drawing/2014/main" id="{45286AB6-DF77-644C-8A51-11C2DFE54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436938"/>
            <a:ext cx="142875" cy="1444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">
            <a:extLst>
              <a:ext uri="{FF2B5EF4-FFF2-40B4-BE49-F238E27FC236}">
                <a16:creationId xmlns:a16="http://schemas.microsoft.com/office/drawing/2014/main" id="{BE5C033C-155E-814E-9D3D-3B29DF775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2514600"/>
            <a:ext cx="142875" cy="1444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1">
            <a:extLst>
              <a:ext uri="{FF2B5EF4-FFF2-40B4-BE49-F238E27FC236}">
                <a16:creationId xmlns:a16="http://schemas.microsoft.com/office/drawing/2014/main" id="{D2568BDC-3D9F-B34C-BDF4-5A83083BF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5" y="1676400"/>
            <a:ext cx="142875" cy="1444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A40C66E-863A-C94C-9574-C05759EA6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Convex Hull – Gift Wrapping</a:t>
            </a:r>
            <a:endParaRPr lang="es-E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F61DC4E-D0A1-E547-B0C8-77B7D273F3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867400" cy="42672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Jarvis March </a:t>
            </a:r>
            <a:r>
              <a:rPr lang="en-US" altLang="en-US" dirty="0"/>
              <a:t>Algorithm:</a:t>
            </a:r>
          </a:p>
          <a:p>
            <a:pPr lvl="1"/>
            <a:r>
              <a:rPr lang="en-US" altLang="en-US" dirty="0"/>
              <a:t>Find a point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 on the convex hull (e.g. the lowest point).</a:t>
            </a:r>
          </a:p>
          <a:p>
            <a:pPr lvl="1"/>
            <a:r>
              <a:rPr lang="en-US" altLang="en-US" dirty="0"/>
              <a:t>Rotate counterclockwise a line through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 until it touches one of the other points (start from a horizontal orientation).</a:t>
            </a:r>
          </a:p>
        </p:txBody>
      </p:sp>
      <p:sp>
        <p:nvSpPr>
          <p:cNvPr id="24596" name="Line 20">
            <a:extLst>
              <a:ext uri="{FF2B5EF4-FFF2-40B4-BE49-F238E27FC236}">
                <a16:creationId xmlns:a16="http://schemas.microsoft.com/office/drawing/2014/main" id="{F23DA7F0-79DF-5C49-B4ED-9682B0351F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038600"/>
            <a:ext cx="2895600" cy="0"/>
          </a:xfrm>
          <a:prstGeom prst="line">
            <a:avLst/>
          </a:prstGeom>
          <a:noFill/>
          <a:ln w="3175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Oval 21">
            <a:extLst>
              <a:ext uri="{FF2B5EF4-FFF2-40B4-BE49-F238E27FC236}">
                <a16:creationId xmlns:a16="http://schemas.microsoft.com/office/drawing/2014/main" id="{CB5B7BC1-B870-2F41-8A08-346F098C2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962400"/>
            <a:ext cx="142875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Line 22">
            <a:extLst>
              <a:ext uri="{FF2B5EF4-FFF2-40B4-BE49-F238E27FC236}">
                <a16:creationId xmlns:a16="http://schemas.microsoft.com/office/drawing/2014/main" id="{A47E2DC2-AD5B-4E4E-9C68-7032CE1856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2819400"/>
            <a:ext cx="1371600" cy="1981200"/>
          </a:xfrm>
          <a:prstGeom prst="line">
            <a:avLst/>
          </a:prstGeom>
          <a:noFill/>
          <a:ln w="3175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23">
            <a:extLst>
              <a:ext uri="{FF2B5EF4-FFF2-40B4-BE49-F238E27FC236}">
                <a16:creationId xmlns:a16="http://schemas.microsoft.com/office/drawing/2014/main" id="{A454FABC-1AE2-B142-B8E1-838D34AD30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2400" y="2133600"/>
            <a:ext cx="533400" cy="2286000"/>
          </a:xfrm>
          <a:prstGeom prst="line">
            <a:avLst/>
          </a:prstGeom>
          <a:noFill/>
          <a:ln w="3175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Line 24">
            <a:extLst>
              <a:ext uri="{FF2B5EF4-FFF2-40B4-BE49-F238E27FC236}">
                <a16:creationId xmlns:a16="http://schemas.microsoft.com/office/drawing/2014/main" id="{D48F3C9B-F596-EB47-81C2-A31AB437E8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62800" y="1905000"/>
            <a:ext cx="1600200" cy="1524000"/>
          </a:xfrm>
          <a:prstGeom prst="line">
            <a:avLst/>
          </a:prstGeom>
          <a:noFill/>
          <a:ln w="3175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Line 25">
            <a:extLst>
              <a:ext uri="{FF2B5EF4-FFF2-40B4-BE49-F238E27FC236}">
                <a16:creationId xmlns:a16="http://schemas.microsoft.com/office/drawing/2014/main" id="{49316ADA-90F0-B445-A5BD-0E4B2DA660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2057400"/>
            <a:ext cx="2209800" cy="304800"/>
          </a:xfrm>
          <a:prstGeom prst="line">
            <a:avLst/>
          </a:prstGeom>
          <a:noFill/>
          <a:ln w="3175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Line 26">
            <a:extLst>
              <a:ext uri="{FF2B5EF4-FFF2-40B4-BE49-F238E27FC236}">
                <a16:creationId xmlns:a16="http://schemas.microsoft.com/office/drawing/2014/main" id="{69C7C1AE-4338-6A40-99F4-D1DED2EB40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1600200"/>
            <a:ext cx="1371600" cy="1676400"/>
          </a:xfrm>
          <a:prstGeom prst="line">
            <a:avLst/>
          </a:prstGeom>
          <a:noFill/>
          <a:ln w="3175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3" name="Line 27">
            <a:extLst>
              <a:ext uri="{FF2B5EF4-FFF2-40B4-BE49-F238E27FC236}">
                <a16:creationId xmlns:a16="http://schemas.microsoft.com/office/drawing/2014/main" id="{0C276F31-8314-A540-8EA7-D28FAC8E7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209800"/>
            <a:ext cx="228600" cy="1981200"/>
          </a:xfrm>
          <a:prstGeom prst="line">
            <a:avLst/>
          </a:prstGeom>
          <a:noFill/>
          <a:ln w="3175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Line 28">
            <a:extLst>
              <a:ext uri="{FF2B5EF4-FFF2-40B4-BE49-F238E27FC236}">
                <a16:creationId xmlns:a16="http://schemas.microsoft.com/office/drawing/2014/main" id="{68C21C1E-8CAA-A14C-ACAA-461AC187E2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352800"/>
            <a:ext cx="2362200" cy="914400"/>
          </a:xfrm>
          <a:prstGeom prst="line">
            <a:avLst/>
          </a:prstGeom>
          <a:noFill/>
          <a:ln w="31750">
            <a:solidFill>
              <a:srgbClr val="99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5" name="Freeform 29">
            <a:extLst>
              <a:ext uri="{FF2B5EF4-FFF2-40B4-BE49-F238E27FC236}">
                <a16:creationId xmlns:a16="http://schemas.microsoft.com/office/drawing/2014/main" id="{1FD8F6BB-0FE6-324B-AF1C-EF73B5C47198}"/>
              </a:ext>
            </a:extLst>
          </p:cNvPr>
          <p:cNvSpPr>
            <a:spLocks/>
          </p:cNvSpPr>
          <p:nvPr/>
        </p:nvSpPr>
        <p:spPr bwMode="auto">
          <a:xfrm>
            <a:off x="7620000" y="3517900"/>
            <a:ext cx="355600" cy="520700"/>
          </a:xfrm>
          <a:custGeom>
            <a:avLst/>
            <a:gdLst>
              <a:gd name="T0" fmla="*/ 0 w 224"/>
              <a:gd name="T1" fmla="*/ 328 h 328"/>
              <a:gd name="T2" fmla="*/ 224 w 224"/>
              <a:gd name="T3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4" h="328">
                <a:moveTo>
                  <a:pt x="0" y="328"/>
                </a:moveTo>
                <a:lnTo>
                  <a:pt x="224" y="0"/>
                </a:lnTo>
              </a:path>
            </a:pathLst>
          </a:custGeom>
          <a:noFill/>
          <a:ln w="317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6" name="Freeform 30">
            <a:extLst>
              <a:ext uri="{FF2B5EF4-FFF2-40B4-BE49-F238E27FC236}">
                <a16:creationId xmlns:a16="http://schemas.microsoft.com/office/drawing/2014/main" id="{47E1A3B5-DFF5-1647-A820-393D94C6CAAA}"/>
              </a:ext>
            </a:extLst>
          </p:cNvPr>
          <p:cNvSpPr>
            <a:spLocks/>
          </p:cNvSpPr>
          <p:nvPr/>
        </p:nvSpPr>
        <p:spPr bwMode="auto">
          <a:xfrm>
            <a:off x="7981950" y="2832100"/>
            <a:ext cx="152400" cy="692150"/>
          </a:xfrm>
          <a:custGeom>
            <a:avLst/>
            <a:gdLst>
              <a:gd name="T0" fmla="*/ 0 w 96"/>
              <a:gd name="T1" fmla="*/ 436 h 436"/>
              <a:gd name="T2" fmla="*/ 96 w 96"/>
              <a:gd name="T3" fmla="*/ 0 h 4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6" h="436">
                <a:moveTo>
                  <a:pt x="0" y="436"/>
                </a:moveTo>
                <a:lnTo>
                  <a:pt x="96" y="0"/>
                </a:lnTo>
              </a:path>
            </a:pathLst>
          </a:custGeom>
          <a:noFill/>
          <a:ln w="317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7" name="Freeform 31">
            <a:extLst>
              <a:ext uri="{FF2B5EF4-FFF2-40B4-BE49-F238E27FC236}">
                <a16:creationId xmlns:a16="http://schemas.microsoft.com/office/drawing/2014/main" id="{B701B973-D169-8041-AD39-AD6489C91F31}"/>
              </a:ext>
            </a:extLst>
          </p:cNvPr>
          <p:cNvSpPr>
            <a:spLocks/>
          </p:cNvSpPr>
          <p:nvPr/>
        </p:nvSpPr>
        <p:spPr bwMode="auto">
          <a:xfrm>
            <a:off x="7467600" y="2203450"/>
            <a:ext cx="666750" cy="628650"/>
          </a:xfrm>
          <a:custGeom>
            <a:avLst/>
            <a:gdLst>
              <a:gd name="T0" fmla="*/ 420 w 420"/>
              <a:gd name="T1" fmla="*/ 396 h 396"/>
              <a:gd name="T2" fmla="*/ 0 w 420"/>
              <a:gd name="T3" fmla="*/ 0 h 39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0" h="396">
                <a:moveTo>
                  <a:pt x="420" y="396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8" name="Freeform 32">
            <a:extLst>
              <a:ext uri="{FF2B5EF4-FFF2-40B4-BE49-F238E27FC236}">
                <a16:creationId xmlns:a16="http://schemas.microsoft.com/office/drawing/2014/main" id="{5257A24A-FB98-BE49-94DE-5536D26044DB}"/>
              </a:ext>
            </a:extLst>
          </p:cNvPr>
          <p:cNvSpPr>
            <a:spLocks/>
          </p:cNvSpPr>
          <p:nvPr/>
        </p:nvSpPr>
        <p:spPr bwMode="auto">
          <a:xfrm>
            <a:off x="6731000" y="2209800"/>
            <a:ext cx="736600" cy="88900"/>
          </a:xfrm>
          <a:custGeom>
            <a:avLst/>
            <a:gdLst>
              <a:gd name="T0" fmla="*/ 464 w 464"/>
              <a:gd name="T1" fmla="*/ 0 h 56"/>
              <a:gd name="T2" fmla="*/ 0 w 464"/>
              <a:gd name="T3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64" h="56">
                <a:moveTo>
                  <a:pt x="464" y="0"/>
                </a:moveTo>
                <a:lnTo>
                  <a:pt x="0" y="56"/>
                </a:lnTo>
              </a:path>
            </a:pathLst>
          </a:custGeom>
          <a:noFill/>
          <a:ln w="317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9" name="Freeform 33">
            <a:extLst>
              <a:ext uri="{FF2B5EF4-FFF2-40B4-BE49-F238E27FC236}">
                <a16:creationId xmlns:a16="http://schemas.microsoft.com/office/drawing/2014/main" id="{B9517664-5C0D-7C4D-93E1-4BE236E952FE}"/>
              </a:ext>
            </a:extLst>
          </p:cNvPr>
          <p:cNvSpPr>
            <a:spLocks/>
          </p:cNvSpPr>
          <p:nvPr/>
        </p:nvSpPr>
        <p:spPr bwMode="auto">
          <a:xfrm>
            <a:off x="6235700" y="2305050"/>
            <a:ext cx="501650" cy="603250"/>
          </a:xfrm>
          <a:custGeom>
            <a:avLst/>
            <a:gdLst>
              <a:gd name="T0" fmla="*/ 0 w 316"/>
              <a:gd name="T1" fmla="*/ 380 h 380"/>
              <a:gd name="T2" fmla="*/ 316 w 316"/>
              <a:gd name="T3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6" h="380">
                <a:moveTo>
                  <a:pt x="0" y="380"/>
                </a:moveTo>
                <a:lnTo>
                  <a:pt x="316" y="0"/>
                </a:lnTo>
              </a:path>
            </a:pathLst>
          </a:custGeom>
          <a:noFill/>
          <a:ln w="317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0" name="Freeform 34">
            <a:extLst>
              <a:ext uri="{FF2B5EF4-FFF2-40B4-BE49-F238E27FC236}">
                <a16:creationId xmlns:a16="http://schemas.microsoft.com/office/drawing/2014/main" id="{FABB0BBA-72C5-5B44-9115-BD5DE97B9F58}"/>
              </a:ext>
            </a:extLst>
          </p:cNvPr>
          <p:cNvSpPr>
            <a:spLocks/>
          </p:cNvSpPr>
          <p:nvPr/>
        </p:nvSpPr>
        <p:spPr bwMode="auto">
          <a:xfrm>
            <a:off x="6248400" y="2901950"/>
            <a:ext cx="82550" cy="641350"/>
          </a:xfrm>
          <a:custGeom>
            <a:avLst/>
            <a:gdLst>
              <a:gd name="T0" fmla="*/ 52 w 52"/>
              <a:gd name="T1" fmla="*/ 404 h 404"/>
              <a:gd name="T2" fmla="*/ 0 w 52"/>
              <a:gd name="T3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2" h="404">
                <a:moveTo>
                  <a:pt x="52" y="404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1" name="Freeform 35">
            <a:extLst>
              <a:ext uri="{FF2B5EF4-FFF2-40B4-BE49-F238E27FC236}">
                <a16:creationId xmlns:a16="http://schemas.microsoft.com/office/drawing/2014/main" id="{56BAA5ED-5426-5541-B645-30D6ABDD2EFA}"/>
              </a:ext>
            </a:extLst>
          </p:cNvPr>
          <p:cNvSpPr>
            <a:spLocks/>
          </p:cNvSpPr>
          <p:nvPr/>
        </p:nvSpPr>
        <p:spPr bwMode="auto">
          <a:xfrm>
            <a:off x="6324600" y="3524250"/>
            <a:ext cx="1295400" cy="514350"/>
          </a:xfrm>
          <a:custGeom>
            <a:avLst/>
            <a:gdLst>
              <a:gd name="T0" fmla="*/ 816 w 816"/>
              <a:gd name="T1" fmla="*/ 324 h 324"/>
              <a:gd name="T2" fmla="*/ 0 w 816"/>
              <a:gd name="T3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16" h="324">
                <a:moveTo>
                  <a:pt x="816" y="324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2" name="Rectangle 36">
            <a:extLst>
              <a:ext uri="{FF2B5EF4-FFF2-40B4-BE49-F238E27FC236}">
                <a16:creationId xmlns:a16="http://schemas.microsoft.com/office/drawing/2014/main" id="{F9B2FF49-19AB-1445-A3D8-4D2CAE8A5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74" y="4845947"/>
            <a:ext cx="8686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Helvetica" pitchFamily="2" charset="0"/>
              </a:defRPr>
            </a:lvl1pPr>
            <a:lvl2pPr marL="742950" indent="-285750" algn="l" rtl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Helvetica" pitchFamily="2" charset="0"/>
              </a:defRPr>
            </a:lvl2pPr>
            <a:lvl3pPr marL="1143000" indent="-228600" algn="l" rtl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Helvetica" pitchFamily="2" charset="0"/>
              </a:defRPr>
            </a:lvl3pPr>
            <a:lvl4pPr marL="1600200" indent="-228600" algn="l" rtl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 sz="1600">
                <a:solidFill>
                  <a:schemeClr val="tx1"/>
                </a:solidFill>
                <a:latin typeface="Helvetica" pitchFamily="2" charset="0"/>
              </a:defRPr>
            </a:lvl4pPr>
            <a:lvl5pPr marL="2057400" indent="-228600" algn="l" rtl="0">
              <a:spcBef>
                <a:spcPct val="2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Helvetica" pitchFamily="2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Helvetica" pitchFamily="2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Helvetica" pitchFamily="2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Helvetica" pitchFamily="2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Helvetica" pitchFamily="2" charset="0"/>
              </a:defRPr>
            </a:lvl9pPr>
          </a:lstStyle>
          <a:p>
            <a:pPr lvl="1"/>
            <a:r>
              <a:rPr lang="en-US" altLang="en-US" dirty="0"/>
              <a:t>Repeat the last step for the new point.</a:t>
            </a:r>
          </a:p>
          <a:p>
            <a:pPr lvl="1"/>
            <a:r>
              <a:rPr lang="en-US" altLang="en-US" dirty="0"/>
              <a:t>Stop when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 is reached again.</a:t>
            </a:r>
          </a:p>
        </p:txBody>
      </p:sp>
      <p:grpSp>
        <p:nvGrpSpPr>
          <p:cNvPr id="24580" name="Group 4">
            <a:extLst>
              <a:ext uri="{FF2B5EF4-FFF2-40B4-BE49-F238E27FC236}">
                <a16:creationId xmlns:a16="http://schemas.microsoft.com/office/drawing/2014/main" id="{E656E7CD-FC0B-784E-B5E6-B94350E478DC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2133600"/>
            <a:ext cx="2032000" cy="1981200"/>
            <a:chOff x="3888" y="1344"/>
            <a:chExt cx="1280" cy="1248"/>
          </a:xfrm>
        </p:grpSpPr>
        <p:sp>
          <p:nvSpPr>
            <p:cNvPr id="24581" name="Oval 5">
              <a:extLst>
                <a:ext uri="{FF2B5EF4-FFF2-40B4-BE49-F238E27FC236}">
                  <a16:creationId xmlns:a16="http://schemas.microsoft.com/office/drawing/2014/main" id="{5CF308D8-F10B-774B-B32C-C9337A151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1399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Oval 6">
              <a:extLst>
                <a:ext uri="{FF2B5EF4-FFF2-40B4-BE49-F238E27FC236}">
                  <a16:creationId xmlns:a16="http://schemas.microsoft.com/office/drawing/2014/main" id="{9500CA5C-A1D5-F041-8C53-436C7E8F9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" y="2171"/>
              <a:ext cx="90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Oval 7">
              <a:extLst>
                <a:ext uri="{FF2B5EF4-FFF2-40B4-BE49-F238E27FC236}">
                  <a16:creationId xmlns:a16="http://schemas.microsoft.com/office/drawing/2014/main" id="{CDB808C3-B5DD-3C4B-A05B-E97168B2E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785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Oval 8">
              <a:extLst>
                <a:ext uri="{FF2B5EF4-FFF2-40B4-BE49-F238E27FC236}">
                  <a16:creationId xmlns:a16="http://schemas.microsoft.com/office/drawing/2014/main" id="{4DF979DC-8203-D44A-BBE5-BF3F140D8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" y="1344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Oval 9">
              <a:extLst>
                <a:ext uri="{FF2B5EF4-FFF2-40B4-BE49-F238E27FC236}">
                  <a16:creationId xmlns:a16="http://schemas.microsoft.com/office/drawing/2014/main" id="{D1FBFCB0-6037-9740-B8B3-106D21324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1730"/>
              <a:ext cx="90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Oval 10">
              <a:extLst>
                <a:ext uri="{FF2B5EF4-FFF2-40B4-BE49-F238E27FC236}">
                  <a16:creationId xmlns:a16="http://schemas.microsoft.com/office/drawing/2014/main" id="{0CEBED29-1A51-9A4E-A5EC-5E4466D7F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0" y="2171"/>
              <a:ext cx="90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Oval 11">
              <a:extLst>
                <a:ext uri="{FF2B5EF4-FFF2-40B4-BE49-F238E27FC236}">
                  <a16:creationId xmlns:a16="http://schemas.microsoft.com/office/drawing/2014/main" id="{A7006B2B-3425-0149-94DA-2AAEF91CC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" y="1730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Oval 12">
              <a:extLst>
                <a:ext uri="{FF2B5EF4-FFF2-40B4-BE49-F238E27FC236}">
                  <a16:creationId xmlns:a16="http://schemas.microsoft.com/office/drawing/2014/main" id="{89321B39-BFF3-8343-B66D-FCE4C12DC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3" y="2501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Oval 13">
              <a:extLst>
                <a:ext uri="{FF2B5EF4-FFF2-40B4-BE49-F238E27FC236}">
                  <a16:creationId xmlns:a16="http://schemas.microsoft.com/office/drawing/2014/main" id="{7C4FEA3C-8C05-8E44-9B9C-F08FE352B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5" y="2281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Oval 14">
              <a:extLst>
                <a:ext uri="{FF2B5EF4-FFF2-40B4-BE49-F238E27FC236}">
                  <a16:creationId xmlns:a16="http://schemas.microsoft.com/office/drawing/2014/main" id="{D03DC4D4-CC14-5648-8A51-8455B58F5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060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Oval 15">
              <a:extLst>
                <a:ext uri="{FF2B5EF4-FFF2-40B4-BE49-F238E27FC236}">
                  <a16:creationId xmlns:a16="http://schemas.microsoft.com/office/drawing/2014/main" id="{CDBDC9C2-9387-0F42-A2F7-28FB587F5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" y="2171"/>
              <a:ext cx="90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13" name="Freeform 37">
            <a:extLst>
              <a:ext uri="{FF2B5EF4-FFF2-40B4-BE49-F238E27FC236}">
                <a16:creationId xmlns:a16="http://schemas.microsoft.com/office/drawing/2014/main" id="{3433AE7D-BC22-0643-A08A-6C24FB0EE6FC}"/>
              </a:ext>
            </a:extLst>
          </p:cNvPr>
          <p:cNvSpPr>
            <a:spLocks/>
          </p:cNvSpPr>
          <p:nvPr/>
        </p:nvSpPr>
        <p:spPr bwMode="auto">
          <a:xfrm>
            <a:off x="7439025" y="3819525"/>
            <a:ext cx="285750" cy="219075"/>
          </a:xfrm>
          <a:custGeom>
            <a:avLst/>
            <a:gdLst>
              <a:gd name="T0" fmla="*/ 180 w 180"/>
              <a:gd name="T1" fmla="*/ 30 h 138"/>
              <a:gd name="T2" fmla="*/ 132 w 180"/>
              <a:gd name="T3" fmla="*/ 0 h 138"/>
              <a:gd name="T4" fmla="*/ 54 w 180"/>
              <a:gd name="T5" fmla="*/ 12 h 138"/>
              <a:gd name="T6" fmla="*/ 18 w 180"/>
              <a:gd name="T7" fmla="*/ 60 h 138"/>
              <a:gd name="T8" fmla="*/ 0 w 180"/>
              <a:gd name="T9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" h="138">
                <a:moveTo>
                  <a:pt x="180" y="30"/>
                </a:moveTo>
                <a:lnTo>
                  <a:pt x="132" y="0"/>
                </a:lnTo>
                <a:lnTo>
                  <a:pt x="54" y="12"/>
                </a:lnTo>
                <a:lnTo>
                  <a:pt x="18" y="60"/>
                </a:lnTo>
                <a:lnTo>
                  <a:pt x="0" y="13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65AD7-F6F2-874D-87C7-B419D097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Jarvis March Gift Wrapping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ADD53-5CEF-3C42-875C-3CA4EE3FE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Running time is </a:t>
            </a:r>
            <a:r>
              <a:rPr lang="en-US" b="1" dirty="0"/>
              <a:t>output sensitive</a:t>
            </a:r>
          </a:p>
          <a:p>
            <a:pPr lvl="1"/>
            <a:r>
              <a:rPr lang="en-US" dirty="0"/>
              <a:t>The time depends on both the size of the input and the size of the output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72DA7-1E06-034D-BEA2-B3B57BEE7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778" y="3011555"/>
            <a:ext cx="3145065" cy="2497027"/>
          </a:xfrm>
          <a:prstGeom prst="rect">
            <a:avLst/>
          </a:prstGeom>
        </p:spPr>
      </p:pic>
      <p:sp>
        <p:nvSpPr>
          <p:cNvPr id="6" name="Rectangle 36">
            <a:extLst>
              <a:ext uri="{FF2B5EF4-FFF2-40B4-BE49-F238E27FC236}">
                <a16:creationId xmlns:a16="http://schemas.microsoft.com/office/drawing/2014/main" id="{E2539B00-52FC-1D4B-97CA-8EF429D39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57" y="5486055"/>
            <a:ext cx="8686800" cy="128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Helvetica" pitchFamily="2" charset="0"/>
              </a:defRPr>
            </a:lvl1pPr>
            <a:lvl2pPr marL="742950" indent="-285750" algn="l" rtl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Helvetica" pitchFamily="2" charset="0"/>
              </a:defRPr>
            </a:lvl2pPr>
            <a:lvl3pPr marL="1143000" indent="-228600" algn="l" rtl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Helvetica" pitchFamily="2" charset="0"/>
              </a:defRPr>
            </a:lvl3pPr>
            <a:lvl4pPr marL="1600200" indent="-228600" algn="l" rtl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 sz="1600">
                <a:solidFill>
                  <a:schemeClr val="tx1"/>
                </a:solidFill>
                <a:latin typeface="Helvetica" pitchFamily="2" charset="0"/>
              </a:defRPr>
            </a:lvl4pPr>
            <a:lvl5pPr marL="2057400" indent="-228600" algn="l" rtl="0">
              <a:spcBef>
                <a:spcPct val="20000"/>
              </a:spcBef>
              <a:buClr>
                <a:schemeClr val="accent2"/>
              </a:buClr>
              <a:buSzPct val="12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Helvetica" pitchFamily="2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Helvetica" pitchFamily="2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Helvetica" pitchFamily="2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Helvetica" pitchFamily="2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Helvetica" pitchFamily="2" charset="0"/>
              </a:defRPr>
            </a:lvl9pPr>
          </a:lstStyle>
          <a:p>
            <a:r>
              <a:rPr lang="en-US" altLang="en-US" dirty="0"/>
              <a:t>Time Complexity: O(</a:t>
            </a:r>
            <a:r>
              <a:rPr lang="en-US" altLang="en-US" i="1" dirty="0" err="1"/>
              <a:t>nh</a:t>
            </a:r>
            <a:r>
              <a:rPr lang="en-US" altLang="en-US" dirty="0"/>
              <a:t>), where </a:t>
            </a:r>
            <a:r>
              <a:rPr lang="en-US" altLang="en-US" i="1" dirty="0"/>
              <a:t>n</a:t>
            </a:r>
            <a:r>
              <a:rPr lang="en-US" altLang="en-US" dirty="0"/>
              <a:t> is the input size and </a:t>
            </a:r>
            <a:r>
              <a:rPr lang="en-US" altLang="en-US" i="1" dirty="0"/>
              <a:t>h</a:t>
            </a:r>
            <a:r>
              <a:rPr lang="en-US" altLang="en-US" dirty="0"/>
              <a:t> is the output (hull) size.</a:t>
            </a:r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66044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EC678-9C7C-6716-46B3-479D3F926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Divide-and-Conquer Convex Hull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77041-B95D-A0BA-2480-39F6E3EF6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95" y="2402958"/>
            <a:ext cx="9112773" cy="34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47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E2A5A-1116-28C6-59B5-E90EE2425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Divide-and-Conquer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D39FF-CB24-377A-A85D-9A8D4A3DB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we can find the bridge edge in O(n) time (more on </a:t>
            </a:r>
            <a:r>
              <a:rPr lang="en-US"/>
              <a:t>this later):</a:t>
            </a:r>
            <a:endParaRPr lang="en-US" dirty="0"/>
          </a:p>
          <a:p>
            <a:endParaRPr lang="en-US" dirty="0"/>
          </a:p>
          <a:p>
            <a:r>
              <a:rPr lang="en-US" dirty="0"/>
              <a:t>T(n) = 2T(n/2) + n</a:t>
            </a:r>
          </a:p>
          <a:p>
            <a:endParaRPr lang="en-US" dirty="0"/>
          </a:p>
          <a:p>
            <a:r>
              <a:rPr lang="en-US" dirty="0"/>
              <a:t>Implies T(n) is O(n log n)</a:t>
            </a:r>
          </a:p>
        </p:txBody>
      </p:sp>
    </p:spTree>
    <p:extLst>
      <p:ext uri="{BB962C8B-B14F-4D97-AF65-F5344CB8AC3E}">
        <p14:creationId xmlns:p14="http://schemas.microsoft.com/office/powerpoint/2010/main" val="327924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B80E-4F22-41B6-BE38-C38CD31E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Upper Hulls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E7AF3-C122-DF1C-1127-8C1803545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or delete points</a:t>
            </a:r>
          </a:p>
          <a:p>
            <a:r>
              <a:rPr lang="en-US" dirty="0"/>
              <a:t>Maintain a tree of the recursive calls made in the divide-and-conquer algorithm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072FA2-D6FF-E491-1ECB-83246BF8E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319" y="3338253"/>
            <a:ext cx="3544481" cy="2511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ynamic Convex Hulls Under Window-Sliding Updates | SpringerLink">
            <a:extLst>
              <a:ext uri="{FF2B5EF4-FFF2-40B4-BE49-F238E27FC236}">
                <a16:creationId xmlns:a16="http://schemas.microsoft.com/office/drawing/2014/main" id="{0BF4AD45-D0E8-EB52-CA82-4D9D8450F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70" y="4140042"/>
            <a:ext cx="3842193" cy="181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70CCE3-6B84-FB42-437D-F45E60669CAB}"/>
              </a:ext>
            </a:extLst>
          </p:cNvPr>
          <p:cNvCxnSpPr/>
          <p:nvPr/>
        </p:nvCxnSpPr>
        <p:spPr>
          <a:xfrm flipV="1">
            <a:off x="3327991" y="3306726"/>
            <a:ext cx="1754372" cy="17391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3E5907-6391-AECD-2FE0-B6A2B734C329}"/>
              </a:ext>
            </a:extLst>
          </p:cNvPr>
          <p:cNvCxnSpPr>
            <a:cxnSpLocks/>
          </p:cNvCxnSpPr>
          <p:nvPr/>
        </p:nvCxnSpPr>
        <p:spPr>
          <a:xfrm>
            <a:off x="3327991" y="5169375"/>
            <a:ext cx="1754372" cy="6803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415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1227-E713-9FFF-84EF-31C82D13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Double Binary Search Upper Hull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DCF4B-31C9-C405-102A-3C781246C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the bridge edge in O(log n) time given two upper hulls: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03A020-8BF6-E1DC-9CE5-466FBC355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3052763"/>
            <a:ext cx="58293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94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6ED32-CBB8-C332-958F-F96D1CECB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Convex Hulls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7B4B0-6F1F-C956-E6B0-CCFE7E044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Insert/delete in O(log</a:t>
            </a:r>
            <a:r>
              <a:rPr lang="en-US" baseline="30000" dirty="0"/>
              <a:t>2</a:t>
            </a:r>
            <a:r>
              <a:rPr lang="en-US" dirty="0"/>
              <a:t> n) time</a:t>
            </a:r>
          </a:p>
          <a:p>
            <a:r>
              <a:rPr lang="en-US" dirty="0"/>
              <a:t>Upper hull queries in O(log n)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8C5B3-B9E3-34EB-8C1F-9CD6DF440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684" y="2930747"/>
            <a:ext cx="6661298" cy="392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DE93-1091-4E4B-8543-8EB037D5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Convexity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554E1D-3C8E-FB41-A40B-A3CAFC912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343" y="1878496"/>
            <a:ext cx="4441625" cy="363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8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DB1D0-0A9F-E74C-BB74-9F3E0743E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hull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29A28-DFE3-B248-B68D-9C0979096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Smallest convex set containing all </a:t>
            </a:r>
            <a:r>
              <a:rPr lang="en-US" i="1" dirty="0"/>
              <a:t>n</a:t>
            </a:r>
            <a:r>
              <a:rPr lang="en-US" dirty="0"/>
              <a:t>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4B706D-F483-1E47-A643-705EC5D76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182" y="2653747"/>
            <a:ext cx="4999383" cy="350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7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DB1D0-0A9F-E74C-BB74-9F3E0743E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hull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29A28-DFE3-B248-B68D-9C0979096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Smallest convex set containing all </a:t>
            </a:r>
            <a:r>
              <a:rPr lang="en-US" i="1" dirty="0"/>
              <a:t>n</a:t>
            </a:r>
            <a:r>
              <a:rPr lang="en-US" dirty="0"/>
              <a:t> points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47763-3DC1-5747-8B43-AF0DEA4E2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56" y="2817395"/>
            <a:ext cx="7692887" cy="254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3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115A-3E35-6042-9CCE-AA8AB9868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B93AD-FEFC-724A-BD0B-7C52E373F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turn or left turn (or straight line)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AFB69-5916-0546-992D-AB01678A5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783" y="2646289"/>
            <a:ext cx="3675270" cy="400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2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F5BA5-EBC3-9847-9D1C-10235297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Convex Hull Algorithm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F3847-D8F5-B947-952E-E508572B7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18" y="1679711"/>
            <a:ext cx="5954854" cy="45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4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5C772-033A-9447-B1FE-67FF977E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Plane-Sweep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C6382-6A17-0C49-9063-A01508156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“sweep” the plane with a vertical line</a:t>
            </a:r>
          </a:p>
          <a:p>
            <a:r>
              <a:rPr lang="en-US" dirty="0"/>
              <a:t>Stop at </a:t>
            </a:r>
            <a:r>
              <a:rPr lang="en-US" b="1" dirty="0"/>
              <a:t>event points</a:t>
            </a:r>
          </a:p>
          <a:p>
            <a:r>
              <a:rPr lang="en-US" dirty="0"/>
              <a:t>Maintain a partial solution for the swept-over area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9CFE12-736A-7061-543D-25B6DFE763FF}"/>
              </a:ext>
            </a:extLst>
          </p:cNvPr>
          <p:cNvCxnSpPr/>
          <p:nvPr/>
        </p:nvCxnSpPr>
        <p:spPr>
          <a:xfrm>
            <a:off x="2753710" y="4162097"/>
            <a:ext cx="0" cy="21756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ight Arrow 5">
            <a:extLst>
              <a:ext uri="{FF2B5EF4-FFF2-40B4-BE49-F238E27FC236}">
                <a16:creationId xmlns:a16="http://schemas.microsoft.com/office/drawing/2014/main" id="{10ECC9F6-CA3E-3797-B788-12E7E4DA6431}"/>
              </a:ext>
            </a:extLst>
          </p:cNvPr>
          <p:cNvSpPr/>
          <p:nvPr/>
        </p:nvSpPr>
        <p:spPr>
          <a:xfrm>
            <a:off x="2879835" y="5073869"/>
            <a:ext cx="882869" cy="367862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954F9E-2DDF-2F5F-805F-E2F192802C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4" r="1"/>
          <a:stretch/>
        </p:blipFill>
        <p:spPr>
          <a:xfrm>
            <a:off x="3942694" y="3956269"/>
            <a:ext cx="1118037" cy="223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BDFFD6-CAFE-C400-7F6D-48E2045A77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4" r="1"/>
          <a:stretch/>
        </p:blipFill>
        <p:spPr>
          <a:xfrm rot="16200000">
            <a:off x="5955644" y="3603516"/>
            <a:ext cx="1118037" cy="223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1CD4E4-24B9-A353-B1D5-D543E9B8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4" r="1"/>
          <a:stretch/>
        </p:blipFill>
        <p:spPr>
          <a:xfrm rot="5400000" flipH="1">
            <a:off x="5955644" y="4872557"/>
            <a:ext cx="1118037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9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B680-2DB5-8B45-82A1-9F6AF580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Graham Scan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FD26E-DBFD-0746-A01D-17706B87D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point determines an event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D261A-0768-C442-BD8D-B36E9E1EA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12" y="2392390"/>
            <a:ext cx="4918765" cy="403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2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0C4E-D8E0-764F-BB22-89A5AE79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58" y="274638"/>
            <a:ext cx="880721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Graham Scan Upper Hull Algorithm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1E6CD1-3D01-0447-88B8-988FD47E1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78490"/>
            <a:ext cx="8229600" cy="28568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179B28-E15D-D994-BE2F-1EF9492EA7C5}"/>
              </a:ext>
            </a:extLst>
          </p:cNvPr>
          <p:cNvSpPr txBox="1"/>
          <p:nvPr/>
        </p:nvSpPr>
        <p:spPr>
          <a:xfrm>
            <a:off x="262758" y="4794680"/>
            <a:ext cx="8807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is the running time?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if the points are already sorted and we can skip step 1?</a:t>
            </a:r>
          </a:p>
        </p:txBody>
      </p:sp>
    </p:spTree>
    <p:extLst>
      <p:ext uri="{BB962C8B-B14F-4D97-AF65-F5344CB8AC3E}">
        <p14:creationId xmlns:p14="http://schemas.microsoft.com/office/powerpoint/2010/main" val="17466388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279</TotalTime>
  <Words>401</Words>
  <Application>Microsoft Macintosh PowerPoint</Application>
  <PresentationFormat>On-screen Show (4:3)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Symbol</vt:lpstr>
      <vt:lpstr>Default Theme</vt:lpstr>
      <vt:lpstr>Convex Hulls</vt:lpstr>
      <vt:lpstr>Review: Convexity</vt:lpstr>
      <vt:lpstr>Convex hull</vt:lpstr>
      <vt:lpstr>Convex hull</vt:lpstr>
      <vt:lpstr>Orientation Test</vt:lpstr>
      <vt:lpstr>A Better Convex Hull Algorithm</vt:lpstr>
      <vt:lpstr>Plane-Sweep Technique</vt:lpstr>
      <vt:lpstr>Graham Scan Algorithm</vt:lpstr>
      <vt:lpstr>Graham Scan Upper Hull Algorithm</vt:lpstr>
      <vt:lpstr>Lower Bound for Convex Hull</vt:lpstr>
      <vt:lpstr>Convex Hull – Gift Wrapping</vt:lpstr>
      <vt:lpstr>Jarvis March Gift Wrapping</vt:lpstr>
      <vt:lpstr>Divide-and-Conquer Convex Hull</vt:lpstr>
      <vt:lpstr>Divide-and-Conquer Analysis</vt:lpstr>
      <vt:lpstr>Dynamic Upper Hulls</vt:lpstr>
      <vt:lpstr>Double Binary Search Upper Hull</vt:lpstr>
      <vt:lpstr>Dynamic Convex Hulls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Geometry</dc:title>
  <dc:creator>Michael T Goodrich</dc:creator>
  <cp:lastModifiedBy>Michael T Goodrich</cp:lastModifiedBy>
  <cp:revision>18</cp:revision>
  <dcterms:created xsi:type="dcterms:W3CDTF">2020-03-27T17:58:51Z</dcterms:created>
  <dcterms:modified xsi:type="dcterms:W3CDTF">2024-09-30T02:18:34Z</dcterms:modified>
</cp:coreProperties>
</file>