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3" r:id="rId3"/>
    <p:sldId id="294" r:id="rId4"/>
    <p:sldId id="258" r:id="rId5"/>
    <p:sldId id="259" r:id="rId6"/>
    <p:sldId id="268" r:id="rId7"/>
    <p:sldId id="289" r:id="rId8"/>
    <p:sldId id="290" r:id="rId9"/>
    <p:sldId id="269" r:id="rId10"/>
    <p:sldId id="270" r:id="rId11"/>
    <p:sldId id="274" r:id="rId12"/>
    <p:sldId id="275" r:id="rId13"/>
    <p:sldId id="286" r:id="rId14"/>
    <p:sldId id="288" r:id="rId15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0D0"/>
    <a:srgbClr val="F2E4AA"/>
    <a:srgbClr val="E4B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76460F28-81D1-204C-8EAD-7BB90C565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75C754CF-559A-E643-8258-0586FA04E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9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52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5134516-A4FF-E840-951C-010A2BB09342}" type="slidenum">
              <a:rPr lang="en-US" sz="1300"/>
              <a:pPr eaLnBrk="1" hangingPunct="1"/>
              <a:t>6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2015 Goodrich and Tamassia</a:t>
            </a:r>
          </a:p>
        </p:txBody>
      </p:sp>
      <p:sp>
        <p:nvSpPr>
          <p:cNvPr id="70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42A1-F202-7448-97D9-9634B618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" name="Footer Placeholder 7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</p:spTree>
    <p:extLst>
      <p:ext uri="{BB962C8B-B14F-4D97-AF65-F5344CB8AC3E}">
        <p14:creationId xmlns:p14="http://schemas.microsoft.com/office/powerpoint/2010/main" val="133694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Goodrich and Tamassia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C1F5-68C4-3D40-BD9B-61378355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Goodrich and Tamassia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D2A3-9287-3642-82BC-ECFD918B9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Goodrich and Tamassia</a:t>
            </a: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E420-2C80-7A43-BC88-EA20DCA0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Goodrich and Tamassia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8688C-2390-0D49-9F8E-3DC9737E0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2015 Goodrich and Tamassia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FF2C-90E1-4D45-8BE6-3EB067C42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T0" fmla="*/ 1 w 43195"/>
                  <a:gd name="T1" fmla="*/ 0 h 43200"/>
                  <a:gd name="T2" fmla="*/ 0 w 43195"/>
                  <a:gd name="T3" fmla="*/ 1 h 43200"/>
                  <a:gd name="T4" fmla="*/ 1 w 43195"/>
                  <a:gd name="T5" fmla="*/ 1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61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2015 Goodrich and Tamassia</a:t>
            </a:r>
          </a:p>
        </p:txBody>
      </p:sp>
      <p:sp>
        <p:nvSpPr>
          <p:cNvPr id="4162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3E1EFB8-DF9E-1342-8245-F2F6DE1C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q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ChangeArrowheads="1"/>
          </p:cNvSpPr>
          <p:nvPr/>
        </p:nvSpPr>
        <p:spPr bwMode="auto">
          <a:xfrm>
            <a:off x="4497388" y="4583113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Algorithm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3035300" y="458152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Input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0244" name="Rectangle 76"/>
          <p:cNvSpPr>
            <a:spLocks noChangeArrowheads="1"/>
          </p:cNvSpPr>
          <p:nvPr/>
        </p:nvSpPr>
        <p:spPr bwMode="auto">
          <a:xfrm>
            <a:off x="6502400" y="4583113"/>
            <a:ext cx="96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Output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0245" name="AutoShape 154"/>
          <p:cNvSpPr>
            <a:spLocks noChangeArrowheads="1"/>
          </p:cNvSpPr>
          <p:nvPr/>
        </p:nvSpPr>
        <p:spPr bwMode="auto">
          <a:xfrm>
            <a:off x="4095750" y="38830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155"/>
          <p:cNvSpPr>
            <a:spLocks noChangeArrowheads="1"/>
          </p:cNvSpPr>
          <p:nvPr/>
        </p:nvSpPr>
        <p:spPr bwMode="auto">
          <a:xfrm>
            <a:off x="5837238" y="38846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rgbClr val="E4BB0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BU005259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667125"/>
            <a:ext cx="989322" cy="88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1" name="Picture 9" descr="skd18808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38525"/>
            <a:ext cx="838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0" descr="AA0263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25863"/>
            <a:ext cx="12684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06A0004A-0548-EF4B-B111-DBE6FCE3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734479"/>
            <a:ext cx="7543800" cy="91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kern="0" dirty="0">
                <a:solidFill>
                  <a:srgbClr val="000000"/>
                </a:solidFill>
                <a:latin typeface="Tahoma" charset="0"/>
              </a:rPr>
              <a:t>Algorithm Analysis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7A68B24-0A9F-A84C-870B-32611727D20D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Big-Oh Notation</a:t>
            </a:r>
          </a:p>
        </p:txBody>
      </p:sp>
      <p:sp>
        <p:nvSpPr>
          <p:cNvPr id="2867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Given functions </a:t>
            </a:r>
            <a:r>
              <a:rPr lang="en-US" sz="2400" b="1" i="1">
                <a:latin typeface="Times New Roman" charset="0"/>
                <a:sym typeface="Symbol" charset="0"/>
              </a:rPr>
              <a:t>f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 </a:t>
            </a:r>
            <a:r>
              <a:rPr lang="en-US" sz="2400">
                <a:latin typeface="Tahoma" charset="0"/>
              </a:rPr>
              <a:t>and </a:t>
            </a:r>
            <a:r>
              <a:rPr lang="en-US" sz="2400" b="1" i="1">
                <a:latin typeface="Times New Roman" charset="0"/>
                <a:sym typeface="Symbol" charset="0"/>
              </a:rPr>
              <a:t>g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</a:t>
            </a:r>
            <a:r>
              <a:rPr lang="en-US" sz="2400">
                <a:latin typeface="Tahoma" charset="0"/>
                <a:sym typeface="Symbol" charset="0"/>
              </a:rPr>
              <a:t>, </a:t>
            </a:r>
            <a:r>
              <a:rPr lang="en-US" sz="2400">
                <a:latin typeface="Tahoma" charset="0"/>
              </a:rPr>
              <a:t>we say that </a:t>
            </a:r>
            <a:r>
              <a:rPr lang="en-US" sz="2400" b="1" i="1">
                <a:latin typeface="Times New Roman" charset="0"/>
                <a:sym typeface="Symbol" charset="0"/>
              </a:rPr>
              <a:t>f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 </a:t>
            </a:r>
            <a:r>
              <a:rPr lang="en-US" sz="2400">
                <a:latin typeface="Tahoma" charset="0"/>
              </a:rPr>
              <a:t>is </a:t>
            </a:r>
            <a:r>
              <a:rPr lang="en-US" sz="2400" b="1" i="1">
                <a:latin typeface="Times New Roman" charset="0"/>
                <a:sym typeface="Symbol" charset="0"/>
              </a:rPr>
              <a:t>O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g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))</a:t>
            </a:r>
            <a:r>
              <a:rPr lang="en-US" sz="2400">
                <a:latin typeface="Tahoma" charset="0"/>
                <a:sym typeface="Symbol" charset="0"/>
              </a:rPr>
              <a:t> </a:t>
            </a:r>
            <a:r>
              <a:rPr lang="en-US" sz="2400">
                <a:latin typeface="Tahoma" charset="0"/>
              </a:rPr>
              <a:t>if there are positive constants</a:t>
            </a:r>
            <a:br>
              <a:rPr lang="en-US" sz="2400">
                <a:latin typeface="Tahoma" charset="0"/>
              </a:rPr>
            </a:br>
            <a:r>
              <a:rPr lang="en-US" sz="2400" b="1" i="1">
                <a:latin typeface="Times New Roman" charset="0"/>
                <a:sym typeface="Symbol" charset="0"/>
              </a:rPr>
              <a:t>c</a:t>
            </a:r>
            <a:r>
              <a:rPr lang="en-US" sz="2400">
                <a:latin typeface="Tahoma" charset="0"/>
              </a:rPr>
              <a:t> and 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 b="1" baseline="-25000">
                <a:latin typeface="Times New Roman" charset="0"/>
                <a:sym typeface="Symbol" charset="0"/>
              </a:rPr>
              <a:t>0</a:t>
            </a:r>
            <a:r>
              <a:rPr lang="en-US" sz="2400">
                <a:latin typeface="Tahoma" charset="0"/>
              </a:rPr>
              <a:t> such that</a:t>
            </a:r>
          </a:p>
          <a:p>
            <a:pPr eaLnBrk="1" hangingPunct="1">
              <a:buFont typeface="Wingdings" charset="0"/>
              <a:buNone/>
            </a:pPr>
            <a:r>
              <a:rPr lang="en-US" sz="2800" b="1" i="1">
                <a:latin typeface="Times New Roman" charset="0"/>
                <a:sym typeface="Symbol" charset="0"/>
              </a:rPr>
              <a:t>	</a:t>
            </a:r>
            <a:r>
              <a:rPr lang="en-US" sz="2400" b="1" i="1">
                <a:latin typeface="Times New Roman" charset="0"/>
                <a:sym typeface="Symbol" charset="0"/>
              </a:rPr>
              <a:t>f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</a:t>
            </a:r>
            <a:r>
              <a:rPr lang="en-US" sz="2400">
                <a:latin typeface="Tahoma" charset="0"/>
              </a:rPr>
              <a:t> </a:t>
            </a:r>
            <a:r>
              <a:rPr lang="en-US" sz="2400">
                <a:latin typeface="Symbol" charset="0"/>
                <a:sym typeface="Symbol" charset="0"/>
              </a:rPr>
              <a:t></a:t>
            </a:r>
            <a:r>
              <a:rPr lang="en-US" sz="2400">
                <a:latin typeface="Tahoma" charset="0"/>
              </a:rPr>
              <a:t> </a:t>
            </a:r>
            <a:r>
              <a:rPr lang="en-US" sz="2400" b="1" i="1">
                <a:latin typeface="Times New Roman" charset="0"/>
                <a:sym typeface="Symbol" charset="0"/>
              </a:rPr>
              <a:t>cg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  </a:t>
            </a:r>
            <a:r>
              <a:rPr lang="en-US" sz="2400">
                <a:latin typeface="Tahoma" charset="0"/>
              </a:rPr>
              <a:t>for </a:t>
            </a:r>
            <a:r>
              <a:rPr lang="en-US" sz="2400" b="1" i="1">
                <a:latin typeface="Times New Roman" charset="0"/>
                <a:sym typeface="Symbol" charset="0"/>
              </a:rPr>
              <a:t>n </a:t>
            </a:r>
            <a:r>
              <a:rPr lang="en-US" sz="2400">
                <a:latin typeface="Symbol" charset="0"/>
                <a:sym typeface="Symbol" charset="0"/>
              </a:rPr>
              <a:t></a:t>
            </a:r>
            <a:r>
              <a:rPr lang="en-US" sz="2400">
                <a:latin typeface="Tahoma" charset="0"/>
              </a:rPr>
              <a:t> 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 b="1" baseline="-25000">
                <a:latin typeface="Times New Roman" charset="0"/>
                <a:sym typeface="Symbol" charset="0"/>
              </a:rPr>
              <a:t>0</a:t>
            </a:r>
          </a:p>
          <a:p>
            <a:pPr eaLnBrk="1" hangingPunct="1"/>
            <a:r>
              <a:rPr lang="en-US" sz="2400">
                <a:latin typeface="Tahoma" charset="0"/>
              </a:rPr>
              <a:t>Example: </a:t>
            </a:r>
            <a:r>
              <a:rPr lang="en-US" sz="2400">
                <a:latin typeface="Times New Roman" charset="0"/>
                <a:sym typeface="Symbol" charset="0"/>
              </a:rPr>
              <a:t>2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 b="1">
                <a:latin typeface="Times New Roman" charset="0"/>
                <a:sym typeface="Symbol" charset="0"/>
              </a:rPr>
              <a:t> </a:t>
            </a:r>
            <a:r>
              <a:rPr lang="en-US" sz="2400">
                <a:latin typeface="Symbol" charset="0"/>
                <a:sym typeface="Symbol" charset="0"/>
              </a:rPr>
              <a:t>+</a:t>
            </a:r>
            <a:r>
              <a:rPr lang="en-US" sz="2400" b="1">
                <a:latin typeface="Times New Roman" charset="0"/>
                <a:sym typeface="Symbol" charset="0"/>
              </a:rPr>
              <a:t> </a:t>
            </a:r>
            <a:r>
              <a:rPr lang="en-US" sz="2400">
                <a:latin typeface="Times New Roman" charset="0"/>
                <a:sym typeface="Symbol" charset="0"/>
              </a:rPr>
              <a:t>10</a:t>
            </a:r>
            <a:r>
              <a:rPr lang="en-US" sz="2400">
                <a:latin typeface="Tahoma" charset="0"/>
                <a:sym typeface="Symbol" charset="0"/>
              </a:rPr>
              <a:t> is </a:t>
            </a:r>
            <a:r>
              <a:rPr lang="en-US" sz="2400" b="1" i="1">
                <a:latin typeface="Times New Roman" charset="0"/>
                <a:sym typeface="Symbol" charset="0"/>
              </a:rPr>
              <a:t>O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</a:t>
            </a:r>
          </a:p>
          <a:p>
            <a:pPr lvl="1" eaLnBrk="1" hangingPunct="1"/>
            <a:r>
              <a:rPr lang="en-US" sz="2000">
                <a:latin typeface="Times New Roman" charset="0"/>
                <a:sym typeface="Symbol" charset="0"/>
              </a:rPr>
              <a:t>2</a:t>
            </a:r>
            <a:r>
              <a:rPr lang="en-US" sz="2000" b="1" i="1">
                <a:latin typeface="Times New Roman" charset="0"/>
                <a:sym typeface="Symbol" charset="0"/>
              </a:rPr>
              <a:t>n</a:t>
            </a:r>
            <a:r>
              <a:rPr lang="en-US" sz="2000" b="1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+</a:t>
            </a:r>
            <a:r>
              <a:rPr lang="en-US" sz="2000" b="1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Times New Roman" charset="0"/>
                <a:sym typeface="Symbol" charset="0"/>
              </a:rPr>
              <a:t>10</a:t>
            </a:r>
            <a:r>
              <a:rPr lang="en-US" sz="2000" b="1" i="1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</a:t>
            </a:r>
            <a:r>
              <a:rPr lang="en-US" sz="2000">
                <a:latin typeface="Tahoma" charset="0"/>
              </a:rPr>
              <a:t> </a:t>
            </a:r>
            <a:r>
              <a:rPr lang="en-US" sz="2000" b="1" i="1">
                <a:latin typeface="Times New Roman" charset="0"/>
                <a:sym typeface="Symbol" charset="0"/>
              </a:rPr>
              <a:t>cn</a:t>
            </a:r>
          </a:p>
          <a:p>
            <a:pPr lvl="1" eaLnBrk="1" hangingPunct="1"/>
            <a:r>
              <a:rPr lang="en-US" sz="2000">
                <a:latin typeface="Times New Roman" charset="0"/>
                <a:sym typeface="Symbol" charset="0"/>
              </a:rPr>
              <a:t>(</a:t>
            </a:r>
            <a:r>
              <a:rPr lang="en-US" sz="2000" b="1" i="1">
                <a:latin typeface="Times New Roman" charset="0"/>
                <a:sym typeface="Symbol" charset="0"/>
              </a:rPr>
              <a:t>c</a:t>
            </a:r>
            <a:r>
              <a:rPr lang="en-US" sz="2000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</a:t>
            </a:r>
            <a:r>
              <a:rPr lang="en-US" sz="2000">
                <a:latin typeface="Times New Roman" charset="0"/>
                <a:sym typeface="Symbol" charset="0"/>
              </a:rPr>
              <a:t> 2) </a:t>
            </a:r>
            <a:r>
              <a:rPr lang="en-US" sz="2000" b="1" i="1">
                <a:latin typeface="Times New Roman" charset="0"/>
                <a:sym typeface="Symbol" charset="0"/>
              </a:rPr>
              <a:t>n </a:t>
            </a:r>
            <a:r>
              <a:rPr lang="en-US" sz="2000">
                <a:latin typeface="Symbol" charset="0"/>
                <a:sym typeface="Symbol" charset="0"/>
              </a:rPr>
              <a:t> </a:t>
            </a:r>
            <a:r>
              <a:rPr lang="en-US" sz="2000">
                <a:latin typeface="Times New Roman" charset="0"/>
                <a:sym typeface="Symbol" charset="0"/>
              </a:rPr>
              <a:t>10</a:t>
            </a:r>
          </a:p>
          <a:p>
            <a:pPr lvl="1" eaLnBrk="1" hangingPunct="1"/>
            <a:r>
              <a:rPr lang="en-US" sz="2000" b="1" i="1">
                <a:latin typeface="Times New Roman" charset="0"/>
                <a:sym typeface="Symbol" charset="0"/>
              </a:rPr>
              <a:t>n </a:t>
            </a:r>
            <a:r>
              <a:rPr lang="en-US" sz="2000">
                <a:latin typeface="Symbol" charset="0"/>
                <a:sym typeface="Symbol" charset="0"/>
              </a:rPr>
              <a:t> </a:t>
            </a:r>
            <a:r>
              <a:rPr lang="en-US" sz="2000">
                <a:latin typeface="Times New Roman" charset="0"/>
                <a:sym typeface="Symbol" charset="0"/>
              </a:rPr>
              <a:t>10</a:t>
            </a:r>
            <a:r>
              <a:rPr lang="en-US" sz="2000">
                <a:latin typeface="Symbol" charset="0"/>
                <a:sym typeface="Symbol" charset="0"/>
              </a:rPr>
              <a:t>/</a:t>
            </a:r>
            <a:r>
              <a:rPr lang="en-US" sz="2000">
                <a:latin typeface="Times New Roman" charset="0"/>
                <a:sym typeface="Symbol" charset="0"/>
              </a:rPr>
              <a:t>(</a:t>
            </a:r>
            <a:r>
              <a:rPr lang="en-US" sz="2000" b="1" i="1">
                <a:latin typeface="Times New Roman" charset="0"/>
                <a:sym typeface="Symbol" charset="0"/>
              </a:rPr>
              <a:t>c</a:t>
            </a:r>
            <a:r>
              <a:rPr lang="en-US" sz="2000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</a:t>
            </a:r>
            <a:r>
              <a:rPr lang="en-US" sz="2000">
                <a:latin typeface="Times New Roman" charset="0"/>
                <a:sym typeface="Symbol" charset="0"/>
              </a:rPr>
              <a:t> 2)</a:t>
            </a:r>
          </a:p>
          <a:p>
            <a:pPr lvl="1" eaLnBrk="1" hangingPunct="1"/>
            <a:r>
              <a:rPr lang="en-US" sz="2000">
                <a:latin typeface="Tahoma" charset="0"/>
              </a:rPr>
              <a:t>Pick </a:t>
            </a:r>
            <a:r>
              <a:rPr lang="en-US" sz="2000" b="1" i="1">
                <a:latin typeface="Times New Roman" charset="0"/>
                <a:sym typeface="Symbol" charset="0"/>
              </a:rPr>
              <a:t>c </a:t>
            </a:r>
            <a:r>
              <a:rPr lang="en-US" sz="2000">
                <a:latin typeface="Symbol" charset="0"/>
                <a:sym typeface="Symbol" charset="0"/>
              </a:rPr>
              <a:t>= </a:t>
            </a:r>
            <a:r>
              <a:rPr lang="en-US" sz="2000">
                <a:latin typeface="Times New Roman" charset="0"/>
                <a:sym typeface="Symbol" charset="0"/>
              </a:rPr>
              <a:t>3 </a:t>
            </a:r>
            <a:r>
              <a:rPr lang="en-US" sz="2000">
                <a:latin typeface="Tahoma" charset="0"/>
              </a:rPr>
              <a:t>and </a:t>
            </a:r>
            <a:r>
              <a:rPr lang="en-US" sz="2000" b="1" i="1">
                <a:latin typeface="Times New Roman" charset="0"/>
                <a:sym typeface="Symbol" charset="0"/>
              </a:rPr>
              <a:t>n</a:t>
            </a:r>
            <a:r>
              <a:rPr lang="en-US" sz="2000" b="1" baseline="-25000">
                <a:latin typeface="Times New Roman" charset="0"/>
                <a:sym typeface="Symbol" charset="0"/>
              </a:rPr>
              <a:t>0 </a:t>
            </a:r>
            <a:r>
              <a:rPr lang="en-US" sz="2000">
                <a:latin typeface="Symbol" charset="0"/>
                <a:sym typeface="Symbol" charset="0"/>
              </a:rPr>
              <a:t>= </a:t>
            </a:r>
            <a:r>
              <a:rPr lang="en-US" sz="2000">
                <a:latin typeface="Times New Roman" charset="0"/>
                <a:sym typeface="Symbol" charset="0"/>
              </a:rPr>
              <a:t>10</a:t>
            </a:r>
            <a:endParaRPr lang="en-US" sz="2000">
              <a:latin typeface="Tahoma" charset="0"/>
            </a:endParaRPr>
          </a:p>
          <a:p>
            <a:pPr eaLnBrk="1" hangingPunct="1"/>
            <a:endParaRPr lang="en-US" sz="2400">
              <a:latin typeface="Tahoma" charset="0"/>
            </a:endParaRPr>
          </a:p>
        </p:txBody>
      </p:sp>
      <p:graphicFrame>
        <p:nvGraphicFramePr>
          <p:cNvPr id="28677" name="Object 4"/>
          <p:cNvGraphicFramePr>
            <a:graphicFrameLocks noChangeAspect="1"/>
          </p:cNvGraphicFramePr>
          <p:nvPr/>
        </p:nvGraphicFramePr>
        <p:xfrm>
          <a:off x="3810000" y="1371600"/>
          <a:ext cx="5324475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686800" imgH="6553200" progId="Excel.Chart.8">
                  <p:embed followColorScheme="full"/>
                </p:oleObj>
              </mc:Choice>
              <mc:Fallback>
                <p:oleObj name="Chart" r:id="rId2" imgW="8686800" imgH="65532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5324475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9F218C3-C266-8B46-8A2F-5927D972E6B6}" type="slidenum">
              <a:rPr lang="en-US" sz="1400"/>
              <a:pPr eaLnBrk="1" hangingPunct="1"/>
              <a:t>11</a:t>
            </a:fld>
            <a:endParaRPr 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Big-Oh Example</a:t>
            </a:r>
          </a:p>
        </p:txBody>
      </p:sp>
      <p:sp>
        <p:nvSpPr>
          <p:cNvPr id="2970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3581400" cy="36576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</a:rPr>
              <a:t>Example: the function 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 baseline="30000">
                <a:latin typeface="Times New Roman" charset="0"/>
                <a:sym typeface="Symbol" charset="0"/>
              </a:rPr>
              <a:t>2</a:t>
            </a:r>
            <a:r>
              <a:rPr lang="en-US" sz="2400" b="1">
                <a:latin typeface="Times New Roman" charset="0"/>
                <a:sym typeface="Symbol" charset="0"/>
              </a:rPr>
              <a:t> </a:t>
            </a:r>
            <a:r>
              <a:rPr lang="en-US" sz="2400">
                <a:latin typeface="Tahoma" charset="0"/>
                <a:sym typeface="Symbol" charset="0"/>
              </a:rPr>
              <a:t>is not </a:t>
            </a:r>
            <a:r>
              <a:rPr lang="en-US" sz="2400" b="1" i="1">
                <a:latin typeface="Times New Roman" charset="0"/>
                <a:sym typeface="Symbol" charset="0"/>
              </a:rPr>
              <a:t>O</a:t>
            </a:r>
            <a:r>
              <a:rPr lang="en-US" sz="2400">
                <a:latin typeface="Times New Roman" charset="0"/>
                <a:sym typeface="Symbol" charset="0"/>
              </a:rPr>
              <a:t>(</a:t>
            </a:r>
            <a:r>
              <a:rPr lang="en-US" sz="2400" b="1" i="1">
                <a:latin typeface="Times New Roman" charset="0"/>
                <a:sym typeface="Symbol" charset="0"/>
              </a:rPr>
              <a:t>n</a:t>
            </a:r>
            <a:r>
              <a:rPr lang="en-US" sz="2400">
                <a:latin typeface="Times New Roman" charset="0"/>
                <a:sym typeface="Symbol" charset="0"/>
              </a:rPr>
              <a:t>)</a:t>
            </a:r>
          </a:p>
          <a:p>
            <a:pPr lvl="1" eaLnBrk="1" hangingPunct="1"/>
            <a:r>
              <a:rPr lang="en-US" sz="2000" b="1" i="1">
                <a:latin typeface="Times New Roman" charset="0"/>
                <a:sym typeface="Symbol" charset="0"/>
              </a:rPr>
              <a:t>n</a:t>
            </a:r>
            <a:r>
              <a:rPr lang="en-US" sz="2000" baseline="30000">
                <a:latin typeface="Times New Roman" charset="0"/>
                <a:sym typeface="Symbol" charset="0"/>
              </a:rPr>
              <a:t>2</a:t>
            </a:r>
            <a:r>
              <a:rPr lang="en-US" sz="2000" b="1" i="1">
                <a:latin typeface="Times New Roman" charset="0"/>
                <a:sym typeface="Symbol" charset="0"/>
              </a:rPr>
              <a:t> </a:t>
            </a:r>
            <a:r>
              <a:rPr lang="en-US" sz="2000">
                <a:latin typeface="Symbol" charset="0"/>
                <a:sym typeface="Symbol" charset="0"/>
              </a:rPr>
              <a:t></a:t>
            </a:r>
            <a:r>
              <a:rPr lang="en-US" sz="2000">
                <a:latin typeface="Tahoma" charset="0"/>
              </a:rPr>
              <a:t> </a:t>
            </a:r>
            <a:r>
              <a:rPr lang="en-US" sz="2000" b="1" i="1">
                <a:latin typeface="Times New Roman" charset="0"/>
                <a:sym typeface="Symbol" charset="0"/>
              </a:rPr>
              <a:t>cn</a:t>
            </a:r>
          </a:p>
          <a:p>
            <a:pPr lvl="1" eaLnBrk="1" hangingPunct="1"/>
            <a:r>
              <a:rPr lang="en-US" sz="2000" b="1" i="1">
                <a:latin typeface="Times New Roman" charset="0"/>
                <a:sym typeface="Symbol" charset="0"/>
              </a:rPr>
              <a:t>n </a:t>
            </a:r>
            <a:r>
              <a:rPr lang="en-US" sz="2000">
                <a:latin typeface="Symbol" charset="0"/>
                <a:sym typeface="Symbol" charset="0"/>
              </a:rPr>
              <a:t></a:t>
            </a:r>
            <a:r>
              <a:rPr lang="en-US" sz="2000">
                <a:latin typeface="Tahoma" charset="0"/>
              </a:rPr>
              <a:t> </a:t>
            </a:r>
            <a:r>
              <a:rPr lang="en-US" sz="2000" b="1" i="1">
                <a:latin typeface="Times New Roman" charset="0"/>
                <a:sym typeface="Symbol" charset="0"/>
              </a:rPr>
              <a:t>c</a:t>
            </a:r>
            <a:endParaRPr lang="en-US" sz="2000">
              <a:latin typeface="Times New Roman" charset="0"/>
              <a:sym typeface="Symbol" charset="0"/>
            </a:endParaRPr>
          </a:p>
          <a:p>
            <a:pPr lvl="1" eaLnBrk="1" hangingPunct="1"/>
            <a:r>
              <a:rPr lang="en-US" sz="2000">
                <a:latin typeface="Tahoma" charset="0"/>
              </a:rPr>
              <a:t>The above inequality cannot be satisfied since </a:t>
            </a:r>
            <a:r>
              <a:rPr lang="en-US" sz="2000" b="1" i="1">
                <a:latin typeface="Times New Roman" charset="0"/>
                <a:sym typeface="Symbol" charset="0"/>
              </a:rPr>
              <a:t>c</a:t>
            </a:r>
            <a:r>
              <a:rPr lang="en-US" sz="2000">
                <a:latin typeface="Tahoma" charset="0"/>
              </a:rPr>
              <a:t> must be a constant </a:t>
            </a:r>
          </a:p>
          <a:p>
            <a:pPr eaLnBrk="1" hangingPunct="1"/>
            <a:endParaRPr lang="en-US">
              <a:latin typeface="Tahoma" charset="0"/>
            </a:endParaRPr>
          </a:p>
        </p:txBody>
      </p:sp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3810000" y="1562100"/>
          <a:ext cx="5153025" cy="461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988300" imgH="6718300" progId="Excel.Chart.8">
                  <p:embed followColorScheme="full"/>
                </p:oleObj>
              </mc:Choice>
              <mc:Fallback>
                <p:oleObj name="Chart" r:id="rId2" imgW="7988300" imgH="67183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562100"/>
                        <a:ext cx="5153025" cy="461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8A69158-139B-4F4F-9633-BAEFEA5FCF6A}" type="slidenum">
              <a:rPr lang="en-US" sz="1400"/>
              <a:pPr eaLnBrk="1" hangingPunct="1"/>
              <a:t>12</a:t>
            </a:fld>
            <a:endParaRPr 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3962400" cy="11430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Big-Oh Rules</a:t>
            </a:r>
          </a:p>
        </p:txBody>
      </p:sp>
      <p:sp>
        <p:nvSpPr>
          <p:cNvPr id="3277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924800" cy="4114800"/>
          </a:xfrm>
        </p:spPr>
        <p:txBody>
          <a:bodyPr/>
          <a:lstStyle/>
          <a:p>
            <a:pPr eaLnBrk="1" hangingPunct="1">
              <a:tabLst>
                <a:tab pos="1028700" algn="l"/>
              </a:tabLst>
            </a:pPr>
            <a:r>
              <a:rPr lang="en-US" sz="2800">
                <a:latin typeface="Tahoma" charset="0"/>
              </a:rPr>
              <a:t>If is </a:t>
            </a:r>
            <a:r>
              <a:rPr lang="en-US" sz="2800" b="1" i="1">
                <a:latin typeface="Times New Roman" charset="0"/>
                <a:sym typeface="Symbol" charset="0"/>
              </a:rPr>
              <a:t>f</a:t>
            </a:r>
            <a:r>
              <a:rPr lang="en-US" sz="2800">
                <a:latin typeface="Times New Roman" charset="0"/>
                <a:sym typeface="Symbol" charset="0"/>
              </a:rPr>
              <a:t>(</a:t>
            </a:r>
            <a:r>
              <a:rPr lang="en-US" sz="2800" b="1" i="1">
                <a:latin typeface="Times New Roman" charset="0"/>
                <a:sym typeface="Symbol" charset="0"/>
              </a:rPr>
              <a:t>n</a:t>
            </a:r>
            <a:r>
              <a:rPr lang="en-US" sz="2800">
                <a:latin typeface="Times New Roman" charset="0"/>
                <a:sym typeface="Symbol" charset="0"/>
              </a:rPr>
              <a:t>)</a:t>
            </a:r>
            <a:r>
              <a:rPr lang="en-US" sz="2800">
                <a:latin typeface="Tahoma" charset="0"/>
              </a:rPr>
              <a:t> a polynomial of degree </a:t>
            </a:r>
            <a:r>
              <a:rPr lang="en-US" sz="2800" b="1" i="1">
                <a:latin typeface="Times New Roman" charset="0"/>
                <a:sym typeface="Symbol" charset="0"/>
              </a:rPr>
              <a:t>d</a:t>
            </a:r>
            <a:r>
              <a:rPr lang="en-US" sz="2800">
                <a:latin typeface="Tahoma" charset="0"/>
              </a:rPr>
              <a:t>, then </a:t>
            </a:r>
            <a:r>
              <a:rPr lang="en-US" sz="2800" b="1" i="1">
                <a:latin typeface="Times New Roman" charset="0"/>
                <a:sym typeface="Symbol" charset="0"/>
              </a:rPr>
              <a:t>f</a:t>
            </a:r>
            <a:r>
              <a:rPr lang="en-US" sz="2800">
                <a:latin typeface="Times New Roman" charset="0"/>
                <a:sym typeface="Symbol" charset="0"/>
              </a:rPr>
              <a:t>(</a:t>
            </a:r>
            <a:r>
              <a:rPr lang="en-US" sz="2800" b="1" i="1">
                <a:latin typeface="Times New Roman" charset="0"/>
                <a:sym typeface="Symbol" charset="0"/>
              </a:rPr>
              <a:t>n</a:t>
            </a:r>
            <a:r>
              <a:rPr lang="en-US" sz="2800">
                <a:latin typeface="Times New Roman" charset="0"/>
                <a:sym typeface="Symbol" charset="0"/>
              </a:rPr>
              <a:t>)</a:t>
            </a:r>
            <a:r>
              <a:rPr lang="en-US" sz="2800">
                <a:latin typeface="Tahoma" charset="0"/>
              </a:rPr>
              <a:t> is </a:t>
            </a:r>
            <a:r>
              <a:rPr lang="en-US" sz="2800" b="1" i="1">
                <a:latin typeface="Times New Roman" charset="0"/>
                <a:sym typeface="Symbol" charset="0"/>
              </a:rPr>
              <a:t>O</a:t>
            </a:r>
            <a:r>
              <a:rPr lang="en-US" sz="2800">
                <a:latin typeface="Times New Roman" charset="0"/>
                <a:sym typeface="Symbol" charset="0"/>
              </a:rPr>
              <a:t>(</a:t>
            </a:r>
            <a:r>
              <a:rPr lang="en-US" sz="2800" b="1" i="1">
                <a:latin typeface="Times New Roman" charset="0"/>
                <a:sym typeface="Symbol" charset="0"/>
              </a:rPr>
              <a:t>n</a:t>
            </a:r>
            <a:r>
              <a:rPr lang="en-US" sz="2800" b="1" i="1" baseline="30000">
                <a:latin typeface="Times New Roman" charset="0"/>
                <a:sym typeface="Symbol" charset="0"/>
              </a:rPr>
              <a:t>d</a:t>
            </a:r>
            <a:r>
              <a:rPr lang="en-US" sz="2800">
                <a:latin typeface="Times New Roman" charset="0"/>
                <a:sym typeface="Symbol" charset="0"/>
              </a:rPr>
              <a:t>)</a:t>
            </a:r>
            <a:r>
              <a:rPr lang="en-US" sz="2800">
                <a:latin typeface="Tahoma" charset="0"/>
              </a:rPr>
              <a:t>, i.e.,</a:t>
            </a:r>
          </a:p>
          <a:p>
            <a:pPr marL="1028700" lvl="1" eaLnBrk="1" hangingPunct="1">
              <a:buFont typeface="Wingdings" charset="0"/>
              <a:buAutoNum type="arabicPeriod"/>
              <a:tabLst>
                <a:tab pos="1028700" algn="l"/>
              </a:tabLst>
            </a:pPr>
            <a:r>
              <a:rPr lang="en-US" sz="2400">
                <a:latin typeface="Tahoma" charset="0"/>
              </a:rPr>
              <a:t>Drop lower-order terms</a:t>
            </a:r>
          </a:p>
          <a:p>
            <a:pPr marL="1028700" lvl="1" eaLnBrk="1" hangingPunct="1">
              <a:buFont typeface="Wingdings" charset="0"/>
              <a:buAutoNum type="arabicPeriod"/>
              <a:tabLst>
                <a:tab pos="1028700" algn="l"/>
              </a:tabLst>
            </a:pPr>
            <a:r>
              <a:rPr lang="en-US" sz="2400">
                <a:latin typeface="Tahoma" charset="0"/>
              </a:rPr>
              <a:t>Drop constant factors</a:t>
            </a:r>
          </a:p>
          <a:p>
            <a:pPr eaLnBrk="1" hangingPunct="1">
              <a:tabLst>
                <a:tab pos="1028700" algn="l"/>
              </a:tabLst>
            </a:pPr>
            <a:r>
              <a:rPr lang="en-US" sz="2800">
                <a:latin typeface="Tahoma" charset="0"/>
              </a:rPr>
              <a:t>Use the smallest possible class of functions</a:t>
            </a:r>
          </a:p>
          <a:p>
            <a:pPr marL="1028700" lvl="1" eaLnBrk="1" hangingPunct="1">
              <a:tabLst>
                <a:tab pos="1028700" algn="l"/>
              </a:tabLst>
            </a:pPr>
            <a:r>
              <a:rPr lang="en-US" sz="2400">
                <a:latin typeface="Tahoma" charset="0"/>
              </a:rPr>
              <a:t>Say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imes New Roman" charset="0"/>
                <a:sym typeface="Symbol" charset="0"/>
              </a:rPr>
              <a:t>2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>
                <a:latin typeface="Tahoma" charset="0"/>
                <a:sym typeface="Symbol" charset="0"/>
              </a:rPr>
              <a:t> is 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O</a:t>
            </a:r>
            <a:r>
              <a:rPr lang="en-US" altLang="ja-JP" sz="2400">
                <a:latin typeface="Times New Roman" charset="0"/>
                <a:sym typeface="Symbol" charset="0"/>
              </a:rPr>
              <a:t>(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>
                <a:latin typeface="Times New Roman" charset="0"/>
                <a:sym typeface="Symbol" charset="0"/>
              </a:rPr>
              <a:t>)</a:t>
            </a:r>
            <a:r>
              <a:rPr lang="ja-JP" altLang="en-US" sz="2400">
                <a:latin typeface="Tahoma" charset="0"/>
                <a:sym typeface="Symbol" charset="0"/>
              </a:rPr>
              <a:t>”</a:t>
            </a:r>
            <a:r>
              <a:rPr lang="en-US" altLang="ja-JP" sz="2400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Tahoma" charset="0"/>
              </a:rPr>
              <a:t>instead of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imes New Roman" charset="0"/>
                <a:sym typeface="Symbol" charset="0"/>
              </a:rPr>
              <a:t>2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>
                <a:latin typeface="Tahoma" charset="0"/>
                <a:sym typeface="Symbol" charset="0"/>
              </a:rPr>
              <a:t> is 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O</a:t>
            </a:r>
            <a:r>
              <a:rPr lang="en-US" altLang="ja-JP" sz="2400">
                <a:latin typeface="Times New Roman" charset="0"/>
                <a:sym typeface="Symbol" charset="0"/>
              </a:rPr>
              <a:t>(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 baseline="30000">
                <a:latin typeface="Times New Roman" charset="0"/>
                <a:sym typeface="Symbol" charset="0"/>
              </a:rPr>
              <a:t>2</a:t>
            </a:r>
            <a:r>
              <a:rPr lang="en-US" altLang="ja-JP" sz="2400">
                <a:latin typeface="Times New Roman" charset="0"/>
                <a:sym typeface="Symbol" charset="0"/>
              </a:rPr>
              <a:t>)</a:t>
            </a:r>
            <a:r>
              <a:rPr lang="ja-JP" altLang="en-US" sz="2400">
                <a:latin typeface="Tahoma" charset="0"/>
                <a:sym typeface="Symbol" charset="0"/>
              </a:rPr>
              <a:t>”</a:t>
            </a:r>
            <a:endParaRPr lang="en-US" altLang="ja-JP" sz="2400">
              <a:latin typeface="Tahoma" charset="0"/>
              <a:sym typeface="Symbol" charset="0"/>
            </a:endParaRPr>
          </a:p>
          <a:p>
            <a:pPr eaLnBrk="1" hangingPunct="1">
              <a:tabLst>
                <a:tab pos="1028700" algn="l"/>
              </a:tabLst>
            </a:pPr>
            <a:r>
              <a:rPr lang="en-US" sz="2800">
                <a:latin typeface="Tahoma" charset="0"/>
                <a:sym typeface="Symbol" charset="0"/>
              </a:rPr>
              <a:t>Use the simplest expression of the class</a:t>
            </a:r>
          </a:p>
          <a:p>
            <a:pPr marL="1028700" lvl="1" eaLnBrk="1" hangingPunct="1">
              <a:tabLst>
                <a:tab pos="1028700" algn="l"/>
              </a:tabLst>
            </a:pPr>
            <a:r>
              <a:rPr lang="en-US" sz="2400">
                <a:latin typeface="Tahoma" charset="0"/>
              </a:rPr>
              <a:t>Say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imes New Roman" charset="0"/>
                <a:sym typeface="Symbol" charset="0"/>
              </a:rPr>
              <a:t>3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 b="1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Symbol" charset="0"/>
                <a:sym typeface="Symbol" charset="0"/>
              </a:rPr>
              <a:t>+</a:t>
            </a:r>
            <a:r>
              <a:rPr lang="en-US" altLang="ja-JP" sz="2400" b="1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Times New Roman" charset="0"/>
                <a:sym typeface="Symbol" charset="0"/>
              </a:rPr>
              <a:t>5</a:t>
            </a:r>
            <a:r>
              <a:rPr lang="en-US" altLang="ja-JP" sz="2400">
                <a:latin typeface="Tahoma" charset="0"/>
                <a:sym typeface="Symbol" charset="0"/>
              </a:rPr>
              <a:t> is 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O</a:t>
            </a:r>
            <a:r>
              <a:rPr lang="en-US" altLang="ja-JP" sz="2400">
                <a:latin typeface="Times New Roman" charset="0"/>
                <a:sym typeface="Symbol" charset="0"/>
              </a:rPr>
              <a:t>(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>
                <a:latin typeface="Times New Roman" charset="0"/>
                <a:sym typeface="Symbol" charset="0"/>
              </a:rPr>
              <a:t>)</a:t>
            </a:r>
            <a:r>
              <a:rPr lang="ja-JP" altLang="en-US" sz="2400">
                <a:latin typeface="Tahoma" charset="0"/>
                <a:sym typeface="Symbol" charset="0"/>
              </a:rPr>
              <a:t>”</a:t>
            </a:r>
            <a:r>
              <a:rPr lang="en-US" altLang="ja-JP" sz="2400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Tahoma" charset="0"/>
              </a:rPr>
              <a:t>instead of </a:t>
            </a:r>
            <a:r>
              <a:rPr lang="ja-JP" altLang="en-US" sz="2400">
                <a:latin typeface="Tahoma" charset="0"/>
              </a:rPr>
              <a:t>“</a:t>
            </a:r>
            <a:r>
              <a:rPr lang="en-US" altLang="ja-JP" sz="2400">
                <a:latin typeface="Times New Roman" charset="0"/>
                <a:sym typeface="Symbol" charset="0"/>
              </a:rPr>
              <a:t>3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 b="1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Symbol" charset="0"/>
                <a:sym typeface="Symbol" charset="0"/>
              </a:rPr>
              <a:t>+</a:t>
            </a:r>
            <a:r>
              <a:rPr lang="en-US" altLang="ja-JP" sz="2400" b="1">
                <a:latin typeface="Times New Roman" charset="0"/>
                <a:sym typeface="Symbol" charset="0"/>
              </a:rPr>
              <a:t> </a:t>
            </a:r>
            <a:r>
              <a:rPr lang="en-US" altLang="ja-JP" sz="2400">
                <a:latin typeface="Times New Roman" charset="0"/>
                <a:sym typeface="Symbol" charset="0"/>
              </a:rPr>
              <a:t>5</a:t>
            </a:r>
            <a:r>
              <a:rPr lang="en-US" altLang="ja-JP" sz="2400">
                <a:latin typeface="Tahoma" charset="0"/>
                <a:sym typeface="Symbol" charset="0"/>
              </a:rPr>
              <a:t> is 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O</a:t>
            </a:r>
            <a:r>
              <a:rPr lang="en-US" altLang="ja-JP" sz="2400">
                <a:latin typeface="Times New Roman" charset="0"/>
                <a:sym typeface="Symbol" charset="0"/>
              </a:rPr>
              <a:t>(3</a:t>
            </a:r>
            <a:r>
              <a:rPr lang="en-US" altLang="ja-JP" sz="2400" b="1" i="1">
                <a:latin typeface="Times New Roman" charset="0"/>
                <a:sym typeface="Symbol" charset="0"/>
              </a:rPr>
              <a:t>n</a:t>
            </a:r>
            <a:r>
              <a:rPr lang="en-US" altLang="ja-JP" sz="2400">
                <a:latin typeface="Times New Roman" charset="0"/>
                <a:sym typeface="Symbol" charset="0"/>
              </a:rPr>
              <a:t>)</a:t>
            </a:r>
            <a:r>
              <a:rPr lang="ja-JP" altLang="en-US" sz="2400">
                <a:latin typeface="Tahoma" charset="0"/>
                <a:sym typeface="Symbol" charset="0"/>
              </a:rPr>
              <a:t>”</a:t>
            </a:r>
            <a:endParaRPr lang="en-US" sz="2400">
              <a:latin typeface="Tahoma" charset="0"/>
              <a:sym typeface="Symbol" charset="0"/>
            </a:endParaRPr>
          </a:p>
        </p:txBody>
      </p:sp>
      <p:graphicFrame>
        <p:nvGraphicFramePr>
          <p:cNvPr id="32773" name="Object 4"/>
          <p:cNvGraphicFramePr>
            <a:graphicFrameLocks noChangeAspect="1"/>
          </p:cNvGraphicFramePr>
          <p:nvPr/>
        </p:nvGraphicFramePr>
        <p:xfrm>
          <a:off x="7024688" y="152400"/>
          <a:ext cx="1662112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593245" imgH="1797269" progId="MS_ClipArt_Gallery.2">
                  <p:embed/>
                </p:oleObj>
              </mc:Choice>
              <mc:Fallback>
                <p:oleObj name="Clip" r:id="rId2" imgW="1593245" imgH="179726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688" y="152400"/>
                        <a:ext cx="1662112" cy="187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7B3F26E-FFFF-C140-AA33-3CD3420294A3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85800" y="533400"/>
            <a:ext cx="662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>
                <a:solidFill>
                  <a:schemeClr val="tx2"/>
                </a:solidFill>
              </a:rPr>
              <a:t>Relatives of Big-Oh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838200" y="16002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dirty="0">
                <a:solidFill>
                  <a:srgbClr val="BE2D00"/>
                </a:solidFill>
              </a:rPr>
              <a:t>big-Omega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dirty="0"/>
              <a:t>f(n) is </a:t>
            </a:r>
            <a:r>
              <a:rPr lang="en-US" dirty="0">
                <a:sym typeface="Symbol" charset="0"/>
              </a:rPr>
              <a:t>(g(n)) if there is a constant c &gt; 0 </a:t>
            </a:r>
            <a:br>
              <a:rPr lang="en-US" dirty="0">
                <a:sym typeface="Symbol" charset="0"/>
              </a:rPr>
            </a:br>
            <a:r>
              <a:rPr lang="en-US" dirty="0">
                <a:sym typeface="Symbol" charset="0"/>
              </a:rPr>
              <a:t>and an integer constant n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 1 such that </a:t>
            </a:r>
          </a:p>
          <a:p>
            <a:pPr marL="742950" lvl="1" indent="-285750"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None/>
            </a:pPr>
            <a:r>
              <a:rPr lang="en-US" dirty="0">
                <a:sym typeface="Symbol" charset="0"/>
              </a:rPr>
              <a:t>	f(n)  c</a:t>
            </a:r>
            <a:r>
              <a:rPr lang="en-US" dirty="0">
                <a:cs typeface="Arial" charset="0"/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g(n) for n  n</a:t>
            </a:r>
            <a:r>
              <a:rPr lang="en-US" baseline="-25000" dirty="0">
                <a:sym typeface="Symbol" charset="0"/>
              </a:rPr>
              <a:t>0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None/>
            </a:pPr>
            <a:endParaRPr lang="en-US" baseline="-25000" dirty="0">
              <a:sym typeface="Symbol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dirty="0">
                <a:solidFill>
                  <a:srgbClr val="BE2D00"/>
                </a:solidFill>
              </a:rPr>
              <a:t>big-Theta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dirty="0"/>
              <a:t>f(n) is </a:t>
            </a:r>
            <a:r>
              <a:rPr lang="en-US" dirty="0">
                <a:sym typeface="Symbol" charset="0"/>
              </a:rPr>
              <a:t>(g(n)) if there are constants c’ &gt; 0 and c’’ &gt; 0 and an integer constant n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 1 such that</a:t>
            </a:r>
          </a:p>
          <a:p>
            <a:pPr lvl="1" algn="ctr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r>
              <a:rPr lang="en-US" dirty="0" err="1">
                <a:sym typeface="Symbol" charset="0"/>
              </a:rPr>
              <a:t>c’</a:t>
            </a:r>
            <a:r>
              <a:rPr lang="en-US" altLang="ja-JP" dirty="0" err="1">
                <a:sym typeface="Symbol" charset="0"/>
              </a:rPr>
              <a:t>g</a:t>
            </a:r>
            <a:r>
              <a:rPr lang="en-US" altLang="ja-JP" dirty="0">
                <a:sym typeface="Symbol" charset="0"/>
              </a:rPr>
              <a:t>(n)  f(n)  </a:t>
            </a:r>
            <a:r>
              <a:rPr lang="en-US" altLang="ja-JP" dirty="0" err="1">
                <a:sym typeface="Symbol" charset="0"/>
              </a:rPr>
              <a:t>c</a:t>
            </a:r>
            <a:r>
              <a:rPr lang="en-US" dirty="0" err="1">
                <a:sym typeface="Symbol" charset="0"/>
              </a:rPr>
              <a:t>’’</a:t>
            </a:r>
            <a:r>
              <a:rPr lang="en-US" altLang="ja-JP" dirty="0" err="1">
                <a:sym typeface="Symbol" charset="0"/>
              </a:rPr>
              <a:t>g</a:t>
            </a:r>
            <a:r>
              <a:rPr lang="en-US" altLang="ja-JP" dirty="0">
                <a:sym typeface="Symbol" charset="0"/>
              </a:rPr>
              <a:t>(n) for n  n</a:t>
            </a:r>
            <a:r>
              <a:rPr lang="en-US" altLang="ja-JP" baseline="-25000" dirty="0">
                <a:sym typeface="Symbol" charset="0"/>
              </a:rPr>
              <a:t>0</a:t>
            </a:r>
            <a:endParaRPr lang="en-US" dirty="0"/>
          </a:p>
        </p:txBody>
      </p:sp>
      <p:graphicFrame>
        <p:nvGraphicFramePr>
          <p:cNvPr id="41989" name="Object 4"/>
          <p:cNvGraphicFramePr>
            <a:graphicFrameLocks noChangeAspect="1"/>
          </p:cNvGraphicFramePr>
          <p:nvPr/>
        </p:nvGraphicFramePr>
        <p:xfrm>
          <a:off x="6248400" y="228600"/>
          <a:ext cx="23939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332083" imgH="3468986" progId="MS_ClipArt_Gallery.5">
                  <p:embed/>
                </p:oleObj>
              </mc:Choice>
              <mc:Fallback>
                <p:oleObj name="Clip" r:id="rId2" imgW="4332083" imgH="3468986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28600"/>
                        <a:ext cx="2393950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BFE46C5-1096-DD4C-A5C9-6C89F96C4DC3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553200" cy="1295400"/>
          </a:xfrm>
        </p:spPr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Intuition for Asymptotic Notation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66800" y="1676400"/>
            <a:ext cx="655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big-Oh</a:t>
            </a:r>
            <a:endParaRPr lang="en-US" dirty="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dirty="0"/>
              <a:t>f(n) is </a:t>
            </a:r>
            <a:r>
              <a:rPr lang="en-US" dirty="0">
                <a:sym typeface="Symbol" charset="0"/>
              </a:rPr>
              <a:t>O(g(n)) if f(n) is asymptotically </a:t>
            </a:r>
            <a:r>
              <a:rPr lang="en-US" dirty="0">
                <a:solidFill>
                  <a:srgbClr val="BE2D00"/>
                </a:solidFill>
                <a:sym typeface="Symbol" charset="0"/>
              </a:rPr>
              <a:t>less than or equal to</a:t>
            </a:r>
            <a:r>
              <a:rPr lang="en-US" dirty="0">
                <a:sym typeface="Symbol" charset="0"/>
              </a:rPr>
              <a:t> g(n)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big-Omega</a:t>
            </a: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dirty="0"/>
              <a:t>f(n) is </a:t>
            </a:r>
            <a:r>
              <a:rPr lang="en-US" dirty="0">
                <a:sym typeface="Symbol" charset="0"/>
              </a:rPr>
              <a:t>(g(n)) if f(n) is asymptotically </a:t>
            </a:r>
            <a:r>
              <a:rPr lang="en-US" dirty="0">
                <a:solidFill>
                  <a:srgbClr val="BE2D00"/>
                </a:solidFill>
                <a:sym typeface="Symbol" charset="0"/>
              </a:rPr>
              <a:t>greater than or equal to </a:t>
            </a:r>
            <a:r>
              <a:rPr lang="en-US" dirty="0">
                <a:sym typeface="Symbol" charset="0"/>
              </a:rPr>
              <a:t>g(n)</a:t>
            </a:r>
            <a:endParaRPr lang="en-US" baseline="-25000" dirty="0">
              <a:sym typeface="Symbo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2"/>
                </a:solidFill>
              </a:rPr>
              <a:t>big-Theta</a:t>
            </a: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0"/>
              <a:buChar char="n"/>
            </a:pPr>
            <a:r>
              <a:rPr lang="en-US" dirty="0"/>
              <a:t>f(n) is </a:t>
            </a:r>
            <a:r>
              <a:rPr lang="en-US" dirty="0">
                <a:sym typeface="Symbol" charset="0"/>
              </a:rPr>
              <a:t>(g(n)) if f(n) is asymptotically </a:t>
            </a:r>
            <a:r>
              <a:rPr lang="en-US" dirty="0">
                <a:solidFill>
                  <a:srgbClr val="BE2D00"/>
                </a:solidFill>
                <a:sym typeface="Symbol" charset="0"/>
              </a:rPr>
              <a:t>equal to </a:t>
            </a:r>
            <a:r>
              <a:rPr lang="en-US" dirty="0">
                <a:sym typeface="Symbol" charset="0"/>
              </a:rPr>
              <a:t>g(n)</a:t>
            </a: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charset="0"/>
              <a:buNone/>
            </a:pPr>
            <a:endParaRPr lang="en-US" sz="2800" dirty="0">
              <a:sym typeface="Symbol" charset="0"/>
            </a:endParaRPr>
          </a:p>
        </p:txBody>
      </p:sp>
      <p:graphicFrame>
        <p:nvGraphicFramePr>
          <p:cNvPr id="43013" name="Object 6"/>
          <p:cNvGraphicFramePr>
            <a:graphicFrameLocks noChangeAspect="1"/>
          </p:cNvGraphicFramePr>
          <p:nvPr/>
        </p:nvGraphicFramePr>
        <p:xfrm>
          <a:off x="6705600" y="152400"/>
          <a:ext cx="175260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79443" imgH="875763" progId="MS_ClipArt_Gallery.2">
                  <p:embed/>
                </p:oleObj>
              </mc:Choice>
              <mc:Fallback>
                <p:oleObj name="Clip" r:id="rId2" imgW="879443" imgH="875763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52400"/>
                        <a:ext cx="175260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191000" cy="4495800"/>
          </a:xfrm>
        </p:spPr>
        <p:txBody>
          <a:bodyPr/>
          <a:lstStyle/>
          <a:p>
            <a:r>
              <a:rPr lang="en-US" sz="2000" dirty="0"/>
              <a:t>Scientists often have to deal with differences in scale, from the microscopically small to the astronomically large. </a:t>
            </a:r>
          </a:p>
          <a:p>
            <a:r>
              <a:rPr lang="en-US" sz="2000" dirty="0"/>
              <a:t>Computer scientists must also deal with scale, but they deal with it primarily in terms of data volume rather than physical object size. 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Scalability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refers to the ability of a system to gracefully accommodate growing sizes of inputs or amounts of workload.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ED2A3-9287-3642-82BC-ECFD918B99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09800"/>
            <a:ext cx="4126044" cy="35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2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r>
              <a:rPr lang="en-US" dirty="0"/>
              <a:t>Algorithms and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343400"/>
          </a:xfrm>
        </p:spPr>
        <p:txBody>
          <a:bodyPr/>
          <a:lstStyle/>
          <a:p>
            <a:r>
              <a:rPr lang="en-US" sz="2800" dirty="0"/>
              <a:t>An </a:t>
            </a:r>
            <a:r>
              <a:rPr lang="en-US" sz="2800" b="1" dirty="0">
                <a:solidFill>
                  <a:srgbClr val="FF0000"/>
                </a:solidFill>
              </a:rPr>
              <a:t>algorithm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is a step-by-step procedure for performing some task in a finite amount of time.</a:t>
            </a:r>
          </a:p>
          <a:p>
            <a:pPr lvl="1"/>
            <a:r>
              <a:rPr lang="en-US" sz="2400" dirty="0"/>
              <a:t>Typically, an algorithm takes input data and produces an output based upon it.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FF0000"/>
                </a:solidFill>
              </a:rPr>
              <a:t>data structure </a:t>
            </a:r>
            <a:r>
              <a:rPr lang="en-US" sz="2800" dirty="0"/>
              <a:t>is a systematic way of organizing and accessing data.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Algorithm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271963" y="4887913"/>
            <a:ext cx="13668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Algorithm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09875" y="488632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Input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9" name="Rectangle 76"/>
          <p:cNvSpPr>
            <a:spLocks noChangeArrowheads="1"/>
          </p:cNvSpPr>
          <p:nvPr/>
        </p:nvSpPr>
        <p:spPr bwMode="auto">
          <a:xfrm>
            <a:off x="6276975" y="4887913"/>
            <a:ext cx="96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  <a:latin typeface="Times" charset="0"/>
              </a:rPr>
              <a:t>Output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0" name="AutoShape 154"/>
          <p:cNvSpPr>
            <a:spLocks noChangeArrowheads="1"/>
          </p:cNvSpPr>
          <p:nvPr/>
        </p:nvSpPr>
        <p:spPr bwMode="auto">
          <a:xfrm>
            <a:off x="3870325" y="4187825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55"/>
          <p:cNvSpPr>
            <a:spLocks noChangeArrowheads="1"/>
          </p:cNvSpPr>
          <p:nvPr/>
        </p:nvSpPr>
        <p:spPr bwMode="auto">
          <a:xfrm>
            <a:off x="5611813" y="4189413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rgbClr val="E4BB0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BU005259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75" y="3971925"/>
            <a:ext cx="989322" cy="884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9" descr="skd188086sd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743325"/>
            <a:ext cx="838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AA0263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4030663"/>
            <a:ext cx="12684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455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967690A-97FD-FC44-9997-A670E4E08793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Running Times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441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Most algorithms transform input objects into output objects.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The running time of an algorithm typically grows with the input size.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Average case time is often difficult to determine.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We focus primarily on the </a:t>
            </a:r>
            <a:r>
              <a:rPr lang="en-US" sz="2400" b="1" dirty="0">
                <a:solidFill>
                  <a:srgbClr val="FF0000"/>
                </a:solidFill>
                <a:latin typeface="Tahoma" charset="0"/>
              </a:rPr>
              <a:t>worst case running time</a:t>
            </a:r>
            <a:r>
              <a:rPr lang="en-US" sz="2400" dirty="0">
                <a:latin typeface="Tahoma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Theoretical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Tahoma" charset="0"/>
              </a:rPr>
              <a:t>Might not capture real-world performance</a:t>
            </a:r>
          </a:p>
        </p:txBody>
      </p:sp>
      <p:graphicFrame>
        <p:nvGraphicFramePr>
          <p:cNvPr id="11269" name="Object 4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724400" y="1676400"/>
          <a:ext cx="39433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733800" imgH="3733800" progId="MSGraph.Chart.8">
                  <p:embed followColorScheme="full"/>
                </p:oleObj>
              </mc:Choice>
              <mc:Fallback>
                <p:oleObj name="Chart" r:id="rId2" imgW="3733800" imgH="37338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676400"/>
                        <a:ext cx="39433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3688B5A-A147-A646-AF09-9A7E7C2586AE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Experimental Studies</a:t>
            </a:r>
          </a:p>
        </p:txBody>
      </p:sp>
      <p:sp>
        <p:nvSpPr>
          <p:cNvPr id="1229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209800"/>
            <a:ext cx="3581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Write a program implementing the algorithm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Run the program with inputs of varying size and composition, noting the time needed: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Plot the results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Tahoma" charset="0"/>
              </a:rPr>
              <a:t>Try to match a curve to the times</a:t>
            </a:r>
          </a:p>
        </p:txBody>
      </p:sp>
      <p:graphicFrame>
        <p:nvGraphicFramePr>
          <p:cNvPr id="12293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2450980563"/>
              </p:ext>
            </p:extLst>
          </p:nvPr>
        </p:nvGraphicFramePr>
        <p:xfrm>
          <a:off x="4038600" y="1143000"/>
          <a:ext cx="4824413" cy="50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91000" imgH="4127500" progId="MSGraph.Chart.8">
                  <p:embed followColorScheme="full"/>
                </p:oleObj>
              </mc:Choice>
              <mc:Fallback>
                <p:oleObj name="Chart" r:id="rId2" imgW="4191000" imgH="41275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824413" cy="506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26E93DD-1F55-5649-850E-A44994A583C8}" type="slidenum">
              <a:rPr lang="en-US" sz="1400"/>
              <a:pPr eaLnBrk="1" hangingPunct="1"/>
              <a:t>6</a:t>
            </a:fld>
            <a:endParaRPr 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Tahoma" charset="0"/>
              </a:rPr>
              <a:t>Seven Important Functions</a:t>
            </a:r>
          </a:p>
        </p:txBody>
      </p:sp>
      <p:sp>
        <p:nvSpPr>
          <p:cNvPr id="512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3657600" cy="5181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sz="2400" dirty="0">
                <a:ea typeface="+mn-ea"/>
                <a:cs typeface="+mn-cs"/>
              </a:rPr>
              <a:t>Seven functions that often appear in algorithm analysis: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Constant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1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Logarithmic </a:t>
            </a:r>
            <a:r>
              <a:rPr lang="en-US" sz="2000" dirty="0">
                <a:sym typeface="Symbol" pitchFamily="18" charset="2"/>
              </a:rPr>
              <a:t> log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  <a:endParaRPr lang="en-US" sz="2000" dirty="0"/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Linear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N-Log-N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 </a:t>
            </a:r>
            <a:r>
              <a:rPr lang="en-US" sz="2000" dirty="0">
                <a:sym typeface="Symbol" pitchFamily="18" charset="2"/>
              </a:rPr>
              <a:t>log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Quadratic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2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Cubic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i="1" dirty="0"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2000" baseline="30000" dirty="0">
                <a:latin typeface="Times New Roman" pitchFamily="18" charset="0"/>
                <a:sym typeface="Symbol" pitchFamily="18" charset="2"/>
              </a:rPr>
              <a:t>3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r>
              <a:rPr lang="en-US" sz="2000" dirty="0"/>
              <a:t>Exponential </a:t>
            </a:r>
            <a:r>
              <a:rPr lang="en-US" sz="2000" dirty="0">
                <a:sym typeface="Symbol" pitchFamily="18" charset="2"/>
              </a:rPr>
              <a:t>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2</a:t>
            </a:r>
            <a:r>
              <a:rPr lang="en-US" sz="2000" i="1" baseline="30000" dirty="0">
                <a:latin typeface="Times New Roman" pitchFamily="18" charset="0"/>
                <a:sym typeface="Symbol" pitchFamily="18" charset="2"/>
              </a:rPr>
              <a:t>n</a:t>
            </a:r>
          </a:p>
          <a:p>
            <a:pPr lvl="1" eaLnBrk="1" hangingPunct="1">
              <a:lnSpc>
                <a:spcPct val="110000"/>
              </a:lnSpc>
              <a:buFont typeface="Wingdings" pitchFamily="2" charset="2"/>
              <a:buChar char="n"/>
              <a:defRPr/>
            </a:pPr>
            <a:endParaRPr lang="en-US" sz="2000" b="1" baseline="30000" dirty="0">
              <a:latin typeface="Times New Roman" pitchFamily="18" charset="0"/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q"/>
              <a:defRPr/>
            </a:pPr>
            <a:r>
              <a:rPr lang="en-US" sz="2400" dirty="0">
                <a:ea typeface="+mn-ea"/>
                <a:cs typeface="+mn-cs"/>
              </a:rPr>
              <a:t>In a </a:t>
            </a:r>
            <a:r>
              <a:rPr lang="en-US" sz="2400" b="1" dirty="0">
                <a:ea typeface="+mn-ea"/>
                <a:cs typeface="+mn-cs"/>
              </a:rPr>
              <a:t>log-log chart</a:t>
            </a:r>
            <a:r>
              <a:rPr lang="en-US" sz="2400" dirty="0">
                <a:ea typeface="+mn-ea"/>
                <a:cs typeface="+mn-cs"/>
              </a:rPr>
              <a:t>, the slope of the line corresponds to the exponent in the growth rate</a:t>
            </a:r>
          </a:p>
        </p:txBody>
      </p:sp>
      <p:graphicFrame>
        <p:nvGraphicFramePr>
          <p:cNvPr id="18437" name="Object 8"/>
          <p:cNvGraphicFramePr>
            <a:graphicFrameLocks noChangeAspect="1"/>
          </p:cNvGraphicFramePr>
          <p:nvPr/>
        </p:nvGraphicFramePr>
        <p:xfrm>
          <a:off x="3810000" y="1600200"/>
          <a:ext cx="5133975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293100" imgH="7112000" progId="Excel.Chart.8">
                  <p:embed followColorScheme="full"/>
                </p:oleObj>
              </mc:Choice>
              <mc:Fallback>
                <p:oleObj name="Chart" r:id="rId3" imgW="8293100" imgH="7112000" progId="Excel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5133975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>
                <a:latin typeface="Tahoma" charset="0"/>
                <a:cs typeface="+mj-cs"/>
              </a:rPr>
              <a:t>Functions Graphed </a:t>
            </a:r>
            <a:br>
              <a:rPr lang="en-US" sz="4000">
                <a:latin typeface="Tahoma" charset="0"/>
                <a:cs typeface="+mj-cs"/>
              </a:rPr>
            </a:br>
            <a:r>
              <a:rPr lang="en-US" sz="4000">
                <a:latin typeface="Tahoma" charset="0"/>
                <a:cs typeface="+mj-cs"/>
              </a:rPr>
              <a:t>Using </a:t>
            </a:r>
            <a:r>
              <a:rPr lang="ja-JP" altLang="en-US" sz="4000">
                <a:latin typeface="Tahoma" charset="0"/>
                <a:cs typeface="+mj-cs"/>
              </a:rPr>
              <a:t>“</a:t>
            </a:r>
            <a:r>
              <a:rPr lang="en-US" sz="4000">
                <a:latin typeface="Tahoma" charset="0"/>
                <a:cs typeface="+mj-cs"/>
              </a:rPr>
              <a:t>Normal</a:t>
            </a:r>
            <a:r>
              <a:rPr lang="ja-JP" altLang="en-US" sz="4000">
                <a:latin typeface="Tahoma" charset="0"/>
                <a:cs typeface="+mj-cs"/>
              </a:rPr>
              <a:t>”</a:t>
            </a:r>
            <a:r>
              <a:rPr lang="en-US" sz="4000">
                <a:latin typeface="Tahoma" charset="0"/>
                <a:cs typeface="+mj-cs"/>
              </a:rPr>
              <a:t> Scale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E3B4FDFE-C1B0-BB44-B31F-B4DFEDEB958D}" type="slidenum">
              <a:rPr lang="en-US" sz="1400"/>
              <a:pPr eaLnBrk="1" hangingPunct="1"/>
              <a:t>7</a:t>
            </a:fld>
            <a:endParaRPr lang="en-US" sz="1400"/>
          </a:p>
        </p:txBody>
      </p:sp>
      <p:sp>
        <p:nvSpPr>
          <p:cNvPr id="20484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grpSp>
        <p:nvGrpSpPr>
          <p:cNvPr id="20485" name="Group 29"/>
          <p:cNvGrpSpPr>
            <a:grpSpLocks/>
          </p:cNvGrpSpPr>
          <p:nvPr/>
        </p:nvGrpSpPr>
        <p:grpSpPr bwMode="auto">
          <a:xfrm>
            <a:off x="5943600" y="1295400"/>
            <a:ext cx="3048000" cy="1616075"/>
            <a:chOff x="2743200" y="4343400"/>
            <a:chExt cx="3048000" cy="1616075"/>
          </a:xfrm>
        </p:grpSpPr>
        <p:pic>
          <p:nvPicPr>
            <p:cNvPr id="20504" name="Content Placeholder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815"/>
            <a:stretch>
              <a:fillRect/>
            </a:stretch>
          </p:blipFill>
          <p:spPr bwMode="auto">
            <a:xfrm>
              <a:off x="2743200" y="4343400"/>
              <a:ext cx="3048000" cy="161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Text Box 1034"/>
            <p:cNvSpPr txBox="1">
              <a:spLocks noChangeArrowheads="1"/>
            </p:cNvSpPr>
            <p:nvPr/>
          </p:nvSpPr>
          <p:spPr bwMode="auto">
            <a:xfrm>
              <a:off x="3886200" y="5029200"/>
              <a:ext cx="1063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g(n) = 2</a:t>
              </a:r>
              <a:r>
                <a:rPr lang="en-US" baseline="30000"/>
                <a:t>n</a:t>
              </a:r>
              <a:endParaRPr lang="en-US"/>
            </a:p>
          </p:txBody>
        </p:sp>
      </p:grpSp>
      <p:grpSp>
        <p:nvGrpSpPr>
          <p:cNvPr id="20486" name="Group 26"/>
          <p:cNvGrpSpPr>
            <a:grpSpLocks/>
          </p:cNvGrpSpPr>
          <p:nvPr/>
        </p:nvGrpSpPr>
        <p:grpSpPr bwMode="auto">
          <a:xfrm>
            <a:off x="457200" y="1524000"/>
            <a:ext cx="2819400" cy="1219200"/>
            <a:chOff x="838200" y="1752600"/>
            <a:chExt cx="2819400" cy="1219200"/>
          </a:xfrm>
        </p:grpSpPr>
        <p:pic>
          <p:nvPicPr>
            <p:cNvPr id="20502" name="Content Placeholder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00"/>
            <a:stretch>
              <a:fillRect/>
            </a:stretch>
          </p:blipFill>
          <p:spPr bwMode="auto">
            <a:xfrm>
              <a:off x="838200" y="1752600"/>
              <a:ext cx="28194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3" name="Text Box 1035"/>
            <p:cNvSpPr txBox="1">
              <a:spLocks noChangeArrowheads="1"/>
            </p:cNvSpPr>
            <p:nvPr/>
          </p:nvSpPr>
          <p:spPr bwMode="auto">
            <a:xfrm>
              <a:off x="1371600" y="2071687"/>
              <a:ext cx="977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g(n) = 1</a:t>
              </a:r>
            </a:p>
          </p:txBody>
        </p:sp>
      </p:grpSp>
      <p:grpSp>
        <p:nvGrpSpPr>
          <p:cNvPr id="20487" name="Group 27"/>
          <p:cNvGrpSpPr>
            <a:grpSpLocks/>
          </p:cNvGrpSpPr>
          <p:nvPr/>
        </p:nvGrpSpPr>
        <p:grpSpPr bwMode="auto">
          <a:xfrm>
            <a:off x="457200" y="3092450"/>
            <a:ext cx="2971800" cy="1371600"/>
            <a:chOff x="762000" y="3124200"/>
            <a:chExt cx="2971800" cy="1371600"/>
          </a:xfrm>
        </p:grpSpPr>
        <p:pic>
          <p:nvPicPr>
            <p:cNvPr id="20500" name="Content Placeholder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00"/>
            <a:stretch>
              <a:fillRect/>
            </a:stretch>
          </p:blipFill>
          <p:spPr bwMode="auto">
            <a:xfrm>
              <a:off x="762000" y="3124200"/>
              <a:ext cx="29718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1" name="Text Box 1036"/>
            <p:cNvSpPr txBox="1">
              <a:spLocks noChangeArrowheads="1"/>
            </p:cNvSpPr>
            <p:nvPr/>
          </p:nvSpPr>
          <p:spPr bwMode="auto">
            <a:xfrm>
              <a:off x="1295400" y="3810000"/>
              <a:ext cx="1219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g(n) = lg n</a:t>
              </a:r>
            </a:p>
          </p:txBody>
        </p:sp>
      </p:grpSp>
      <p:pic>
        <p:nvPicPr>
          <p:cNvPr id="13" name="Content Placeholder 3"/>
          <p:cNvPicPr>
            <a:picLocks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8182"/>
          <a:stretch>
            <a:fillRect/>
          </a:stretch>
        </p:blipFill>
        <p:spPr bwMode="auto">
          <a:xfrm>
            <a:off x="3429000" y="15240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037"/>
          <p:cNvSpPr txBox="1">
            <a:spLocks noChangeArrowheads="1"/>
          </p:cNvSpPr>
          <p:nvPr/>
        </p:nvSpPr>
        <p:spPr bwMode="auto">
          <a:xfrm>
            <a:off x="3810000" y="1524000"/>
            <a:ext cx="140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g(n) = n lg n</a:t>
            </a:r>
          </a:p>
        </p:txBody>
      </p:sp>
      <p:grpSp>
        <p:nvGrpSpPr>
          <p:cNvPr id="20490" name="Group 28"/>
          <p:cNvGrpSpPr>
            <a:grpSpLocks/>
          </p:cNvGrpSpPr>
          <p:nvPr/>
        </p:nvGrpSpPr>
        <p:grpSpPr bwMode="auto">
          <a:xfrm>
            <a:off x="457200" y="4814888"/>
            <a:ext cx="2895600" cy="1585912"/>
            <a:chOff x="304800" y="4343400"/>
            <a:chExt cx="2895600" cy="1585913"/>
          </a:xfrm>
        </p:grpSpPr>
        <p:pic>
          <p:nvPicPr>
            <p:cNvPr id="20498" name="Content Placeholder 3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79"/>
            <a:stretch>
              <a:fillRect/>
            </a:stretch>
          </p:blipFill>
          <p:spPr bwMode="auto">
            <a:xfrm>
              <a:off x="304800" y="4343400"/>
              <a:ext cx="2895600" cy="1585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9" name="Text Box 1038"/>
            <p:cNvSpPr txBox="1">
              <a:spLocks noChangeArrowheads="1"/>
            </p:cNvSpPr>
            <p:nvPr/>
          </p:nvSpPr>
          <p:spPr bwMode="auto">
            <a:xfrm>
              <a:off x="838200" y="4648200"/>
              <a:ext cx="9779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g(n) = n</a:t>
              </a:r>
            </a:p>
          </p:txBody>
        </p:sp>
      </p:grpSp>
      <p:grpSp>
        <p:nvGrpSpPr>
          <p:cNvPr id="20491" name="Group 31"/>
          <p:cNvGrpSpPr>
            <a:grpSpLocks/>
          </p:cNvGrpSpPr>
          <p:nvPr/>
        </p:nvGrpSpPr>
        <p:grpSpPr bwMode="auto">
          <a:xfrm>
            <a:off x="3429000" y="3124200"/>
            <a:ext cx="3124200" cy="1676400"/>
            <a:chOff x="5943600" y="3124200"/>
            <a:chExt cx="3124200" cy="1676400"/>
          </a:xfrm>
        </p:grpSpPr>
        <p:pic>
          <p:nvPicPr>
            <p:cNvPr id="14" name="Content Placeholder 3"/>
            <p:cNvPicPr>
              <a:picLocks noChangeArrowheads="1"/>
            </p:cNvPicPr>
            <p:nvPr/>
          </p:nvPicPr>
          <p:blipFill>
            <a:blip r:embed="rId7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t="23919"/>
            <a:stretch>
              <a:fillRect/>
            </a:stretch>
          </p:blipFill>
          <p:spPr bwMode="auto">
            <a:xfrm>
              <a:off x="5943600" y="3124200"/>
              <a:ext cx="3124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7" name="Text Box 1039"/>
            <p:cNvSpPr txBox="1">
              <a:spLocks noChangeArrowheads="1"/>
            </p:cNvSpPr>
            <p:nvPr/>
          </p:nvSpPr>
          <p:spPr bwMode="auto">
            <a:xfrm>
              <a:off x="6629400" y="3390900"/>
              <a:ext cx="10636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g(n) = n</a:t>
              </a:r>
              <a:r>
                <a:rPr lang="en-US" baseline="30000"/>
                <a:t>2</a:t>
              </a:r>
              <a:endParaRPr lang="en-US"/>
            </a:p>
          </p:txBody>
        </p:sp>
      </p:grpSp>
      <p:grpSp>
        <p:nvGrpSpPr>
          <p:cNvPr id="20492" name="Group 30"/>
          <p:cNvGrpSpPr>
            <a:grpSpLocks/>
          </p:cNvGrpSpPr>
          <p:nvPr/>
        </p:nvGrpSpPr>
        <p:grpSpPr bwMode="auto">
          <a:xfrm>
            <a:off x="3429000" y="5029200"/>
            <a:ext cx="2819400" cy="1371600"/>
            <a:chOff x="5943600" y="5029200"/>
            <a:chExt cx="2819400" cy="1371600"/>
          </a:xfrm>
        </p:grpSpPr>
        <p:pic>
          <p:nvPicPr>
            <p:cNvPr id="15" name="Content Placeholder 3"/>
            <p:cNvPicPr>
              <a:picLocks noChangeArrowheads="1"/>
            </p:cNvPicPr>
            <p:nvPr/>
          </p:nvPicPr>
          <p:blipFill>
            <a:blip r:embed="rId8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t="18182"/>
            <a:stretch>
              <a:fillRect/>
            </a:stretch>
          </p:blipFill>
          <p:spPr bwMode="auto">
            <a:xfrm>
              <a:off x="5943600" y="5029200"/>
              <a:ext cx="2819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5" name="Text Box 1040"/>
            <p:cNvSpPr txBox="1">
              <a:spLocks noChangeArrowheads="1"/>
            </p:cNvSpPr>
            <p:nvPr/>
          </p:nvSpPr>
          <p:spPr bwMode="auto">
            <a:xfrm>
              <a:off x="6632575" y="5334000"/>
              <a:ext cx="10636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g(n) = n</a:t>
              </a:r>
              <a:r>
                <a:rPr lang="en-US" baseline="30000"/>
                <a:t>3</a:t>
              </a:r>
              <a:endParaRPr lang="en-US"/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943600" y="228600"/>
            <a:ext cx="2819400" cy="646113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Slide by Matt Stallmann included with permission.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sz="4000">
                <a:latin typeface="Tahoma" charset="0"/>
                <a:cs typeface="+mj-cs"/>
              </a:rPr>
            </a:br>
            <a:r>
              <a:rPr lang="en-US" sz="4000">
                <a:latin typeface="Tahoma" charset="0"/>
                <a:cs typeface="+mj-cs"/>
              </a:rPr>
              <a:t>Why Growth Rate Matters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B4B7A5B-258E-A241-AB74-F2BB1D50192B}" type="slidenum">
              <a:rPr lang="en-US" sz="1400"/>
              <a:pPr eaLnBrk="1" hangingPunct="1"/>
              <a:t>8</a:t>
            </a:fld>
            <a:endParaRPr lang="en-US" sz="1400"/>
          </a:p>
        </p:txBody>
      </p:sp>
      <p:sp>
        <p:nvSpPr>
          <p:cNvPr id="2560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228600"/>
            <a:ext cx="2819400" cy="646113"/>
          </a:xfrm>
          <a:prstGeom prst="rect">
            <a:avLst/>
          </a:prstGeom>
          <a:gradFill rotWithShape="1">
            <a:gsLst>
              <a:gs pos="0">
                <a:srgbClr val="BDBDBD"/>
              </a:gs>
              <a:gs pos="80000">
                <a:srgbClr val="F7F7F7"/>
              </a:gs>
              <a:gs pos="100000">
                <a:srgbClr val="F8F8F8"/>
              </a:gs>
            </a:gsLst>
            <a:lin ang="16200000"/>
          </a:gradFill>
          <a:ln w="9525">
            <a:solidFill>
              <a:srgbClr val="F9F9F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Slide by Matt Stallmann included with permission.</a:t>
            </a:r>
          </a:p>
        </p:txBody>
      </p:sp>
      <p:graphicFrame>
        <p:nvGraphicFramePr>
          <p:cNvPr id="8" name="Group 3"/>
          <p:cNvGraphicFramePr>
            <a:graphicFrameLocks noGrp="1"/>
          </p:cNvGraphicFramePr>
          <p:nvPr/>
        </p:nvGraphicFramePr>
        <p:xfrm>
          <a:off x="685800" y="1600200"/>
          <a:ext cx="6477000" cy="4725987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if runtime is...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time for n + 1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time for 2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time for 4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lg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(lg 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c(lg n + 2)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5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(n + 1)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4c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n lg n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~ c n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lg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+  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2c n lg n + 2cn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4c n lg n + 4cn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+ 2c 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4c n</a:t>
                      </a: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16c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09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~ 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+ 3c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8c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3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64c n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2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n+1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2n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c 2 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80" charset="0"/>
                          <a:ea typeface="ＭＳ Ｐゴシック" pitchFamily="34" charset="-128"/>
                        </a:rPr>
                        <a:t>4n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80" charset="0"/>
                        <a:ea typeface="ＭＳ Ｐゴシック" pitchFamily="34" charset="-12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48" name="Line 46"/>
          <p:cNvSpPr>
            <a:spLocks noChangeShapeType="1"/>
          </p:cNvSpPr>
          <p:nvPr/>
        </p:nvSpPr>
        <p:spPr bwMode="auto">
          <a:xfrm flipV="1">
            <a:off x="5486400" y="4419600"/>
            <a:ext cx="1828800" cy="2286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49" name="Text Box 47"/>
          <p:cNvSpPr txBox="1">
            <a:spLocks noChangeArrowheads="1"/>
          </p:cNvSpPr>
          <p:nvPr/>
        </p:nvSpPr>
        <p:spPr bwMode="auto">
          <a:xfrm>
            <a:off x="7346950" y="3549650"/>
            <a:ext cx="15684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00000"/>
                </a:solidFill>
              </a:rPr>
              <a:t>runtime</a:t>
            </a:r>
          </a:p>
          <a:p>
            <a:pPr eaLnBrk="1" hangingPunct="1"/>
            <a:r>
              <a:rPr lang="en-US" sz="2000">
                <a:solidFill>
                  <a:srgbClr val="C00000"/>
                </a:solidFill>
              </a:rPr>
              <a:t>quadruples</a:t>
            </a:r>
          </a:p>
          <a:p>
            <a:pPr eaLnBrk="1" hangingPunct="1"/>
            <a:r>
              <a:rPr lang="en-US" sz="2000">
                <a:solidFill>
                  <a:srgbClr val="C00000"/>
                </a:solidFill>
              </a:rPr>
              <a:t>when problem</a:t>
            </a:r>
          </a:p>
          <a:p>
            <a:pPr eaLnBrk="1" hangingPunct="1"/>
            <a:r>
              <a:rPr lang="en-US" sz="2000">
                <a:solidFill>
                  <a:srgbClr val="C00000"/>
                </a:solidFill>
              </a:rPr>
              <a:t>size doubles</a:t>
            </a:r>
            <a:endParaRPr lang="en-US" sz="320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Algorithm Analysis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C3C1A05-BC94-7D45-B6F7-861F4350EBBC}" type="slidenum">
              <a:rPr lang="en-US" sz="1400"/>
              <a:pPr eaLnBrk="1" hangingPunct="1"/>
              <a:t>9</a:t>
            </a:fld>
            <a:endParaRPr 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Constant Factors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34290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</a:rPr>
              <a:t>The growth rate is minimally affected by</a:t>
            </a:r>
          </a:p>
          <a:p>
            <a:pPr lvl="1" eaLnBrk="1" hangingPunct="1"/>
            <a:r>
              <a:rPr lang="en-US" sz="2000" dirty="0">
                <a:latin typeface="Tahoma" charset="0"/>
              </a:rPr>
              <a:t>constant factors or </a:t>
            </a:r>
          </a:p>
          <a:p>
            <a:pPr lvl="1" eaLnBrk="1" hangingPunct="1"/>
            <a:r>
              <a:rPr lang="en-US" sz="2000" dirty="0">
                <a:latin typeface="Tahoma" charset="0"/>
              </a:rPr>
              <a:t>lower-order terms</a:t>
            </a:r>
          </a:p>
          <a:p>
            <a:pPr eaLnBrk="1" hangingPunct="1"/>
            <a:r>
              <a:rPr lang="en-US" sz="2400" dirty="0">
                <a:latin typeface="Tahoma" charset="0"/>
              </a:rPr>
              <a:t>Examples</a:t>
            </a:r>
          </a:p>
          <a:p>
            <a:pPr lvl="1" eaLnBrk="1" hangingPunct="1"/>
            <a:r>
              <a:rPr lang="en-US" sz="2000" dirty="0">
                <a:latin typeface="Times New Roman" charset="0"/>
                <a:sym typeface="Symbol" charset="0"/>
              </a:rPr>
              <a:t>10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b="1" i="1" dirty="0">
                <a:latin typeface="Times New Roman" charset="0"/>
                <a:sym typeface="Symbol" charset="0"/>
              </a:rPr>
              <a:t>n</a:t>
            </a:r>
            <a:r>
              <a:rPr lang="en-US" sz="2000" b="1" dirty="0">
                <a:latin typeface="Times New Roman" charset="0"/>
                <a:sym typeface="Symbol" charset="0"/>
              </a:rPr>
              <a:t> </a:t>
            </a:r>
            <a:r>
              <a:rPr lang="en-US" sz="2000" b="1" dirty="0">
                <a:latin typeface="Symbol" charset="0"/>
                <a:sym typeface="Symbol" charset="0"/>
              </a:rPr>
              <a:t>+</a:t>
            </a:r>
            <a:r>
              <a:rPr lang="en-US" sz="2000" b="1" dirty="0">
                <a:latin typeface="Times New Roman" charset="0"/>
                <a:sym typeface="Symbol" charset="0"/>
              </a:rPr>
              <a:t> </a:t>
            </a:r>
            <a:r>
              <a:rPr lang="en-US" sz="2000" dirty="0">
                <a:latin typeface="Times New Roman" charset="0"/>
                <a:sym typeface="Symbol" charset="0"/>
              </a:rPr>
              <a:t>10</a:t>
            </a:r>
            <a:r>
              <a:rPr lang="en-US" sz="2000" baseline="30000" dirty="0">
                <a:latin typeface="Times New Roman" charset="0"/>
                <a:sym typeface="Symbol" charset="0"/>
              </a:rPr>
              <a:t>5</a:t>
            </a:r>
            <a:r>
              <a:rPr lang="en-US" sz="2000" dirty="0">
                <a:latin typeface="Times New Roman" charset="0"/>
                <a:sym typeface="Symbol" charset="0"/>
              </a:rPr>
              <a:t> </a:t>
            </a:r>
            <a:r>
              <a:rPr lang="en-US" sz="2000" dirty="0">
                <a:latin typeface="Tahoma" charset="0"/>
              </a:rPr>
              <a:t>is a linear function</a:t>
            </a:r>
          </a:p>
          <a:p>
            <a:pPr lvl="1" eaLnBrk="1" hangingPunct="1"/>
            <a:r>
              <a:rPr lang="en-US" sz="2000" dirty="0">
                <a:latin typeface="Times New Roman" charset="0"/>
                <a:sym typeface="Symbol" charset="0"/>
              </a:rPr>
              <a:t>10</a:t>
            </a:r>
            <a:r>
              <a:rPr lang="en-US" sz="2000" baseline="30000" dirty="0">
                <a:latin typeface="Times New Roman" charset="0"/>
                <a:sym typeface="Symbol" charset="0"/>
              </a:rPr>
              <a:t>5</a:t>
            </a:r>
            <a:r>
              <a:rPr lang="en-US" sz="2000" b="1" i="1" dirty="0">
                <a:latin typeface="Times New Roman" charset="0"/>
                <a:sym typeface="Symbol" charset="0"/>
              </a:rPr>
              <a:t>n</a:t>
            </a:r>
            <a:r>
              <a:rPr lang="en-US" sz="2000" baseline="30000" dirty="0">
                <a:latin typeface="Times New Roman" charset="0"/>
                <a:sym typeface="Symbol" charset="0"/>
              </a:rPr>
              <a:t>2</a:t>
            </a:r>
            <a:r>
              <a:rPr lang="en-US" sz="2000" dirty="0">
                <a:latin typeface="Times New Roman" charset="0"/>
                <a:sym typeface="Symbol" charset="0"/>
              </a:rPr>
              <a:t> </a:t>
            </a:r>
            <a:r>
              <a:rPr lang="en-US" sz="2000" b="1" dirty="0">
                <a:latin typeface="Symbol" charset="0"/>
                <a:sym typeface="Symbol" charset="0"/>
              </a:rPr>
              <a:t>+</a:t>
            </a:r>
            <a:r>
              <a:rPr lang="en-US" sz="2000" dirty="0">
                <a:latin typeface="Times New Roman" charset="0"/>
                <a:sym typeface="Symbol" charset="0"/>
              </a:rPr>
              <a:t> 10</a:t>
            </a:r>
            <a:r>
              <a:rPr lang="en-US" sz="2000" baseline="30000" dirty="0">
                <a:latin typeface="Times New Roman" charset="0"/>
                <a:sym typeface="Symbol" charset="0"/>
              </a:rPr>
              <a:t>8</a:t>
            </a:r>
            <a:r>
              <a:rPr lang="en-US" sz="2000" b="1" i="1" dirty="0">
                <a:latin typeface="Times New Roman" charset="0"/>
                <a:sym typeface="Symbol" charset="0"/>
              </a:rPr>
              <a:t>n</a:t>
            </a:r>
            <a:r>
              <a:rPr lang="en-US" sz="2000" dirty="0">
                <a:latin typeface="Times New Roman" charset="0"/>
                <a:sym typeface="Symbol" charset="0"/>
              </a:rPr>
              <a:t> </a:t>
            </a:r>
            <a:r>
              <a:rPr lang="en-US" sz="2000" dirty="0">
                <a:latin typeface="Tahoma" charset="0"/>
              </a:rPr>
              <a:t>is a quadratic function</a:t>
            </a:r>
          </a:p>
          <a:p>
            <a:pPr eaLnBrk="1" hangingPunct="1"/>
            <a:endParaRPr lang="en-US" sz="2400" dirty="0">
              <a:latin typeface="Tahoma" charset="0"/>
            </a:endParaRPr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3505200" y="1543050"/>
          <a:ext cx="5305425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493000" imgH="5918200" progId="Excel.Chart.8">
                  <p:embed followColorScheme="full"/>
                </p:oleObj>
              </mc:Choice>
              <mc:Fallback>
                <p:oleObj name="Chart" r:id="rId2" imgW="7493000" imgH="5918200" progId="Excel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43050"/>
                        <a:ext cx="5305425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1803</TotalTime>
  <Words>927</Words>
  <Application>Microsoft Macintosh PowerPoint</Application>
  <PresentationFormat>On-screen Show (4:3)</PresentationFormat>
  <Paragraphs>155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Helvetica</vt:lpstr>
      <vt:lpstr>Symbol</vt:lpstr>
      <vt:lpstr>Tahoma</vt:lpstr>
      <vt:lpstr>Times</vt:lpstr>
      <vt:lpstr>Times New Roman</vt:lpstr>
      <vt:lpstr>Wingdings</vt:lpstr>
      <vt:lpstr>Blueprint</vt:lpstr>
      <vt:lpstr>Chart</vt:lpstr>
      <vt:lpstr>Clip</vt:lpstr>
      <vt:lpstr>PowerPoint Presentation</vt:lpstr>
      <vt:lpstr>Scalability</vt:lpstr>
      <vt:lpstr>Algorithms and Data Structures</vt:lpstr>
      <vt:lpstr>Running Times</vt:lpstr>
      <vt:lpstr>Experimental Studies</vt:lpstr>
      <vt:lpstr>Seven Important Functions</vt:lpstr>
      <vt:lpstr>Functions Graphed  Using “Normal” Scale</vt:lpstr>
      <vt:lpstr> Why Growth Rate Matters</vt:lpstr>
      <vt:lpstr>Constant Factors</vt:lpstr>
      <vt:lpstr>Big-Oh Notation</vt:lpstr>
      <vt:lpstr>Big-Oh Example</vt:lpstr>
      <vt:lpstr>Big-Oh Rules</vt:lpstr>
      <vt:lpstr>PowerPoint Presentation</vt:lpstr>
      <vt:lpstr>Intuition for Asymptotic Notation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Michael T Goodrich</cp:lastModifiedBy>
  <cp:revision>182</cp:revision>
  <dcterms:created xsi:type="dcterms:W3CDTF">2002-01-21T02:22:10Z</dcterms:created>
  <dcterms:modified xsi:type="dcterms:W3CDTF">2024-09-25T21:59:40Z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90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C:\Work\html</vt:lpwstr>
  </property>
</Properties>
</file>